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60" r:id="rId4"/>
    <p:sldId id="269" r:id="rId5"/>
    <p:sldId id="258" r:id="rId6"/>
    <p:sldId id="265" r:id="rId7"/>
    <p:sldId id="271" r:id="rId8"/>
    <p:sldId id="273" r:id="rId9"/>
    <p:sldId id="274" r:id="rId10"/>
    <p:sldId id="276" r:id="rId11"/>
    <p:sldId id="278" r:id="rId12"/>
    <p:sldId id="281" r:id="rId13"/>
    <p:sldId id="282" r:id="rId14"/>
    <p:sldId id="283" r:id="rId15"/>
    <p:sldId id="284" r:id="rId16"/>
    <p:sldId id="285" r:id="rId17"/>
    <p:sldId id="286" r:id="rId18"/>
    <p:sldId id="287" r:id="rId19"/>
    <p:sldId id="288" r:id="rId20"/>
    <p:sldId id="289" r:id="rId21"/>
    <p:sldId id="279" r:id="rId22"/>
    <p:sldId id="280" r:id="rId23"/>
    <p:sldId id="277" r:id="rId24"/>
    <p:sldId id="26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0" d="100"/>
          <a:sy n="150" d="100"/>
        </p:scale>
        <p:origin x="-508" y="5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8CB774-9BE7-4E05-A29D-4B49C46791E1}" type="datetimeFigureOut">
              <a:rPr lang="en-US" smtClean="0"/>
              <a:t>5/4/2015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364F99-E4C0-4B7B-9B99-0E33D09ED020}" type="slidenum">
              <a:rPr lang="en-US" smtClean="0"/>
              <a:t>‹#›</a:t>
            </a:fld>
            <a:endParaRPr lang="en-US"/>
          </a:p>
        </p:txBody>
      </p:sp>
    </p:spTree>
    <p:extLst>
      <p:ext uri="{BB962C8B-B14F-4D97-AF65-F5344CB8AC3E}">
        <p14:creationId xmlns:p14="http://schemas.microsoft.com/office/powerpoint/2010/main" val="2553213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364F99-E4C0-4B7B-9B99-0E33D09ED020}" type="slidenum">
              <a:rPr lang="en-US" smtClean="0"/>
              <a:t>6</a:t>
            </a:fld>
            <a:endParaRPr lang="en-US"/>
          </a:p>
        </p:txBody>
      </p:sp>
    </p:spTree>
    <p:extLst>
      <p:ext uri="{BB962C8B-B14F-4D97-AF65-F5344CB8AC3E}">
        <p14:creationId xmlns:p14="http://schemas.microsoft.com/office/powerpoint/2010/main" val="4218819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364F99-E4C0-4B7B-9B99-0E33D09ED020}" type="slidenum">
              <a:rPr lang="en-US" smtClean="0"/>
              <a:t>23</a:t>
            </a:fld>
            <a:endParaRPr lang="en-US"/>
          </a:p>
        </p:txBody>
      </p:sp>
    </p:spTree>
    <p:extLst>
      <p:ext uri="{BB962C8B-B14F-4D97-AF65-F5344CB8AC3E}">
        <p14:creationId xmlns:p14="http://schemas.microsoft.com/office/powerpoint/2010/main" val="3878918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364F99-E4C0-4B7B-9B99-0E33D09ED020}" type="slidenum">
              <a:rPr lang="en-US" smtClean="0"/>
              <a:t>8</a:t>
            </a:fld>
            <a:endParaRPr lang="en-US"/>
          </a:p>
        </p:txBody>
      </p:sp>
    </p:spTree>
    <p:extLst>
      <p:ext uri="{BB962C8B-B14F-4D97-AF65-F5344CB8AC3E}">
        <p14:creationId xmlns:p14="http://schemas.microsoft.com/office/powerpoint/2010/main" val="3878918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364F99-E4C0-4B7B-9B99-0E33D09ED020}" type="slidenum">
              <a:rPr lang="en-US" smtClean="0"/>
              <a:t>9</a:t>
            </a:fld>
            <a:endParaRPr lang="en-US"/>
          </a:p>
        </p:txBody>
      </p:sp>
    </p:spTree>
    <p:extLst>
      <p:ext uri="{BB962C8B-B14F-4D97-AF65-F5344CB8AC3E}">
        <p14:creationId xmlns:p14="http://schemas.microsoft.com/office/powerpoint/2010/main" val="3878918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364F99-E4C0-4B7B-9B99-0E33D09ED020}" type="slidenum">
              <a:rPr lang="en-US" smtClean="0"/>
              <a:t>10</a:t>
            </a:fld>
            <a:endParaRPr lang="en-US"/>
          </a:p>
        </p:txBody>
      </p:sp>
    </p:spTree>
    <p:extLst>
      <p:ext uri="{BB962C8B-B14F-4D97-AF65-F5344CB8AC3E}">
        <p14:creationId xmlns:p14="http://schemas.microsoft.com/office/powerpoint/2010/main" val="3878918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364F99-E4C0-4B7B-9B99-0E33D09ED020}" type="slidenum">
              <a:rPr lang="en-US" smtClean="0"/>
              <a:t>11</a:t>
            </a:fld>
            <a:endParaRPr lang="en-US"/>
          </a:p>
        </p:txBody>
      </p:sp>
    </p:spTree>
    <p:extLst>
      <p:ext uri="{BB962C8B-B14F-4D97-AF65-F5344CB8AC3E}">
        <p14:creationId xmlns:p14="http://schemas.microsoft.com/office/powerpoint/2010/main" val="3878918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Shape 342"/>
          <p:cNvSpPr txBox="1">
            <a:spLocks noGrp="1"/>
          </p:cNvSpPr>
          <p:nvPr>
            <p:ph type="body" idx="1"/>
          </p:nvPr>
        </p:nvSpPr>
        <p:spPr>
          <a:xfrm>
            <a:off x="685802" y="4400550"/>
            <a:ext cx="5486399" cy="3600450"/>
          </a:xfrm>
          <a:prstGeom prst="rect">
            <a:avLst/>
          </a:prstGeom>
          <a:noFill/>
          <a:ln>
            <a:noFill/>
          </a:ln>
        </p:spPr>
        <p:txBody>
          <a:bodyPr lIns="91425" tIns="91425" rIns="91425" bIns="91425" anchor="ctr" anchorCtr="0">
            <a:noAutofit/>
          </a:bodyPr>
          <a:lstStyle/>
          <a:p>
            <a:pPr marL="0" marR="0" lvl="0" indent="0" algn="l" rtl="0">
              <a:spcBef>
                <a:spcPts val="0"/>
              </a:spcBef>
              <a:buFont typeface="Arial"/>
              <a:buNone/>
            </a:pPr>
            <a:endParaRPr sz="1800" b="0" i="0" u="none" strike="noStrike" cap="none" baseline="0"/>
          </a:p>
        </p:txBody>
      </p:sp>
      <p:sp>
        <p:nvSpPr>
          <p:cNvPr id="343" name="Shape 343"/>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757672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Shape 351"/>
          <p:cNvSpPr txBox="1">
            <a:spLocks noGrp="1"/>
          </p:cNvSpPr>
          <p:nvPr>
            <p:ph type="body" idx="1"/>
          </p:nvPr>
        </p:nvSpPr>
        <p:spPr>
          <a:xfrm>
            <a:off x="685802" y="4400550"/>
            <a:ext cx="5486399" cy="3600450"/>
          </a:xfrm>
          <a:prstGeom prst="rect">
            <a:avLst/>
          </a:prstGeom>
          <a:noFill/>
          <a:ln>
            <a:noFill/>
          </a:ln>
        </p:spPr>
        <p:txBody>
          <a:bodyPr lIns="91425" tIns="91425" rIns="91425" bIns="91425" anchor="ctr" anchorCtr="0">
            <a:noAutofit/>
          </a:bodyPr>
          <a:lstStyle/>
          <a:p>
            <a:pPr marL="0" marR="0" lvl="0" indent="0" algn="l" rtl="0">
              <a:spcBef>
                <a:spcPts val="0"/>
              </a:spcBef>
              <a:buFont typeface="Arial"/>
              <a:buNone/>
            </a:pPr>
            <a:endParaRPr sz="1800" b="0" i="0" u="none" strike="noStrike" cap="none" baseline="0"/>
          </a:p>
        </p:txBody>
      </p:sp>
      <p:sp>
        <p:nvSpPr>
          <p:cNvPr id="352" name="Shape 352"/>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509958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Shape 351"/>
          <p:cNvSpPr txBox="1">
            <a:spLocks noGrp="1"/>
          </p:cNvSpPr>
          <p:nvPr>
            <p:ph type="body" idx="1"/>
          </p:nvPr>
        </p:nvSpPr>
        <p:spPr>
          <a:xfrm>
            <a:off x="685802" y="4400550"/>
            <a:ext cx="5486399" cy="3600450"/>
          </a:xfrm>
          <a:prstGeom prst="rect">
            <a:avLst/>
          </a:prstGeom>
          <a:noFill/>
          <a:ln>
            <a:noFill/>
          </a:ln>
        </p:spPr>
        <p:txBody>
          <a:bodyPr lIns="91425" tIns="91425" rIns="91425" bIns="91425" anchor="ctr" anchorCtr="0">
            <a:noAutofit/>
          </a:bodyPr>
          <a:lstStyle/>
          <a:p>
            <a:pPr marL="0" marR="0" lvl="0" indent="0" algn="l" rtl="0">
              <a:spcBef>
                <a:spcPts val="0"/>
              </a:spcBef>
              <a:buFont typeface="Arial"/>
              <a:buNone/>
            </a:pPr>
            <a:endParaRPr sz="1800" b="0" i="0" u="none" strike="noStrike" cap="none" baseline="0"/>
          </a:p>
        </p:txBody>
      </p:sp>
      <p:sp>
        <p:nvSpPr>
          <p:cNvPr id="352" name="Shape 352"/>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509958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txBox="1">
            <a:spLocks noGrp="1"/>
          </p:cNvSpPr>
          <p:nvPr>
            <p:ph type="body" idx="1"/>
          </p:nvPr>
        </p:nvSpPr>
        <p:spPr>
          <a:xfrm>
            <a:off x="685802" y="4400550"/>
            <a:ext cx="5486399" cy="3600450"/>
          </a:xfrm>
          <a:prstGeom prst="rect">
            <a:avLst/>
          </a:prstGeom>
        </p:spPr>
        <p:txBody>
          <a:bodyPr lIns="91425" tIns="91425" rIns="91425" bIns="91425" anchor="ctr" anchorCtr="0">
            <a:noAutofit/>
          </a:bodyPr>
          <a:lstStyle/>
          <a:p>
            <a:pPr>
              <a:spcBef>
                <a:spcPts val="0"/>
              </a:spcBef>
              <a:buNone/>
            </a:pPr>
            <a:endParaRPr/>
          </a:p>
        </p:txBody>
      </p:sp>
      <p:sp>
        <p:nvSpPr>
          <p:cNvPr id="242" name="Shape 242"/>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024B0C-8EB1-40D9-A483-963AB0EF0D3C}" type="datetimeFigureOut">
              <a:rPr lang="en-US" smtClean="0"/>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16111-7401-4B19-964A-1E8AD5837351}" type="slidenum">
              <a:rPr lang="en-US" smtClean="0"/>
              <a:t>‹#›</a:t>
            </a:fld>
            <a:endParaRPr lang="en-US"/>
          </a:p>
        </p:txBody>
      </p:sp>
    </p:spTree>
    <p:extLst>
      <p:ext uri="{BB962C8B-B14F-4D97-AF65-F5344CB8AC3E}">
        <p14:creationId xmlns:p14="http://schemas.microsoft.com/office/powerpoint/2010/main" val="1057254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024B0C-8EB1-40D9-A483-963AB0EF0D3C}" type="datetimeFigureOut">
              <a:rPr lang="en-US" smtClean="0"/>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16111-7401-4B19-964A-1E8AD5837351}" type="slidenum">
              <a:rPr lang="en-US" smtClean="0"/>
              <a:t>‹#›</a:t>
            </a:fld>
            <a:endParaRPr lang="en-US"/>
          </a:p>
        </p:txBody>
      </p:sp>
    </p:spTree>
    <p:extLst>
      <p:ext uri="{BB962C8B-B14F-4D97-AF65-F5344CB8AC3E}">
        <p14:creationId xmlns:p14="http://schemas.microsoft.com/office/powerpoint/2010/main" val="2876330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024B0C-8EB1-40D9-A483-963AB0EF0D3C}" type="datetimeFigureOut">
              <a:rPr lang="en-US" smtClean="0"/>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16111-7401-4B19-964A-1E8AD5837351}" type="slidenum">
              <a:rPr lang="en-US" smtClean="0"/>
              <a:t>‹#›</a:t>
            </a:fld>
            <a:endParaRPr lang="en-US"/>
          </a:p>
        </p:txBody>
      </p:sp>
    </p:spTree>
    <p:extLst>
      <p:ext uri="{BB962C8B-B14F-4D97-AF65-F5344CB8AC3E}">
        <p14:creationId xmlns:p14="http://schemas.microsoft.com/office/powerpoint/2010/main" val="1510491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024B0C-8EB1-40D9-A483-963AB0EF0D3C}" type="datetimeFigureOut">
              <a:rPr lang="en-US" smtClean="0"/>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16111-7401-4B19-964A-1E8AD5837351}" type="slidenum">
              <a:rPr lang="en-US" smtClean="0"/>
              <a:t>‹#›</a:t>
            </a:fld>
            <a:endParaRPr lang="en-US"/>
          </a:p>
        </p:txBody>
      </p:sp>
    </p:spTree>
    <p:extLst>
      <p:ext uri="{BB962C8B-B14F-4D97-AF65-F5344CB8AC3E}">
        <p14:creationId xmlns:p14="http://schemas.microsoft.com/office/powerpoint/2010/main" val="80941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024B0C-8EB1-40D9-A483-963AB0EF0D3C}" type="datetimeFigureOut">
              <a:rPr lang="en-US" smtClean="0"/>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16111-7401-4B19-964A-1E8AD5837351}" type="slidenum">
              <a:rPr lang="en-US" smtClean="0"/>
              <a:t>‹#›</a:t>
            </a:fld>
            <a:endParaRPr lang="en-US"/>
          </a:p>
        </p:txBody>
      </p:sp>
    </p:spTree>
    <p:extLst>
      <p:ext uri="{BB962C8B-B14F-4D97-AF65-F5344CB8AC3E}">
        <p14:creationId xmlns:p14="http://schemas.microsoft.com/office/powerpoint/2010/main" val="1386161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024B0C-8EB1-40D9-A483-963AB0EF0D3C}" type="datetimeFigureOut">
              <a:rPr lang="en-US" smtClean="0"/>
              <a:t>5/4/2015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16111-7401-4B19-964A-1E8AD5837351}" type="slidenum">
              <a:rPr lang="en-US" smtClean="0"/>
              <a:t>‹#›</a:t>
            </a:fld>
            <a:endParaRPr lang="en-US"/>
          </a:p>
        </p:txBody>
      </p:sp>
    </p:spTree>
    <p:extLst>
      <p:ext uri="{BB962C8B-B14F-4D97-AF65-F5344CB8AC3E}">
        <p14:creationId xmlns:p14="http://schemas.microsoft.com/office/powerpoint/2010/main" val="2831548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024B0C-8EB1-40D9-A483-963AB0EF0D3C}" type="datetimeFigureOut">
              <a:rPr lang="en-US" smtClean="0"/>
              <a:t>5/4/2015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016111-7401-4B19-964A-1E8AD5837351}" type="slidenum">
              <a:rPr lang="en-US" smtClean="0"/>
              <a:t>‹#›</a:t>
            </a:fld>
            <a:endParaRPr lang="en-US"/>
          </a:p>
        </p:txBody>
      </p:sp>
    </p:spTree>
    <p:extLst>
      <p:ext uri="{BB962C8B-B14F-4D97-AF65-F5344CB8AC3E}">
        <p14:creationId xmlns:p14="http://schemas.microsoft.com/office/powerpoint/2010/main" val="3153283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024B0C-8EB1-40D9-A483-963AB0EF0D3C}" type="datetimeFigureOut">
              <a:rPr lang="en-US" smtClean="0"/>
              <a:t>5/4/2015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016111-7401-4B19-964A-1E8AD5837351}" type="slidenum">
              <a:rPr lang="en-US" smtClean="0"/>
              <a:t>‹#›</a:t>
            </a:fld>
            <a:endParaRPr lang="en-US"/>
          </a:p>
        </p:txBody>
      </p:sp>
    </p:spTree>
    <p:extLst>
      <p:ext uri="{BB962C8B-B14F-4D97-AF65-F5344CB8AC3E}">
        <p14:creationId xmlns:p14="http://schemas.microsoft.com/office/powerpoint/2010/main" val="3532848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024B0C-8EB1-40D9-A483-963AB0EF0D3C}" type="datetimeFigureOut">
              <a:rPr lang="en-US" smtClean="0"/>
              <a:t>5/4/2015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016111-7401-4B19-964A-1E8AD5837351}" type="slidenum">
              <a:rPr lang="en-US" smtClean="0"/>
              <a:t>‹#›</a:t>
            </a:fld>
            <a:endParaRPr lang="en-US"/>
          </a:p>
        </p:txBody>
      </p:sp>
    </p:spTree>
    <p:extLst>
      <p:ext uri="{BB962C8B-B14F-4D97-AF65-F5344CB8AC3E}">
        <p14:creationId xmlns:p14="http://schemas.microsoft.com/office/powerpoint/2010/main" val="545574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024B0C-8EB1-40D9-A483-963AB0EF0D3C}" type="datetimeFigureOut">
              <a:rPr lang="en-US" smtClean="0"/>
              <a:t>5/4/2015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16111-7401-4B19-964A-1E8AD5837351}" type="slidenum">
              <a:rPr lang="en-US" smtClean="0"/>
              <a:t>‹#›</a:t>
            </a:fld>
            <a:endParaRPr lang="en-US"/>
          </a:p>
        </p:txBody>
      </p:sp>
    </p:spTree>
    <p:extLst>
      <p:ext uri="{BB962C8B-B14F-4D97-AF65-F5344CB8AC3E}">
        <p14:creationId xmlns:p14="http://schemas.microsoft.com/office/powerpoint/2010/main" val="3005654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024B0C-8EB1-40D9-A483-963AB0EF0D3C}" type="datetimeFigureOut">
              <a:rPr lang="en-US" smtClean="0"/>
              <a:t>5/4/2015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16111-7401-4B19-964A-1E8AD5837351}" type="slidenum">
              <a:rPr lang="en-US" smtClean="0"/>
              <a:t>‹#›</a:t>
            </a:fld>
            <a:endParaRPr lang="en-US"/>
          </a:p>
        </p:txBody>
      </p:sp>
    </p:spTree>
    <p:extLst>
      <p:ext uri="{BB962C8B-B14F-4D97-AF65-F5344CB8AC3E}">
        <p14:creationId xmlns:p14="http://schemas.microsoft.com/office/powerpoint/2010/main" val="256838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024B0C-8EB1-40D9-A483-963AB0EF0D3C}" type="datetimeFigureOut">
              <a:rPr lang="en-US" smtClean="0"/>
              <a:t>5/4/2015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016111-7401-4B19-964A-1E8AD5837351}" type="slidenum">
              <a:rPr lang="en-US" smtClean="0"/>
              <a:t>‹#›</a:t>
            </a:fld>
            <a:endParaRPr lang="en-US"/>
          </a:p>
        </p:txBody>
      </p:sp>
    </p:spTree>
    <p:extLst>
      <p:ext uri="{BB962C8B-B14F-4D97-AF65-F5344CB8AC3E}">
        <p14:creationId xmlns:p14="http://schemas.microsoft.com/office/powerpoint/2010/main" val="2624191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Claims, Evidence, Analysis</a:t>
            </a:r>
            <a:br>
              <a:rPr lang="en-US" dirty="0" smtClean="0"/>
            </a:br>
            <a:r>
              <a:rPr lang="en-US" dirty="0" smtClean="0"/>
              <a:t> Across the </a:t>
            </a:r>
            <a:r>
              <a:rPr lang="en-US" i="1" dirty="0" smtClean="0"/>
              <a:t>Elementary </a:t>
            </a:r>
            <a:r>
              <a:rPr lang="en-US" dirty="0" smtClean="0"/>
              <a:t>Curriculum</a:t>
            </a:r>
            <a:endParaRPr lang="en-US" dirty="0"/>
          </a:p>
        </p:txBody>
      </p:sp>
      <p:sp>
        <p:nvSpPr>
          <p:cNvPr id="3" name="Subtitle 2"/>
          <p:cNvSpPr>
            <a:spLocks noGrp="1"/>
          </p:cNvSpPr>
          <p:nvPr>
            <p:ph type="subTitle" idx="1"/>
          </p:nvPr>
        </p:nvSpPr>
        <p:spPr>
          <a:xfrm>
            <a:off x="1371600" y="4343400"/>
            <a:ext cx="6400800" cy="1295400"/>
          </a:xfrm>
        </p:spPr>
        <p:txBody>
          <a:bodyPr>
            <a:normAutofit fontScale="85000" lnSpcReduction="20000"/>
          </a:bodyPr>
          <a:lstStyle/>
          <a:p>
            <a:r>
              <a:rPr lang="en-US" dirty="0" smtClean="0"/>
              <a:t>Preparing students to write </a:t>
            </a:r>
          </a:p>
          <a:p>
            <a:r>
              <a:rPr lang="en-US" dirty="0" smtClean="0"/>
              <a:t>Criteria-based opinions </a:t>
            </a:r>
          </a:p>
          <a:p>
            <a:r>
              <a:rPr lang="en-US" dirty="0" smtClean="0"/>
              <a:t>and </a:t>
            </a:r>
            <a:r>
              <a:rPr lang="en-US" dirty="0" smtClean="0"/>
              <a:t>text-based opinions  </a:t>
            </a:r>
            <a:endParaRPr lang="en-US" i="1" dirty="0"/>
          </a:p>
        </p:txBody>
      </p:sp>
    </p:spTree>
    <p:extLst>
      <p:ext uri="{BB962C8B-B14F-4D97-AF65-F5344CB8AC3E}">
        <p14:creationId xmlns:p14="http://schemas.microsoft.com/office/powerpoint/2010/main" val="3946214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90600"/>
            <a:ext cx="8229600" cy="639762"/>
          </a:xfrm>
        </p:spPr>
        <p:txBody>
          <a:bodyPr>
            <a:normAutofit fontScale="90000"/>
          </a:bodyPr>
          <a:lstStyle/>
          <a:p>
            <a:r>
              <a:rPr lang="en-US" b="1" dirty="0" smtClean="0"/>
              <a:t>What are the Common Components? </a:t>
            </a:r>
            <a:r>
              <a:rPr lang="en-US" dirty="0"/>
              <a:t/>
            </a:r>
            <a:br>
              <a:rPr lang="en-US" dirty="0"/>
            </a:br>
            <a:r>
              <a:rPr lang="en-US" sz="2700" i="1" dirty="0"/>
              <a:t>From NWP CRWP i3 College Ready Writers Program</a:t>
            </a:r>
            <a:r>
              <a:rPr lang="en-US" sz="2700" b="1" i="1" dirty="0"/>
              <a:t> </a:t>
            </a:r>
            <a:r>
              <a:rPr lang="en-US" i="1" dirty="0"/>
              <a:t/>
            </a:r>
            <a:br>
              <a:rPr lang="en-US" i="1" dirty="0"/>
            </a:br>
            <a:r>
              <a:rPr lang="en-US" b="1" dirty="0"/>
              <a:t> </a:t>
            </a:r>
            <a:r>
              <a:rPr lang="en-US" dirty="0"/>
              <a:t/>
            </a:r>
            <a:br>
              <a:rPr lang="en-US" dirty="0"/>
            </a:b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dirty="0"/>
              <a:t> </a:t>
            </a:r>
          </a:p>
          <a:p>
            <a:r>
              <a:rPr lang="en-US" u="sng" dirty="0"/>
              <a:t>A progression of work in </a:t>
            </a:r>
            <a:r>
              <a:rPr lang="en-US" u="sng" dirty="0" smtClean="0"/>
              <a:t>opinion writing </a:t>
            </a:r>
            <a:r>
              <a:rPr lang="en-US" u="sng" dirty="0"/>
              <a:t>around a common </a:t>
            </a:r>
            <a:r>
              <a:rPr lang="en-US" u="sng" dirty="0" smtClean="0"/>
              <a:t>topic</a:t>
            </a:r>
          </a:p>
          <a:p>
            <a:endParaRPr lang="en-US" dirty="0"/>
          </a:p>
          <a:p>
            <a:pPr lvl="1"/>
            <a:r>
              <a:rPr lang="en-US" b="1" dirty="0">
                <a:solidFill>
                  <a:srgbClr val="FF0000"/>
                </a:solidFill>
              </a:rPr>
              <a:t>C</a:t>
            </a:r>
            <a:r>
              <a:rPr lang="en-US" b="1" dirty="0" smtClean="0">
                <a:solidFill>
                  <a:srgbClr val="FF0000"/>
                </a:solidFill>
              </a:rPr>
              <a:t>lose </a:t>
            </a:r>
            <a:r>
              <a:rPr lang="en-US" b="1" dirty="0" smtClean="0">
                <a:solidFill>
                  <a:srgbClr val="FF0000"/>
                </a:solidFill>
              </a:rPr>
              <a:t>viewing and reading </a:t>
            </a:r>
            <a:r>
              <a:rPr lang="en-US" dirty="0"/>
              <a:t>that includes </a:t>
            </a:r>
            <a:r>
              <a:rPr lang="en-US" i="1" dirty="0"/>
              <a:t>writing</a:t>
            </a:r>
            <a:r>
              <a:rPr lang="en-US" dirty="0"/>
              <a:t> about the </a:t>
            </a:r>
            <a:r>
              <a:rPr lang="en-US" dirty="0" smtClean="0"/>
              <a:t>readings and videos.  </a:t>
            </a:r>
            <a:endParaRPr lang="en-US" dirty="0" smtClean="0"/>
          </a:p>
          <a:p>
            <a:pPr lvl="1"/>
            <a:r>
              <a:rPr lang="en-US" dirty="0" smtClean="0"/>
              <a:t>Focus </a:t>
            </a:r>
            <a:r>
              <a:rPr lang="en-US" dirty="0"/>
              <a:t>on a particular skill or </a:t>
            </a:r>
            <a:r>
              <a:rPr lang="en-US" b="1" dirty="0">
                <a:solidFill>
                  <a:srgbClr val="FF0000"/>
                </a:solidFill>
              </a:rPr>
              <a:t>move that writers use in order to </a:t>
            </a:r>
            <a:r>
              <a:rPr lang="en-US" b="1" dirty="0" smtClean="0">
                <a:solidFill>
                  <a:srgbClr val="FF0000"/>
                </a:solidFill>
              </a:rPr>
              <a:t>write opinion pieces.  </a:t>
            </a:r>
            <a:endParaRPr lang="en-US" b="1" dirty="0" smtClean="0">
              <a:solidFill>
                <a:srgbClr val="FF0000"/>
              </a:solidFill>
            </a:endParaRPr>
          </a:p>
          <a:p>
            <a:pPr lvl="1"/>
            <a:r>
              <a:rPr lang="en-US" dirty="0" smtClean="0"/>
              <a:t>Revisiting </a:t>
            </a:r>
            <a:r>
              <a:rPr lang="en-US" dirty="0"/>
              <a:t>the readings to </a:t>
            </a:r>
            <a:r>
              <a:rPr lang="en-US" b="1" dirty="0">
                <a:solidFill>
                  <a:srgbClr val="FF0000"/>
                </a:solidFill>
              </a:rPr>
              <a:t>draft</a:t>
            </a:r>
            <a:r>
              <a:rPr lang="en-US" dirty="0">
                <a:solidFill>
                  <a:srgbClr val="FF0000"/>
                </a:solidFill>
              </a:rPr>
              <a:t> </a:t>
            </a:r>
            <a:r>
              <a:rPr lang="en-US" dirty="0"/>
              <a:t>an </a:t>
            </a:r>
            <a:r>
              <a:rPr lang="en-US" dirty="0" smtClean="0"/>
              <a:t>opinion. </a:t>
            </a:r>
            <a:endParaRPr lang="en-US" dirty="0" smtClean="0"/>
          </a:p>
          <a:p>
            <a:pPr lvl="1"/>
            <a:r>
              <a:rPr lang="en-US" b="1" dirty="0" smtClean="0">
                <a:solidFill>
                  <a:srgbClr val="FF0000"/>
                </a:solidFill>
              </a:rPr>
              <a:t>Focused feedback </a:t>
            </a:r>
            <a:r>
              <a:rPr lang="en-US" dirty="0"/>
              <a:t>provided on students’ use of the skill.  </a:t>
            </a:r>
            <a:endParaRPr lang="en-US" dirty="0" smtClean="0"/>
          </a:p>
          <a:p>
            <a:pPr lvl="1"/>
            <a:r>
              <a:rPr lang="en-US" dirty="0" smtClean="0"/>
              <a:t>Students </a:t>
            </a:r>
            <a:r>
              <a:rPr lang="en-US" dirty="0"/>
              <a:t>are supported in making </a:t>
            </a:r>
            <a:r>
              <a:rPr lang="en-US" b="1" dirty="0">
                <a:solidFill>
                  <a:srgbClr val="FF0000"/>
                </a:solidFill>
              </a:rPr>
              <a:t>revisions </a:t>
            </a:r>
            <a:r>
              <a:rPr lang="en-US" dirty="0"/>
              <a:t>based on that feedback.</a:t>
            </a:r>
          </a:p>
          <a:p>
            <a:pPr marL="0" indent="0">
              <a:buNone/>
            </a:pPr>
            <a:endParaRPr lang="en-US" dirty="0" smtClean="0"/>
          </a:p>
          <a:p>
            <a:pPr marL="0" indent="0">
              <a:buNone/>
            </a:pPr>
            <a:r>
              <a:rPr lang="en-US" dirty="0" smtClean="0"/>
              <a:t>Such </a:t>
            </a:r>
            <a:r>
              <a:rPr lang="en-US" dirty="0"/>
              <a:t>a process </a:t>
            </a:r>
            <a:r>
              <a:rPr lang="en-US" b="1" dirty="0">
                <a:solidFill>
                  <a:srgbClr val="FF0000"/>
                </a:solidFill>
              </a:rPr>
              <a:t>layers over time the complex array of skills </a:t>
            </a:r>
            <a:r>
              <a:rPr lang="en-US" dirty="0"/>
              <a:t>that students will eventually need to orchestrate in order to demonstrate competence in </a:t>
            </a:r>
            <a:r>
              <a:rPr lang="en-US" dirty="0" smtClean="0"/>
              <a:t>opinion writing</a:t>
            </a:r>
            <a:r>
              <a:rPr lang="en-US" dirty="0" smtClean="0"/>
              <a:t>.</a:t>
            </a:r>
          </a:p>
          <a:p>
            <a:pPr marL="0" indent="0">
              <a:buNone/>
            </a:pPr>
            <a:endParaRPr lang="en-US" dirty="0"/>
          </a:p>
          <a:p>
            <a:pPr marL="0" indent="0">
              <a:buNone/>
            </a:pPr>
            <a:r>
              <a:rPr lang="en-US" dirty="0"/>
              <a:t> </a:t>
            </a:r>
          </a:p>
          <a:p>
            <a:r>
              <a:rPr lang="en-US" u="sng" dirty="0"/>
              <a:t>A text </a:t>
            </a:r>
            <a:r>
              <a:rPr lang="en-US" u="sng" dirty="0" smtClean="0"/>
              <a:t>set</a:t>
            </a:r>
          </a:p>
          <a:p>
            <a:pPr lvl="1"/>
            <a:r>
              <a:rPr lang="en-US" u="sng" dirty="0"/>
              <a:t>T</a:t>
            </a:r>
            <a:r>
              <a:rPr lang="en-US" dirty="0" smtClean="0"/>
              <a:t>o </a:t>
            </a:r>
            <a:r>
              <a:rPr lang="en-US" dirty="0"/>
              <a:t>connect students to </a:t>
            </a:r>
            <a:r>
              <a:rPr lang="en-US" b="1" dirty="0">
                <a:solidFill>
                  <a:srgbClr val="FF0000"/>
                </a:solidFill>
              </a:rPr>
              <a:t>issues that will invite them—even incite them—to write</a:t>
            </a:r>
            <a:r>
              <a:rPr lang="en-US" dirty="0"/>
              <a:t>. </a:t>
            </a:r>
            <a:r>
              <a:rPr lang="en-US" dirty="0" smtClean="0"/>
              <a:t> </a:t>
            </a:r>
          </a:p>
          <a:p>
            <a:pPr lvl="1"/>
            <a:r>
              <a:rPr lang="en-US" b="1" dirty="0" smtClean="0">
                <a:solidFill>
                  <a:srgbClr val="FF0000"/>
                </a:solidFill>
              </a:rPr>
              <a:t>Informational </a:t>
            </a:r>
            <a:r>
              <a:rPr lang="en-US" dirty="0"/>
              <a:t>texts that will provide information for students as they seek to understand the topic and then later, will serve as evidence for students as they take positions on the topic.  </a:t>
            </a:r>
            <a:endParaRPr lang="en-US" dirty="0" smtClean="0"/>
          </a:p>
          <a:p>
            <a:pPr lvl="1"/>
            <a:r>
              <a:rPr lang="en-US" dirty="0" smtClean="0"/>
              <a:t>OR</a:t>
            </a:r>
          </a:p>
          <a:p>
            <a:pPr lvl="1"/>
            <a:r>
              <a:rPr lang="en-US" b="1" dirty="0" smtClean="0">
                <a:solidFill>
                  <a:srgbClr val="FF0000"/>
                </a:solidFill>
              </a:rPr>
              <a:t>Opinion pieces </a:t>
            </a:r>
            <a:r>
              <a:rPr lang="en-US" dirty="0" smtClean="0"/>
              <a:t>that introduce different perspectives </a:t>
            </a:r>
            <a:r>
              <a:rPr lang="en-US" dirty="0"/>
              <a:t>on the topic, allowing students to consider their own stances and then select the most compelling pieces of evidence to support and extend their own thinking.  </a:t>
            </a:r>
          </a:p>
          <a:p>
            <a:pPr marL="0" indent="0">
              <a:buNone/>
            </a:pPr>
            <a:endParaRPr lang="en-US" dirty="0" smtClean="0"/>
          </a:p>
          <a:p>
            <a:pPr marL="0" indent="0">
              <a:buNone/>
            </a:pPr>
            <a:r>
              <a:rPr lang="en-US" dirty="0" smtClean="0"/>
              <a:t>While </a:t>
            </a:r>
            <a:r>
              <a:rPr lang="en-US" dirty="0"/>
              <a:t>we encourage you to first try the mini-units with these original texts—because we know these texts </a:t>
            </a:r>
            <a:r>
              <a:rPr lang="en-US" i="1" dirty="0"/>
              <a:t>work</a:t>
            </a:r>
            <a:r>
              <a:rPr lang="en-US" dirty="0"/>
              <a:t> with real students—</a:t>
            </a:r>
            <a:r>
              <a:rPr lang="en-US" b="1" dirty="0" err="1">
                <a:solidFill>
                  <a:srgbClr val="FF0000"/>
                </a:solidFill>
              </a:rPr>
              <a:t>reteaching</a:t>
            </a:r>
            <a:r>
              <a:rPr lang="en-US" b="1" dirty="0">
                <a:solidFill>
                  <a:srgbClr val="FF0000"/>
                </a:solidFill>
              </a:rPr>
              <a:t> </a:t>
            </a:r>
            <a:r>
              <a:rPr lang="en-US" dirty="0"/>
              <a:t>the mini-unit may be helpful in developing students’ expertise.  A second or third text set could be substituted at this point.  </a:t>
            </a:r>
            <a:endParaRPr lang="en-US" dirty="0" smtClean="0"/>
          </a:p>
          <a:p>
            <a:pPr marL="0" indent="0">
              <a:buNone/>
            </a:pPr>
            <a:endParaRPr lang="en-US" dirty="0"/>
          </a:p>
        </p:txBody>
      </p:sp>
    </p:spTree>
    <p:extLst>
      <p:ext uri="{BB962C8B-B14F-4D97-AF65-F5344CB8AC3E}">
        <p14:creationId xmlns:p14="http://schemas.microsoft.com/office/powerpoint/2010/main" val="2068439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90600"/>
            <a:ext cx="8229600" cy="639762"/>
          </a:xfrm>
        </p:spPr>
        <p:txBody>
          <a:bodyPr>
            <a:normAutofit fontScale="90000"/>
          </a:bodyPr>
          <a:lstStyle/>
          <a:p>
            <a:r>
              <a:rPr lang="en-US" b="1" dirty="0" smtClean="0"/>
              <a:t>Common Components, cont. </a:t>
            </a:r>
            <a:r>
              <a:rPr lang="en-US" dirty="0"/>
              <a:t/>
            </a:r>
            <a:br>
              <a:rPr lang="en-US" dirty="0"/>
            </a:br>
            <a:r>
              <a:rPr lang="en-US" sz="2700" i="1" dirty="0"/>
              <a:t>From NWP CRWP i3 College Ready Writers Program</a:t>
            </a:r>
            <a:r>
              <a:rPr lang="en-US" sz="2700" b="1" i="1" dirty="0"/>
              <a:t> </a:t>
            </a:r>
            <a:r>
              <a:rPr lang="en-US" i="1" dirty="0"/>
              <a:t/>
            </a:r>
            <a:br>
              <a:rPr lang="en-US" i="1" dirty="0"/>
            </a:br>
            <a:r>
              <a:rPr lang="en-US" b="1" dirty="0"/>
              <a:t> </a:t>
            </a:r>
            <a:r>
              <a:rPr lang="en-US" dirty="0"/>
              <a:t/>
            </a:r>
            <a:br>
              <a:rPr lang="en-US" dirty="0"/>
            </a:br>
            <a:endParaRPr lang="en-US" dirty="0"/>
          </a:p>
        </p:txBody>
      </p:sp>
      <p:sp>
        <p:nvSpPr>
          <p:cNvPr id="3" name="Content Placeholder 2"/>
          <p:cNvSpPr>
            <a:spLocks noGrp="1"/>
          </p:cNvSpPr>
          <p:nvPr>
            <p:ph idx="1"/>
          </p:nvPr>
        </p:nvSpPr>
        <p:spPr>
          <a:xfrm>
            <a:off x="228600" y="1371600"/>
            <a:ext cx="8686800" cy="4983163"/>
          </a:xfrm>
        </p:spPr>
        <p:txBody>
          <a:bodyPr>
            <a:normAutofit fontScale="25000" lnSpcReduction="20000"/>
          </a:bodyPr>
          <a:lstStyle/>
          <a:p>
            <a:pPr marL="0" indent="0">
              <a:buNone/>
            </a:pPr>
            <a:r>
              <a:rPr lang="en-US" dirty="0"/>
              <a:t> </a:t>
            </a:r>
          </a:p>
          <a:p>
            <a:r>
              <a:rPr lang="en-US" sz="5600" u="sng" dirty="0" smtClean="0"/>
              <a:t>Close </a:t>
            </a:r>
            <a:r>
              <a:rPr lang="en-US" sz="5600" u="sng" dirty="0"/>
              <a:t>reading and exploratory </a:t>
            </a:r>
            <a:r>
              <a:rPr lang="en-US" sz="5600" u="sng" dirty="0" smtClean="0"/>
              <a:t>writing</a:t>
            </a:r>
            <a:endParaRPr lang="en-US" sz="5600" dirty="0"/>
          </a:p>
          <a:p>
            <a:pPr lvl="1"/>
            <a:r>
              <a:rPr lang="en-US" sz="5600" dirty="0" smtClean="0"/>
              <a:t>Strategies </a:t>
            </a:r>
            <a:r>
              <a:rPr lang="en-US" sz="5600" b="1" dirty="0" smtClean="0">
                <a:solidFill>
                  <a:srgbClr val="FF0000"/>
                </a:solidFill>
              </a:rPr>
              <a:t>slow students down </a:t>
            </a:r>
            <a:r>
              <a:rPr lang="en-US" sz="5600" b="1" dirty="0">
                <a:solidFill>
                  <a:srgbClr val="FF0000"/>
                </a:solidFill>
              </a:rPr>
              <a:t>enough to really think </a:t>
            </a:r>
            <a:r>
              <a:rPr lang="en-US" sz="5600" dirty="0"/>
              <a:t>about the facts, the issues, and the perspectives involved.  </a:t>
            </a:r>
            <a:endParaRPr lang="en-US" sz="5600" dirty="0" smtClean="0"/>
          </a:p>
          <a:p>
            <a:pPr lvl="1"/>
            <a:r>
              <a:rPr lang="en-US" sz="5600" b="1" dirty="0" smtClean="0">
                <a:solidFill>
                  <a:srgbClr val="FF0000"/>
                </a:solidFill>
              </a:rPr>
              <a:t>Guidance</a:t>
            </a:r>
            <a:r>
              <a:rPr lang="en-US" sz="5600" dirty="0" smtClean="0"/>
              <a:t> </a:t>
            </a:r>
            <a:r>
              <a:rPr lang="en-US" sz="5600" dirty="0"/>
              <a:t>in identifying evidence that could be used to support a claim.  </a:t>
            </a:r>
            <a:endParaRPr lang="en-US" sz="5600" dirty="0" smtClean="0"/>
          </a:p>
          <a:p>
            <a:pPr lvl="1"/>
            <a:r>
              <a:rPr lang="en-US" sz="5600" b="1" dirty="0" smtClean="0">
                <a:solidFill>
                  <a:srgbClr val="FF0000"/>
                </a:solidFill>
              </a:rPr>
              <a:t>Writing </a:t>
            </a:r>
            <a:r>
              <a:rPr lang="en-US" sz="5600" b="1" dirty="0">
                <a:solidFill>
                  <a:srgbClr val="FF0000"/>
                </a:solidFill>
              </a:rPr>
              <a:t>to learn and to discover </a:t>
            </a:r>
            <a:r>
              <a:rPr lang="en-US" sz="5600" b="1" dirty="0" smtClean="0">
                <a:solidFill>
                  <a:srgbClr val="FF0000"/>
                </a:solidFill>
              </a:rPr>
              <a:t> </a:t>
            </a:r>
            <a:r>
              <a:rPr lang="en-US" sz="5600" dirty="0"/>
              <a:t>so that students see the complexities in taking a stand on an issue as well as have opportunities to carefully consider their own stances</a:t>
            </a:r>
            <a:r>
              <a:rPr lang="en-US" sz="5600" dirty="0" smtClean="0"/>
              <a:t>.</a:t>
            </a:r>
          </a:p>
          <a:p>
            <a:pPr marL="0" indent="0">
              <a:buNone/>
            </a:pPr>
            <a:endParaRPr lang="en-US" sz="5600" dirty="0"/>
          </a:p>
          <a:p>
            <a:r>
              <a:rPr lang="en-US" sz="5600" u="sng" dirty="0" smtClean="0"/>
              <a:t>Focus on Opinion</a:t>
            </a:r>
            <a:endParaRPr lang="en-US" sz="5600" dirty="0"/>
          </a:p>
          <a:p>
            <a:pPr lvl="1"/>
            <a:r>
              <a:rPr lang="en-US" sz="5600" dirty="0" smtClean="0"/>
              <a:t>Emphasis on </a:t>
            </a:r>
            <a:r>
              <a:rPr lang="en-US" sz="5600" b="1" dirty="0" smtClean="0">
                <a:solidFill>
                  <a:srgbClr val="FF0000"/>
                </a:solidFill>
              </a:rPr>
              <a:t>at </a:t>
            </a:r>
            <a:r>
              <a:rPr lang="en-US" sz="5600" b="1" dirty="0">
                <a:solidFill>
                  <a:srgbClr val="FF0000"/>
                </a:solidFill>
              </a:rPr>
              <a:t>least one particular element of </a:t>
            </a:r>
            <a:r>
              <a:rPr lang="en-US" sz="5600" b="1" dirty="0" smtClean="0">
                <a:solidFill>
                  <a:srgbClr val="FF0000"/>
                </a:solidFill>
              </a:rPr>
              <a:t>opinion development</a:t>
            </a:r>
            <a:r>
              <a:rPr lang="en-US" sz="5600" dirty="0" smtClean="0"/>
              <a:t>—a </a:t>
            </a:r>
            <a:r>
              <a:rPr lang="en-US" sz="5600" dirty="0"/>
              <a:t>skill or writing move that helps students make effective </a:t>
            </a:r>
            <a:r>
              <a:rPr lang="en-US" sz="5600" dirty="0" smtClean="0"/>
              <a:t>opinions</a:t>
            </a:r>
            <a:r>
              <a:rPr lang="en-US" sz="5600" dirty="0"/>
              <a:t>. </a:t>
            </a:r>
            <a:endParaRPr lang="en-US" sz="5600" dirty="0" smtClean="0"/>
          </a:p>
          <a:p>
            <a:pPr lvl="1"/>
            <a:r>
              <a:rPr lang="en-US" sz="5600" dirty="0" smtClean="0"/>
              <a:t>The </a:t>
            </a:r>
            <a:r>
              <a:rPr lang="en-US" sz="5600" dirty="0"/>
              <a:t>intent </a:t>
            </a:r>
            <a:r>
              <a:rPr lang="en-US" sz="5600" dirty="0" smtClean="0"/>
              <a:t>is </a:t>
            </a:r>
            <a:r>
              <a:rPr lang="en-US" sz="5600" dirty="0"/>
              <a:t>to work more intensely on a particular aspect of </a:t>
            </a:r>
            <a:r>
              <a:rPr lang="en-US" sz="5600" dirty="0" smtClean="0"/>
              <a:t>opinion </a:t>
            </a:r>
            <a:r>
              <a:rPr lang="en-US" sz="5600" dirty="0"/>
              <a:t>writing, master it, and then take up another mini-unit that will focus on a different, but equally important move that </a:t>
            </a:r>
            <a:r>
              <a:rPr lang="en-US" sz="5600" dirty="0" smtClean="0"/>
              <a:t>opinion writers </a:t>
            </a:r>
            <a:r>
              <a:rPr lang="en-US" sz="5600" dirty="0"/>
              <a:t>make</a:t>
            </a:r>
            <a:r>
              <a:rPr lang="en-US" sz="5600" dirty="0" smtClean="0"/>
              <a:t>.</a:t>
            </a:r>
          </a:p>
          <a:p>
            <a:pPr lvl="1"/>
            <a:r>
              <a:rPr lang="en-US" sz="5600" dirty="0" smtClean="0"/>
              <a:t> A </a:t>
            </a:r>
            <a:r>
              <a:rPr lang="en-US" sz="5600" dirty="0"/>
              <a:t>chart  </a:t>
            </a:r>
            <a:r>
              <a:rPr lang="en-US" sz="5600" dirty="0" smtClean="0"/>
              <a:t>is provided that identifies </a:t>
            </a:r>
            <a:r>
              <a:rPr lang="en-US" sz="5600" dirty="0"/>
              <a:t>some of these elements that students will be learning.  </a:t>
            </a:r>
            <a:endParaRPr lang="en-US" sz="5600" dirty="0" smtClean="0"/>
          </a:p>
          <a:p>
            <a:pPr lvl="1"/>
            <a:r>
              <a:rPr lang="en-US" sz="5600" dirty="0"/>
              <a:t>M</a:t>
            </a:r>
            <a:r>
              <a:rPr lang="en-US" sz="5600" dirty="0" smtClean="0"/>
              <a:t>ini-units </a:t>
            </a:r>
            <a:r>
              <a:rPr lang="en-US" sz="5600" dirty="0"/>
              <a:t>allow teachers to </a:t>
            </a:r>
            <a:r>
              <a:rPr lang="en-US" sz="5600" b="1" dirty="0">
                <a:solidFill>
                  <a:srgbClr val="FF0000"/>
                </a:solidFill>
              </a:rPr>
              <a:t>layer the instruction of </a:t>
            </a:r>
            <a:r>
              <a:rPr lang="en-US" sz="5600" b="1" dirty="0" smtClean="0">
                <a:solidFill>
                  <a:srgbClr val="FF0000"/>
                </a:solidFill>
              </a:rPr>
              <a:t>opinion writing </a:t>
            </a:r>
            <a:r>
              <a:rPr lang="en-US" sz="5600" dirty="0" smtClean="0"/>
              <a:t>so </a:t>
            </a:r>
            <a:r>
              <a:rPr lang="en-US" sz="5600" dirty="0"/>
              <a:t>that students are learning one or two key moves in a single mini-unit that they will then be expected to take </a:t>
            </a:r>
            <a:r>
              <a:rPr lang="en-US" sz="5600" dirty="0" smtClean="0"/>
              <a:t>up more independently </a:t>
            </a:r>
            <a:r>
              <a:rPr lang="en-US" sz="5600" dirty="0"/>
              <a:t>in subsequent writing </a:t>
            </a:r>
            <a:r>
              <a:rPr lang="en-US" sz="5600" dirty="0" smtClean="0"/>
              <a:t>opportunities.</a:t>
            </a:r>
          </a:p>
          <a:p>
            <a:pPr lvl="1"/>
            <a:endParaRPr lang="en-US" sz="5600" dirty="0"/>
          </a:p>
          <a:p>
            <a:r>
              <a:rPr lang="en-US" sz="5600" u="sng" dirty="0"/>
              <a:t>Writing </a:t>
            </a:r>
            <a:r>
              <a:rPr lang="en-US" sz="5600" u="sng" dirty="0" smtClean="0"/>
              <a:t>Processes</a:t>
            </a:r>
            <a:endParaRPr lang="en-US" sz="5600" dirty="0"/>
          </a:p>
          <a:p>
            <a:pPr lvl="1"/>
            <a:r>
              <a:rPr lang="en-US" sz="5600" dirty="0" smtClean="0"/>
              <a:t>Students </a:t>
            </a:r>
            <a:r>
              <a:rPr lang="en-US" sz="5600" b="1" dirty="0" smtClean="0">
                <a:solidFill>
                  <a:srgbClr val="FF0000"/>
                </a:solidFill>
              </a:rPr>
              <a:t>draft </a:t>
            </a:r>
            <a:r>
              <a:rPr lang="en-US" sz="5600" dirty="0"/>
              <a:t>their own texts AND revise them after feedback from peers and/or teacher.  </a:t>
            </a:r>
            <a:r>
              <a:rPr lang="en-US" sz="5600" dirty="0" smtClean="0"/>
              <a:t> </a:t>
            </a:r>
            <a:endParaRPr lang="en-US" sz="5600" dirty="0"/>
          </a:p>
          <a:p>
            <a:pPr marL="0" indent="0">
              <a:buNone/>
            </a:pPr>
            <a:r>
              <a:rPr lang="en-US" sz="5600" u="sng" dirty="0"/>
              <a:t> </a:t>
            </a:r>
            <a:endParaRPr lang="en-US" sz="5600" dirty="0"/>
          </a:p>
          <a:p>
            <a:r>
              <a:rPr lang="en-US" sz="5600" u="sng" dirty="0"/>
              <a:t>Sense-making and Transfer/ </a:t>
            </a:r>
            <a:r>
              <a:rPr lang="en-US" sz="5600" u="sng" dirty="0" smtClean="0"/>
              <a:t>Processing</a:t>
            </a:r>
            <a:endParaRPr lang="en-US" sz="5600" dirty="0"/>
          </a:p>
          <a:p>
            <a:pPr lvl="1"/>
            <a:r>
              <a:rPr lang="en-US" sz="5600" dirty="0" smtClean="0"/>
              <a:t>We need to name what we are learning in order to be able to access it later. </a:t>
            </a:r>
            <a:r>
              <a:rPr lang="en-US" sz="5600" b="1" dirty="0" smtClean="0">
                <a:solidFill>
                  <a:srgbClr val="FF0000"/>
                </a:solidFill>
              </a:rPr>
              <a:t>Student self-assessment, peer assessment, and/or reflection are part of most mini-units.</a:t>
            </a:r>
            <a:endParaRPr lang="en-US" sz="5600" b="1" dirty="0">
              <a:solidFill>
                <a:srgbClr val="FF0000"/>
              </a:solidFill>
            </a:endParaRPr>
          </a:p>
        </p:txBody>
      </p:sp>
    </p:spTree>
    <p:extLst>
      <p:ext uri="{BB962C8B-B14F-4D97-AF65-F5344CB8AC3E}">
        <p14:creationId xmlns:p14="http://schemas.microsoft.com/office/powerpoint/2010/main" val="25827065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en-US" sz="3600" b="1" dirty="0" smtClean="0"/>
              <a:t>Mini-units feature tools to support students in learning how to write </a:t>
            </a:r>
            <a:r>
              <a:rPr lang="en-US" sz="3600" b="1" dirty="0" smtClean="0"/>
              <a:t>opinions</a:t>
            </a:r>
            <a:endParaRPr lang="en-US" sz="3600" b="1" dirty="0"/>
          </a:p>
        </p:txBody>
      </p:sp>
      <p:sp>
        <p:nvSpPr>
          <p:cNvPr id="3" name="Content Placeholder 2"/>
          <p:cNvSpPr>
            <a:spLocks noGrp="1"/>
          </p:cNvSpPr>
          <p:nvPr>
            <p:ph idx="1"/>
          </p:nvPr>
        </p:nvSpPr>
        <p:spPr>
          <a:xfrm>
            <a:off x="533400" y="2514600"/>
            <a:ext cx="8229600" cy="4038599"/>
          </a:xfrm>
        </p:spPr>
        <p:txBody>
          <a:bodyPr>
            <a:normAutofit fontScale="92500" lnSpcReduction="20000"/>
          </a:bodyPr>
          <a:lstStyle/>
          <a:p>
            <a:r>
              <a:rPr lang="en-US" b="1" dirty="0" smtClean="0">
                <a:solidFill>
                  <a:srgbClr val="FF0000"/>
                </a:solidFill>
              </a:rPr>
              <a:t>Harris Moves</a:t>
            </a:r>
            <a:r>
              <a:rPr lang="en-US" dirty="0" smtClean="0"/>
              <a:t>:  To help students learn to use sources </a:t>
            </a:r>
            <a:r>
              <a:rPr lang="en-US" dirty="0" smtClean="0"/>
              <a:t>effectively  </a:t>
            </a:r>
            <a:endParaRPr lang="en-US" dirty="0" smtClean="0"/>
          </a:p>
          <a:p>
            <a:pPr marL="0" indent="0">
              <a:buNone/>
            </a:pPr>
            <a:endParaRPr lang="en-US" dirty="0" smtClean="0"/>
          </a:p>
          <a:p>
            <a:r>
              <a:rPr lang="en-US" b="1" dirty="0" err="1" smtClean="0">
                <a:solidFill>
                  <a:srgbClr val="FF0000"/>
                </a:solidFill>
              </a:rPr>
              <a:t>Bernabei</a:t>
            </a:r>
            <a:r>
              <a:rPr lang="en-US" b="1" dirty="0" smtClean="0">
                <a:solidFill>
                  <a:srgbClr val="FF0000"/>
                </a:solidFill>
              </a:rPr>
              <a:t> Kernel Essays</a:t>
            </a:r>
            <a:r>
              <a:rPr lang="en-US" dirty="0" smtClean="0"/>
              <a:t>:  To help students learn to consider purpose as they organize their </a:t>
            </a:r>
            <a:r>
              <a:rPr lang="en-US" dirty="0" smtClean="0"/>
              <a:t>opinion pieces</a:t>
            </a:r>
            <a:endParaRPr lang="en-US" dirty="0" smtClean="0"/>
          </a:p>
          <a:p>
            <a:endParaRPr lang="en-US" dirty="0" smtClean="0"/>
          </a:p>
          <a:p>
            <a:r>
              <a:rPr lang="en-US" b="1" dirty="0" smtClean="0">
                <a:solidFill>
                  <a:srgbClr val="FF0000"/>
                </a:solidFill>
              </a:rPr>
              <a:t>Organizers </a:t>
            </a:r>
            <a:r>
              <a:rPr lang="en-US" dirty="0" smtClean="0"/>
              <a:t>and partner/small group activities to scaffold student writers as they learn new skills</a:t>
            </a:r>
          </a:p>
          <a:p>
            <a:pPr marL="0" indent="0">
              <a:buNone/>
            </a:pPr>
            <a:endParaRPr lang="en-US" dirty="0" smtClean="0"/>
          </a:p>
        </p:txBody>
      </p:sp>
    </p:spTree>
    <p:extLst>
      <p:ext uri="{BB962C8B-B14F-4D97-AF65-F5344CB8AC3E}">
        <p14:creationId xmlns:p14="http://schemas.microsoft.com/office/powerpoint/2010/main" val="719160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Shape 336"/>
          <p:cNvSpPr txBox="1">
            <a:spLocks noGrp="1"/>
          </p:cNvSpPr>
          <p:nvPr>
            <p:ph type="title"/>
          </p:nvPr>
        </p:nvSpPr>
        <p:spPr>
          <a:xfrm>
            <a:off x="609600" y="228600"/>
            <a:ext cx="7886698" cy="777875"/>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Georgia"/>
              <a:buNone/>
            </a:pPr>
            <a:r>
              <a:rPr lang="en-US" sz="3600" b="1" dirty="0" smtClean="0">
                <a:ea typeface="Georgia"/>
                <a:cs typeface="Georgia"/>
                <a:sym typeface="Georgia"/>
              </a:rPr>
              <a:t>Harris Moves: Ways to Use Sources </a:t>
            </a:r>
            <a:endParaRPr lang="en-US" sz="3600" b="1" i="0" u="none" strike="noStrike" cap="none" baseline="0" dirty="0">
              <a:ea typeface="Georgia"/>
              <a:cs typeface="Georgia"/>
              <a:sym typeface="Georgia"/>
            </a:endParaRPr>
          </a:p>
        </p:txBody>
      </p:sp>
      <p:sp>
        <p:nvSpPr>
          <p:cNvPr id="337" name="Shape 337"/>
          <p:cNvSpPr txBox="1">
            <a:spLocks noGrp="1"/>
          </p:cNvSpPr>
          <p:nvPr>
            <p:ph type="body" idx="1"/>
          </p:nvPr>
        </p:nvSpPr>
        <p:spPr>
          <a:xfrm>
            <a:off x="3733800" y="1466335"/>
            <a:ext cx="5029200" cy="4724398"/>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1"/>
              </a:buClr>
              <a:buSzPct val="25000"/>
              <a:buFont typeface="Calibri"/>
              <a:buNone/>
            </a:pPr>
            <a:r>
              <a:rPr lang="en-US" sz="2800" b="1" i="0" u="none" strike="noStrike" cap="none" baseline="0" dirty="0">
                <a:solidFill>
                  <a:schemeClr val="dk1"/>
                </a:solidFill>
                <a:latin typeface="Calibri"/>
                <a:ea typeface="Calibri"/>
                <a:cs typeface="Calibri"/>
                <a:sym typeface="Calibri"/>
              </a:rPr>
              <a:t>Illustrating</a:t>
            </a:r>
            <a:r>
              <a:rPr lang="en-US" sz="2800" b="0" i="0" u="none" strike="noStrike" cap="none" baseline="0" dirty="0">
                <a:solidFill>
                  <a:schemeClr val="dk1"/>
                </a:solidFill>
                <a:latin typeface="Calibri"/>
                <a:ea typeface="Calibri"/>
                <a:cs typeface="Calibri"/>
                <a:sym typeface="Calibri"/>
              </a:rPr>
              <a:t> – When writers use specific examples </a:t>
            </a:r>
            <a:r>
              <a:rPr lang="en-US" sz="2800" b="0" i="0" u="none" strike="noStrike" cap="none" baseline="0" dirty="0" smtClean="0">
                <a:solidFill>
                  <a:schemeClr val="dk1"/>
                </a:solidFill>
                <a:latin typeface="Calibri"/>
                <a:ea typeface="Calibri"/>
                <a:cs typeface="Calibri"/>
                <a:sym typeface="Calibri"/>
              </a:rPr>
              <a:t>or facts from a </a:t>
            </a:r>
            <a:r>
              <a:rPr lang="en-US" sz="2800" b="0" i="0" u="none" strike="noStrike" cap="none" baseline="0" dirty="0">
                <a:solidFill>
                  <a:schemeClr val="dk1"/>
                </a:solidFill>
                <a:latin typeface="Calibri"/>
                <a:ea typeface="Calibri"/>
                <a:cs typeface="Calibri"/>
                <a:sym typeface="Calibri"/>
              </a:rPr>
              <a:t>text to support what they want to say. </a:t>
            </a:r>
          </a:p>
          <a:p>
            <a:pPr marL="0" marR="0" lvl="0" indent="0" algn="l" rtl="0">
              <a:lnSpc>
                <a:spcPct val="90000"/>
              </a:lnSpc>
              <a:spcBef>
                <a:spcPts val="0"/>
              </a:spcBef>
              <a:buClr>
                <a:schemeClr val="dk1"/>
              </a:buClr>
              <a:buFont typeface="Georgia"/>
              <a:buNone/>
            </a:pPr>
            <a:endParaRPr sz="2800" b="0" i="0" u="none" strike="noStrike" cap="none" baseline="0" dirty="0">
              <a:solidFill>
                <a:schemeClr val="dk1"/>
              </a:solidFill>
              <a:latin typeface="Calibri"/>
              <a:ea typeface="Calibri"/>
              <a:cs typeface="Calibri"/>
              <a:sym typeface="Calibri"/>
            </a:endParaRPr>
          </a:p>
          <a:p>
            <a:pPr marL="0" marR="0" lvl="0" indent="0" algn="l" rtl="0">
              <a:lnSpc>
                <a:spcPct val="90000"/>
              </a:lnSpc>
              <a:spcBef>
                <a:spcPts val="0"/>
              </a:spcBef>
              <a:buClr>
                <a:schemeClr val="dk1"/>
              </a:buClr>
              <a:buSzPct val="25000"/>
              <a:buFont typeface="Calibri"/>
              <a:buNone/>
            </a:pPr>
            <a:r>
              <a:rPr lang="en-US" sz="2800" b="0" i="0" u="none" strike="noStrike" cap="none" baseline="0" dirty="0">
                <a:solidFill>
                  <a:schemeClr val="dk1"/>
                </a:solidFill>
                <a:latin typeface="Calibri"/>
                <a:ea typeface="Calibri"/>
                <a:cs typeface="Calibri"/>
                <a:sym typeface="Calibri"/>
              </a:rPr>
              <a:t>Examples:</a:t>
            </a:r>
          </a:p>
          <a:p>
            <a:pPr marL="274320" marR="0" lvl="0" indent="-274320" algn="l" rtl="0">
              <a:lnSpc>
                <a:spcPct val="75000"/>
              </a:lnSpc>
              <a:spcBef>
                <a:spcPts val="1000"/>
              </a:spcBef>
              <a:buClr>
                <a:schemeClr val="dk1"/>
              </a:buClr>
              <a:buSzPct val="25000"/>
              <a:buFont typeface="Calibri"/>
              <a:buChar char="●"/>
            </a:pPr>
            <a:r>
              <a:rPr lang="en-US" sz="2000" b="0" i="1" u="none" strike="noStrike" cap="none" baseline="0" dirty="0" smtClean="0">
                <a:solidFill>
                  <a:schemeClr val="dk1"/>
                </a:solidFill>
                <a:latin typeface="Calibri"/>
                <a:ea typeface="Calibri"/>
                <a:cs typeface="Calibri"/>
                <a:sym typeface="Calibri"/>
              </a:rPr>
              <a:t>“_____ argues that ______.”</a:t>
            </a:r>
            <a:endParaRPr lang="en-US" sz="2000" b="0" i="1" u="none" strike="noStrike" cap="none" baseline="0" dirty="0">
              <a:solidFill>
                <a:schemeClr val="dk1"/>
              </a:solidFill>
              <a:latin typeface="Calibri"/>
              <a:ea typeface="Calibri"/>
              <a:cs typeface="Calibri"/>
              <a:sym typeface="Calibri"/>
            </a:endParaRPr>
          </a:p>
          <a:p>
            <a:pPr lvl="0" indent="-274320">
              <a:lnSpc>
                <a:spcPct val="75000"/>
              </a:lnSpc>
              <a:spcBef>
                <a:spcPts val="1000"/>
              </a:spcBef>
              <a:buClr>
                <a:schemeClr val="dk1"/>
              </a:buClr>
              <a:buSzPct val="25000"/>
              <a:buFont typeface="Calibri"/>
              <a:buChar char="●"/>
            </a:pPr>
            <a:r>
              <a:rPr lang="en-US" sz="2000" b="0" i="1" u="none" strike="noStrike" cap="none" baseline="0" dirty="0" smtClean="0">
                <a:solidFill>
                  <a:schemeClr val="dk1"/>
                </a:solidFill>
                <a:latin typeface="Calibri"/>
                <a:ea typeface="Calibri"/>
                <a:cs typeface="Calibri"/>
                <a:sym typeface="Calibri"/>
              </a:rPr>
              <a:t>“_____</a:t>
            </a:r>
            <a:r>
              <a:rPr lang="en-US" sz="2000" b="0" i="1" u="none" strike="noStrike" cap="none" dirty="0" smtClean="0">
                <a:solidFill>
                  <a:schemeClr val="dk1"/>
                </a:solidFill>
                <a:latin typeface="Calibri"/>
                <a:ea typeface="Calibri"/>
                <a:cs typeface="Calibri"/>
                <a:sym typeface="Calibri"/>
              </a:rPr>
              <a:t> </a:t>
            </a:r>
            <a:r>
              <a:rPr lang="en-US" sz="2000" i="1" dirty="0">
                <a:solidFill>
                  <a:schemeClr val="dk1"/>
                </a:solidFill>
                <a:latin typeface="Calibri"/>
                <a:ea typeface="Calibri"/>
                <a:cs typeface="Calibri"/>
                <a:sym typeface="Calibri"/>
              </a:rPr>
              <a:t>claims </a:t>
            </a:r>
            <a:r>
              <a:rPr lang="en-US" sz="2000" i="1" dirty="0" smtClean="0">
                <a:solidFill>
                  <a:schemeClr val="dk1"/>
                </a:solidFill>
                <a:latin typeface="Calibri"/>
                <a:ea typeface="Calibri"/>
                <a:cs typeface="Calibri"/>
                <a:sym typeface="Calibri"/>
              </a:rPr>
              <a:t>that ______” </a:t>
            </a:r>
            <a:endParaRPr lang="en-US" sz="2000" b="0" i="1" u="none" strike="noStrike" cap="none" baseline="0" dirty="0">
              <a:solidFill>
                <a:schemeClr val="dk1"/>
              </a:solidFill>
              <a:latin typeface="Calibri"/>
              <a:ea typeface="Calibri"/>
              <a:cs typeface="Calibri"/>
              <a:sym typeface="Calibri"/>
            </a:endParaRPr>
          </a:p>
          <a:p>
            <a:pPr lvl="0" indent="-274320">
              <a:lnSpc>
                <a:spcPct val="75000"/>
              </a:lnSpc>
              <a:spcBef>
                <a:spcPts val="1000"/>
              </a:spcBef>
              <a:buClr>
                <a:schemeClr val="dk1"/>
              </a:buClr>
              <a:buSzPct val="25000"/>
              <a:buFont typeface="Calibri"/>
              <a:buChar char="●"/>
            </a:pPr>
            <a:r>
              <a:rPr lang="en-US" sz="2000" b="0" i="1" u="none" strike="noStrike" cap="none" baseline="0" dirty="0" smtClean="0">
                <a:solidFill>
                  <a:schemeClr val="dk1"/>
                </a:solidFill>
                <a:latin typeface="Calibri"/>
                <a:ea typeface="Calibri"/>
                <a:cs typeface="Calibri"/>
                <a:sym typeface="Calibri"/>
              </a:rPr>
              <a:t>“_____ </a:t>
            </a:r>
            <a:r>
              <a:rPr lang="en-US" sz="2000" i="1" dirty="0">
                <a:solidFill>
                  <a:schemeClr val="dk1"/>
                </a:solidFill>
                <a:latin typeface="Calibri"/>
                <a:ea typeface="Calibri"/>
                <a:cs typeface="Calibri"/>
                <a:sym typeface="Calibri"/>
              </a:rPr>
              <a:t>acknowledges that ______”</a:t>
            </a:r>
            <a:endParaRPr lang="en-US" sz="2000" b="0" i="1" u="none" strike="noStrike" cap="none" baseline="0" dirty="0">
              <a:solidFill>
                <a:schemeClr val="dk1"/>
              </a:solidFill>
              <a:latin typeface="Calibri"/>
              <a:ea typeface="Calibri"/>
              <a:cs typeface="Calibri"/>
              <a:sym typeface="Calibri"/>
            </a:endParaRPr>
          </a:p>
          <a:p>
            <a:pPr lvl="0" indent="-274320">
              <a:lnSpc>
                <a:spcPct val="75000"/>
              </a:lnSpc>
              <a:spcBef>
                <a:spcPts val="1000"/>
              </a:spcBef>
              <a:buClr>
                <a:schemeClr val="dk1"/>
              </a:buClr>
              <a:buSzPct val="25000"/>
              <a:buFont typeface="Calibri"/>
              <a:buChar char="●"/>
            </a:pPr>
            <a:r>
              <a:rPr lang="en-US" sz="2000" b="0" i="1" u="none" strike="noStrike" cap="none" baseline="0" dirty="0" smtClean="0">
                <a:solidFill>
                  <a:schemeClr val="dk1"/>
                </a:solidFill>
                <a:latin typeface="Calibri"/>
                <a:ea typeface="Calibri"/>
                <a:cs typeface="Calibri"/>
                <a:sym typeface="Calibri"/>
              </a:rPr>
              <a:t>“_____ </a:t>
            </a:r>
            <a:r>
              <a:rPr lang="en-US" sz="2000" i="1" dirty="0">
                <a:solidFill>
                  <a:schemeClr val="dk1"/>
                </a:solidFill>
                <a:latin typeface="Calibri"/>
                <a:ea typeface="Calibri"/>
                <a:cs typeface="Calibri"/>
                <a:sym typeface="Calibri"/>
              </a:rPr>
              <a:t>emphasizes that ______” </a:t>
            </a:r>
            <a:endParaRPr lang="en-US" sz="2000" b="0" i="1" u="none" strike="noStrike" cap="none" baseline="0" dirty="0">
              <a:solidFill>
                <a:schemeClr val="dk1"/>
              </a:solidFill>
              <a:latin typeface="Calibri"/>
              <a:ea typeface="Calibri"/>
              <a:cs typeface="Calibri"/>
              <a:sym typeface="Calibri"/>
            </a:endParaRPr>
          </a:p>
          <a:p>
            <a:pPr lvl="0" indent="-274320">
              <a:lnSpc>
                <a:spcPct val="75000"/>
              </a:lnSpc>
              <a:spcBef>
                <a:spcPts val="1000"/>
              </a:spcBef>
              <a:buClr>
                <a:schemeClr val="dk1"/>
              </a:buClr>
              <a:buSzPct val="25000"/>
              <a:buFont typeface="Calibri"/>
              <a:buChar char="●"/>
            </a:pPr>
            <a:r>
              <a:rPr lang="en-US" sz="2000" b="0" i="1" u="none" strike="noStrike" cap="none" baseline="0" dirty="0" smtClean="0">
                <a:solidFill>
                  <a:schemeClr val="dk1"/>
                </a:solidFill>
                <a:latin typeface="Calibri"/>
                <a:ea typeface="Calibri"/>
                <a:cs typeface="Calibri"/>
                <a:sym typeface="Calibri"/>
              </a:rPr>
              <a:t>“_____ tells </a:t>
            </a:r>
            <a:r>
              <a:rPr lang="en-US" sz="2000" b="0" i="1" u="none" strike="noStrike" cap="none" baseline="0" dirty="0">
                <a:solidFill>
                  <a:schemeClr val="dk1"/>
                </a:solidFill>
                <a:latin typeface="Calibri"/>
                <a:ea typeface="Calibri"/>
                <a:cs typeface="Calibri"/>
                <a:sym typeface="Calibri"/>
              </a:rPr>
              <a:t>the story of </a:t>
            </a:r>
            <a:r>
              <a:rPr lang="en-US" sz="2000" i="1" dirty="0">
                <a:solidFill>
                  <a:schemeClr val="dk1"/>
                </a:solidFill>
                <a:latin typeface="Calibri"/>
                <a:ea typeface="Calibri"/>
                <a:cs typeface="Calibri"/>
                <a:sym typeface="Calibri"/>
              </a:rPr>
              <a:t>______ “</a:t>
            </a:r>
            <a:endParaRPr lang="en-US" sz="2000" b="0" i="1" u="none" strike="noStrike" cap="none" baseline="0" dirty="0">
              <a:solidFill>
                <a:schemeClr val="dk1"/>
              </a:solidFill>
              <a:latin typeface="Calibri"/>
              <a:ea typeface="Calibri"/>
              <a:cs typeface="Calibri"/>
              <a:sym typeface="Calibri"/>
            </a:endParaRPr>
          </a:p>
          <a:p>
            <a:pPr lvl="0" indent="-274320">
              <a:lnSpc>
                <a:spcPct val="75000"/>
              </a:lnSpc>
              <a:spcBef>
                <a:spcPts val="1000"/>
              </a:spcBef>
              <a:buClr>
                <a:schemeClr val="dk1"/>
              </a:buClr>
              <a:buSzPct val="25000"/>
              <a:buFont typeface="Calibri"/>
              <a:buChar char="●"/>
            </a:pPr>
            <a:r>
              <a:rPr lang="en-US" sz="2000" b="0" i="1" u="none" strike="noStrike" cap="none" baseline="0" dirty="0" smtClean="0">
                <a:solidFill>
                  <a:schemeClr val="dk1"/>
                </a:solidFill>
                <a:latin typeface="Calibri"/>
                <a:ea typeface="Calibri"/>
                <a:cs typeface="Calibri"/>
                <a:sym typeface="Calibri"/>
              </a:rPr>
              <a:t>“_____ </a:t>
            </a:r>
            <a:r>
              <a:rPr lang="en-US" sz="2000" i="1" dirty="0">
                <a:solidFill>
                  <a:schemeClr val="dk1"/>
                </a:solidFill>
                <a:latin typeface="Calibri"/>
                <a:ea typeface="Calibri"/>
                <a:cs typeface="Calibri"/>
                <a:sym typeface="Calibri"/>
              </a:rPr>
              <a:t>reports that ______” </a:t>
            </a:r>
            <a:endParaRPr lang="en-US" sz="2000" b="0" i="1" u="none" strike="noStrike" cap="none" baseline="0" dirty="0">
              <a:solidFill>
                <a:schemeClr val="dk1"/>
              </a:solidFill>
              <a:latin typeface="Calibri"/>
              <a:ea typeface="Calibri"/>
              <a:cs typeface="Calibri"/>
              <a:sym typeface="Calibri"/>
            </a:endParaRPr>
          </a:p>
          <a:p>
            <a:pPr lvl="0" indent="-274320">
              <a:lnSpc>
                <a:spcPct val="75000"/>
              </a:lnSpc>
              <a:spcBef>
                <a:spcPts val="1000"/>
              </a:spcBef>
              <a:buClr>
                <a:schemeClr val="dk1"/>
              </a:buClr>
              <a:buSzPct val="25000"/>
              <a:buFont typeface="Calibri"/>
              <a:buChar char="●"/>
            </a:pPr>
            <a:r>
              <a:rPr lang="en-US" sz="2000" b="0" i="1" u="none" strike="noStrike" cap="none" baseline="0" dirty="0" smtClean="0">
                <a:solidFill>
                  <a:schemeClr val="dk1"/>
                </a:solidFill>
                <a:latin typeface="Calibri"/>
                <a:ea typeface="Calibri"/>
                <a:cs typeface="Calibri"/>
                <a:sym typeface="Calibri"/>
              </a:rPr>
              <a:t>“_____ </a:t>
            </a:r>
            <a:r>
              <a:rPr lang="en-US" sz="2000" i="1" dirty="0">
                <a:solidFill>
                  <a:schemeClr val="dk1"/>
                </a:solidFill>
                <a:latin typeface="Calibri"/>
                <a:ea typeface="Calibri"/>
                <a:cs typeface="Calibri"/>
                <a:sym typeface="Calibri"/>
              </a:rPr>
              <a:t>believes that ______”</a:t>
            </a:r>
            <a:endParaRPr lang="en-US" sz="2000" b="0" i="1" u="none" strike="noStrike" cap="none" baseline="0" dirty="0">
              <a:solidFill>
                <a:schemeClr val="dk1"/>
              </a:solidFill>
              <a:latin typeface="Calibri"/>
              <a:ea typeface="Calibri"/>
              <a:cs typeface="Calibri"/>
              <a:sym typeface="Calibri"/>
            </a:endParaRPr>
          </a:p>
          <a:p>
            <a:pPr marL="0" marR="0" lvl="0" indent="0" algn="l" rtl="0">
              <a:lnSpc>
                <a:spcPct val="90000"/>
              </a:lnSpc>
              <a:spcBef>
                <a:spcPts val="0"/>
              </a:spcBef>
              <a:buClr>
                <a:schemeClr val="dk1"/>
              </a:buClr>
              <a:buFont typeface="Georgia"/>
              <a:buNone/>
            </a:pPr>
            <a:endParaRPr sz="2000" b="0" i="1" u="none" strike="noStrike" cap="none" baseline="0" dirty="0">
              <a:solidFill>
                <a:schemeClr val="dk1"/>
              </a:solidFill>
              <a:latin typeface="Calibri"/>
              <a:ea typeface="Calibri"/>
              <a:cs typeface="Calibri"/>
              <a:sym typeface="Calibri"/>
            </a:endParaRPr>
          </a:p>
        </p:txBody>
      </p:sp>
      <p:sp>
        <p:nvSpPr>
          <p:cNvPr id="338" name="Shape 338"/>
          <p:cNvSpPr txBox="1">
            <a:spLocks noGrp="1"/>
          </p:cNvSpPr>
          <p:nvPr>
            <p:ph type="ftr" idx="11"/>
          </p:nvPr>
        </p:nvSpPr>
        <p:spPr>
          <a:xfrm>
            <a:off x="3028950" y="6356351"/>
            <a:ext cx="3086099" cy="365125"/>
          </a:xfrm>
          <a:prstGeom prst="rect">
            <a:avLst/>
          </a:prstGeom>
          <a:noFill/>
          <a:ln>
            <a:noFill/>
          </a:ln>
        </p:spPr>
        <p:txBody>
          <a:bodyPr lIns="91425" tIns="45700" rIns="91425" bIns="45700" anchor="ctr" anchorCtr="0">
            <a:noAutofit/>
          </a:bodyPr>
          <a:lstStyle/>
          <a:p>
            <a:pPr marL="0" marR="0" lvl="0" indent="0" algn="ctr" rtl="0">
              <a:spcBef>
                <a:spcPts val="0"/>
              </a:spcBef>
              <a:buClr>
                <a:srgbClr val="888888"/>
              </a:buClr>
              <a:buSzPct val="25000"/>
              <a:buFont typeface="Calibri"/>
              <a:buNone/>
            </a:pPr>
            <a:r>
              <a:rPr lang="en-US" sz="1200" b="0" i="0" u="none" strike="noStrike" cap="none" baseline="0" dirty="0" err="1">
                <a:solidFill>
                  <a:srgbClr val="888888"/>
                </a:solidFill>
                <a:latin typeface="Calibri"/>
                <a:ea typeface="Calibri"/>
                <a:cs typeface="Calibri"/>
                <a:sym typeface="Calibri"/>
              </a:rPr>
              <a:t>Leeanne</a:t>
            </a:r>
            <a:r>
              <a:rPr lang="en-US" sz="1200" b="0" i="0" u="none" strike="noStrike" cap="none" baseline="0" dirty="0">
                <a:solidFill>
                  <a:srgbClr val="888888"/>
                </a:solidFill>
                <a:latin typeface="Calibri"/>
                <a:ea typeface="Calibri"/>
                <a:cs typeface="Calibri"/>
                <a:sym typeface="Calibri"/>
              </a:rPr>
              <a:t> </a:t>
            </a:r>
            <a:r>
              <a:rPr lang="en-US" sz="1200" b="0" i="0" u="none" strike="noStrike" cap="none" baseline="0" dirty="0" err="1">
                <a:solidFill>
                  <a:srgbClr val="888888"/>
                </a:solidFill>
                <a:latin typeface="Calibri"/>
                <a:ea typeface="Calibri"/>
                <a:cs typeface="Calibri"/>
                <a:sym typeface="Calibri"/>
              </a:rPr>
              <a:t>Bordelon</a:t>
            </a:r>
            <a:r>
              <a:rPr lang="en-US" sz="1200" b="0" i="0" u="none" strike="noStrike" cap="none" baseline="0" dirty="0">
                <a:solidFill>
                  <a:srgbClr val="888888"/>
                </a:solidFill>
                <a:latin typeface="Calibri"/>
                <a:ea typeface="Calibri"/>
                <a:cs typeface="Calibri"/>
                <a:sym typeface="Calibri"/>
              </a:rPr>
              <a:t>, NSU Writing Project, 2014</a:t>
            </a:r>
          </a:p>
        </p:txBody>
      </p:sp>
      <p:pic>
        <p:nvPicPr>
          <p:cNvPr id="339" name="Shape 339"/>
          <p:cNvPicPr preferRelativeResize="0"/>
          <p:nvPr/>
        </p:nvPicPr>
        <p:blipFill rotWithShape="1">
          <a:blip r:embed="rId3">
            <a:alphaModFix/>
          </a:blip>
          <a:srcRect/>
          <a:stretch/>
        </p:blipFill>
        <p:spPr>
          <a:xfrm>
            <a:off x="381000" y="1524000"/>
            <a:ext cx="3124199" cy="2362200"/>
          </a:xfrm>
          <a:prstGeom prst="rect">
            <a:avLst/>
          </a:prstGeom>
          <a:noFill/>
          <a:ln w="127000" cap="sq">
            <a:solidFill>
              <a:srgbClr val="000000"/>
            </a:solidFill>
            <a:prstDash val="solid"/>
            <a:miter/>
            <a:headEnd type="none" w="med" len="med"/>
            <a:tailEnd type="none" w="med" len="med"/>
          </a:ln>
        </p:spPr>
      </p:pic>
      <p:sp>
        <p:nvSpPr>
          <p:cNvPr id="340" name="Shape 340"/>
          <p:cNvSpPr txBox="1"/>
          <p:nvPr/>
        </p:nvSpPr>
        <p:spPr>
          <a:xfrm>
            <a:off x="304800" y="4114801"/>
            <a:ext cx="3429000" cy="228600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2400" b="0" i="0" u="none" strike="noStrike" cap="none" baseline="0" dirty="0">
                <a:solidFill>
                  <a:schemeClr val="dk1"/>
                </a:solidFill>
                <a:latin typeface="Calibri"/>
                <a:ea typeface="Calibri"/>
                <a:cs typeface="Calibri"/>
                <a:sym typeface="Calibri"/>
              </a:rPr>
              <a:t>The 18-wheeler carries lots of cargo, representing “material to think about: anecdotes, images, scenarios, data.” (Harris)</a:t>
            </a:r>
          </a:p>
          <a:p>
            <a:pPr marL="228600" marR="0" lvl="0" indent="-50800" algn="l" rtl="0">
              <a:lnSpc>
                <a:spcPct val="90000"/>
              </a:lnSpc>
              <a:spcBef>
                <a:spcPts val="1000"/>
              </a:spcBef>
              <a:spcAft>
                <a:spcPts val="0"/>
              </a:spcAft>
              <a:buClr>
                <a:schemeClr val="dk1"/>
              </a:buClr>
              <a:buFont typeface="Georgia"/>
              <a:buNone/>
            </a:pPr>
            <a:endParaRPr sz="2000" b="0" i="0" u="none" strike="noStrike" cap="none" baseline="0" dirty="0">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Font typeface="Georgia"/>
              <a:buNone/>
            </a:pPr>
            <a:endParaRPr sz="2000" b="0" i="0" u="none" strike="noStrike" cap="none" baseline="0" dirty="0">
              <a:solidFill>
                <a:schemeClr val="dk1"/>
              </a:solidFill>
              <a:latin typeface="Calibri"/>
              <a:ea typeface="Calibri"/>
              <a:cs typeface="Calibri"/>
              <a:sym typeface="Calibri"/>
            </a:endParaRPr>
          </a:p>
        </p:txBody>
      </p:sp>
      <p:sp>
        <p:nvSpPr>
          <p:cNvPr id="2" name="Rectangle 1"/>
          <p:cNvSpPr/>
          <p:nvPr/>
        </p:nvSpPr>
        <p:spPr>
          <a:xfrm rot="19877476">
            <a:off x="228695" y="1734085"/>
            <a:ext cx="2171339" cy="461665"/>
          </a:xfrm>
          <a:prstGeom prst="rect">
            <a:avLst/>
          </a:prstGeom>
          <a:noFill/>
        </p:spPr>
        <p:txBody>
          <a:bodyPr wrap="square" lIns="91440" tIns="45720" rIns="91440" bIns="45720">
            <a:spAutoFit/>
          </a:bodyPr>
          <a:lstStyle/>
          <a:p>
            <a:pPr algn="ctr"/>
            <a:r>
              <a:rPr lang="en-US" sz="2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 metaphor</a:t>
            </a:r>
            <a:endPar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TextBox 2"/>
          <p:cNvSpPr txBox="1"/>
          <p:nvPr/>
        </p:nvSpPr>
        <p:spPr>
          <a:xfrm rot="20266541">
            <a:off x="5867399" y="2405396"/>
            <a:ext cx="2667000" cy="2062103"/>
          </a:xfrm>
          <a:prstGeom prst="rect">
            <a:avLst/>
          </a:prstGeom>
          <a:noFill/>
        </p:spPr>
        <p:txBody>
          <a:bodyPr wrap="square" rtlCol="0">
            <a:spAutoFit/>
          </a:bodyPr>
          <a:lstStyle/>
          <a:p>
            <a:r>
              <a:rPr lang="en-US" sz="3200" b="1" dirty="0" smtClean="0">
                <a:solidFill>
                  <a:srgbClr val="FF0000"/>
                </a:solidFill>
              </a:rPr>
              <a:t>Teaching students to give CREDIT to the author </a:t>
            </a:r>
            <a:endParaRPr lang="en-US" sz="3200" b="1" dirty="0">
              <a:solidFill>
                <a:srgbClr val="FF0000"/>
              </a:solidFill>
            </a:endParaRPr>
          </a:p>
        </p:txBody>
      </p:sp>
    </p:spTree>
    <p:extLst>
      <p:ext uri="{BB962C8B-B14F-4D97-AF65-F5344CB8AC3E}">
        <p14:creationId xmlns:p14="http://schemas.microsoft.com/office/powerpoint/2010/main" val="3034059987"/>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accent3">
                    <a:lumMod val="75000"/>
                  </a:schemeClr>
                </a:solidFill>
              </a:rPr>
              <a:t>        Example of Illustrating</a:t>
            </a:r>
            <a:endParaRPr lang="en-US" sz="3600" b="1" dirty="0">
              <a:solidFill>
                <a:srgbClr val="FF0000"/>
              </a:solidFill>
            </a:endParaRPr>
          </a:p>
        </p:txBody>
      </p:sp>
      <p:sp>
        <p:nvSpPr>
          <p:cNvPr id="3" name="Text Placeholder 2"/>
          <p:cNvSpPr>
            <a:spLocks noGrp="1"/>
          </p:cNvSpPr>
          <p:nvPr>
            <p:ph type="body" idx="1"/>
          </p:nvPr>
        </p:nvSpPr>
        <p:spPr/>
        <p:txBody>
          <a:bodyPr/>
          <a:lstStyle/>
          <a:p>
            <a:pPr marL="145733" indent="0">
              <a:buNone/>
            </a:pPr>
            <a:endParaRPr lang="en-US" dirty="0" smtClean="0"/>
          </a:p>
          <a:p>
            <a:pPr marL="145733" indent="0">
              <a:buNone/>
            </a:pPr>
            <a:r>
              <a:rPr lang="en-US" sz="2800" dirty="0" smtClean="0">
                <a:solidFill>
                  <a:schemeClr val="accent3">
                    <a:lumMod val="50000"/>
                  </a:schemeClr>
                </a:solidFill>
              </a:rPr>
              <a:t>from “The Early Bird Gets the Bad Grade” by Nancy </a:t>
            </a:r>
            <a:r>
              <a:rPr lang="en-US" sz="2800" dirty="0" err="1" smtClean="0">
                <a:solidFill>
                  <a:schemeClr val="accent3">
                    <a:lumMod val="50000"/>
                  </a:schemeClr>
                </a:solidFill>
              </a:rPr>
              <a:t>Kalish</a:t>
            </a:r>
            <a:r>
              <a:rPr lang="en-US" sz="2800" dirty="0" smtClean="0">
                <a:solidFill>
                  <a:schemeClr val="accent3">
                    <a:lumMod val="50000"/>
                  </a:schemeClr>
                </a:solidFill>
              </a:rPr>
              <a:t>:</a:t>
            </a:r>
          </a:p>
          <a:p>
            <a:pPr marL="145733" indent="0">
              <a:buNone/>
            </a:pPr>
            <a:endParaRPr lang="en-US" sz="2800" dirty="0" smtClean="0"/>
          </a:p>
          <a:p>
            <a:pPr marL="145733" indent="0">
              <a:buNone/>
            </a:pPr>
            <a:r>
              <a:rPr lang="en-US" sz="2800" dirty="0" smtClean="0"/>
              <a:t>When </a:t>
            </a:r>
            <a:r>
              <a:rPr lang="en-US" sz="2800" dirty="0" smtClean="0"/>
              <a:t>high schools in </a:t>
            </a:r>
            <a:r>
              <a:rPr lang="en-US" sz="2800" dirty="0" smtClean="0"/>
              <a:t>Lexington changed their </a:t>
            </a:r>
            <a:r>
              <a:rPr lang="en-US" sz="2800" dirty="0" smtClean="0"/>
              <a:t>start times to 8:30 a.m., the number of </a:t>
            </a:r>
            <a:r>
              <a:rPr lang="en-US" sz="2800" dirty="0" smtClean="0"/>
              <a:t>teens </a:t>
            </a:r>
            <a:r>
              <a:rPr lang="en-US" sz="2800" dirty="0" smtClean="0"/>
              <a:t>involved in car crashes </a:t>
            </a:r>
            <a:r>
              <a:rPr lang="en-US" sz="2800" dirty="0" smtClean="0"/>
              <a:t>dropped.  </a:t>
            </a:r>
            <a:r>
              <a:rPr lang="en-US" sz="2800" dirty="0" smtClean="0"/>
              <a:t>In the rest of the state, however, teen crashes increased.</a:t>
            </a:r>
            <a:endParaRPr lang="en-US" sz="2800" dirty="0"/>
          </a:p>
        </p:txBody>
      </p:sp>
      <p:sp>
        <p:nvSpPr>
          <p:cNvPr id="4" name="Rectangle 3"/>
          <p:cNvSpPr/>
          <p:nvPr/>
        </p:nvSpPr>
        <p:spPr>
          <a:xfrm rot="21251661">
            <a:off x="4568510" y="1725196"/>
            <a:ext cx="4061332" cy="1643527"/>
          </a:xfrm>
          <a:prstGeom prst="rect">
            <a:avLst/>
          </a:prstGeom>
          <a:solidFill>
            <a:schemeClr val="accent1"/>
          </a:solidFill>
        </p:spPr>
        <p:txBody>
          <a:bodyPr wrap="square" lIns="91440" tIns="45720" rIns="91440" bIns="45720">
            <a:spAutoFit/>
          </a:bodyPr>
          <a:lstStyle/>
          <a:p>
            <a:pPr lvl="0">
              <a:lnSpc>
                <a:spcPct val="90000"/>
              </a:lnSpc>
              <a:buClr>
                <a:schemeClr val="dk1"/>
              </a:buClr>
              <a:buSzPct val="25000"/>
            </a:pPr>
            <a:r>
              <a:rPr lang="en-US" sz="2800" dirty="0" smtClean="0">
                <a:solidFill>
                  <a:schemeClr val="bg1"/>
                </a:solidFill>
                <a:latin typeface="Calibri"/>
                <a:ea typeface="Calibri"/>
                <a:cs typeface="Calibri"/>
                <a:sym typeface="Calibri"/>
              </a:rPr>
              <a:t>In what way is this a specific example or fact?  What kind of claim might it be used to support?  </a:t>
            </a:r>
            <a:endParaRPr lang="en-US" sz="2800" dirty="0">
              <a:solidFill>
                <a:schemeClr val="bg1"/>
              </a:solidFill>
              <a:latin typeface="Calibri"/>
              <a:ea typeface="Calibri"/>
              <a:cs typeface="Calibri"/>
              <a:sym typeface="Calibri"/>
            </a:endParaRPr>
          </a:p>
        </p:txBody>
      </p:sp>
      <p:sp>
        <p:nvSpPr>
          <p:cNvPr id="6" name="Shape 338"/>
          <p:cNvSpPr txBox="1">
            <a:spLocks noGrp="1"/>
          </p:cNvSpPr>
          <p:nvPr>
            <p:ph type="ftr" idx="11"/>
          </p:nvPr>
        </p:nvSpPr>
        <p:spPr>
          <a:xfrm>
            <a:off x="380334" y="6389976"/>
            <a:ext cx="4497859" cy="365125"/>
          </a:xfrm>
          <a:prstGeom prst="rect">
            <a:avLst/>
          </a:prstGeom>
          <a:noFill/>
          <a:ln>
            <a:noFill/>
          </a:ln>
        </p:spPr>
        <p:txBody>
          <a:bodyPr lIns="91425" tIns="45700" rIns="91425" bIns="45700" anchor="ctr" anchorCtr="0">
            <a:noAutofit/>
          </a:bodyPr>
          <a:lstStyle/>
          <a:p>
            <a:pPr marL="0" marR="0" lvl="0" indent="0" algn="ctr" rtl="0">
              <a:spcBef>
                <a:spcPts val="0"/>
              </a:spcBef>
              <a:buClr>
                <a:srgbClr val="888888"/>
              </a:buClr>
              <a:buSzPct val="25000"/>
              <a:buFont typeface="Calibri"/>
              <a:buNone/>
            </a:pPr>
            <a:r>
              <a:rPr lang="en-US" sz="1200" b="0" i="0" u="none" strike="noStrike" cap="none" baseline="0" dirty="0" smtClean="0">
                <a:solidFill>
                  <a:srgbClr val="888888"/>
                </a:solidFill>
                <a:latin typeface="Calibri"/>
                <a:ea typeface="Calibri"/>
                <a:cs typeface="Calibri"/>
                <a:sym typeface="Calibri"/>
              </a:rPr>
              <a:t>Linda </a:t>
            </a:r>
            <a:r>
              <a:rPr lang="en-US" sz="1200" b="0" i="0" u="none" strike="noStrike" cap="none" baseline="0" dirty="0" err="1" smtClean="0">
                <a:solidFill>
                  <a:srgbClr val="888888"/>
                </a:solidFill>
                <a:latin typeface="Calibri"/>
                <a:ea typeface="Calibri"/>
                <a:cs typeface="Calibri"/>
                <a:sym typeface="Calibri"/>
              </a:rPr>
              <a:t>Denstaedt</a:t>
            </a:r>
            <a:r>
              <a:rPr lang="en-US" sz="1200" b="0" i="0" u="none" strike="noStrike" cap="none" baseline="0" dirty="0" smtClean="0">
                <a:solidFill>
                  <a:srgbClr val="888888"/>
                </a:solidFill>
                <a:latin typeface="Calibri"/>
                <a:ea typeface="Calibri"/>
                <a:cs typeface="Calibri"/>
                <a:sym typeface="Calibri"/>
              </a:rPr>
              <a:t>, i3 Leadership Team,  National Writing Project </a:t>
            </a:r>
            <a:endParaRPr lang="en-US" sz="1200" b="0" i="0" u="none" strike="noStrike" cap="none" baseline="0" dirty="0">
              <a:solidFill>
                <a:srgbClr val="888888"/>
              </a:solidFill>
              <a:latin typeface="Calibri"/>
              <a:ea typeface="Calibri"/>
              <a:cs typeface="Calibri"/>
              <a:sym typeface="Calibri"/>
            </a:endParaRPr>
          </a:p>
        </p:txBody>
      </p:sp>
      <p:pic>
        <p:nvPicPr>
          <p:cNvPr id="7" name="Shape 339"/>
          <p:cNvPicPr preferRelativeResize="0"/>
          <p:nvPr/>
        </p:nvPicPr>
        <p:blipFill rotWithShape="1">
          <a:blip r:embed="rId2">
            <a:alphaModFix/>
          </a:blip>
          <a:srcRect/>
          <a:stretch/>
        </p:blipFill>
        <p:spPr>
          <a:xfrm>
            <a:off x="336721" y="177113"/>
            <a:ext cx="1562100" cy="1181100"/>
          </a:xfrm>
          <a:prstGeom prst="rect">
            <a:avLst/>
          </a:prstGeom>
          <a:noFill/>
          <a:ln w="127000" cap="sq">
            <a:solidFill>
              <a:srgbClr val="000000"/>
            </a:solidFill>
            <a:prstDash val="solid"/>
            <a:miter/>
            <a:headEnd type="none" w="med" len="med"/>
            <a:tailEnd type="none" w="med" len="med"/>
          </a:ln>
        </p:spPr>
      </p:pic>
    </p:spTree>
    <p:extLst>
      <p:ext uri="{BB962C8B-B14F-4D97-AF65-F5344CB8AC3E}">
        <p14:creationId xmlns:p14="http://schemas.microsoft.com/office/powerpoint/2010/main" val="22491270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Shape 345"/>
          <p:cNvSpPr txBox="1">
            <a:spLocks noGrp="1"/>
          </p:cNvSpPr>
          <p:nvPr>
            <p:ph type="title"/>
          </p:nvPr>
        </p:nvSpPr>
        <p:spPr>
          <a:xfrm>
            <a:off x="301752" y="228600"/>
            <a:ext cx="8534399" cy="914400"/>
          </a:xfrm>
          <a:prstGeom prst="rect">
            <a:avLst/>
          </a:prstGeom>
          <a:noFill/>
          <a:ln>
            <a:noFill/>
          </a:ln>
        </p:spPr>
        <p:txBody>
          <a:bodyPr lIns="91425" tIns="45700" rIns="91425" bIns="45700" anchor="ctr" anchorCtr="0">
            <a:noAutofit/>
          </a:bodyPr>
          <a:lstStyle/>
          <a:p>
            <a:pPr lvl="0">
              <a:lnSpc>
                <a:spcPct val="90000"/>
              </a:lnSpc>
              <a:spcBef>
                <a:spcPts val="0"/>
              </a:spcBef>
              <a:buClr>
                <a:schemeClr val="dk1"/>
              </a:buClr>
              <a:buSzPct val="25000"/>
            </a:pPr>
            <a:r>
              <a:rPr lang="en-US" sz="4000" b="1" dirty="0">
                <a:ea typeface="Georgia"/>
                <a:cs typeface="Georgia"/>
                <a:sym typeface="Georgia"/>
              </a:rPr>
              <a:t>Harris Moves: Ways to Use Sources </a:t>
            </a:r>
            <a:endParaRPr lang="en-US" sz="4000" b="0" i="0" u="none" strike="noStrike" cap="none" baseline="0" dirty="0">
              <a:solidFill>
                <a:srgbClr val="7B9899"/>
              </a:solidFill>
              <a:latin typeface="Georgia"/>
              <a:ea typeface="Georgia"/>
              <a:cs typeface="Georgia"/>
              <a:sym typeface="Georgia"/>
            </a:endParaRPr>
          </a:p>
        </p:txBody>
      </p:sp>
      <p:sp>
        <p:nvSpPr>
          <p:cNvPr id="346" name="Shape 346"/>
          <p:cNvSpPr txBox="1">
            <a:spLocks noGrp="1"/>
          </p:cNvSpPr>
          <p:nvPr>
            <p:ph type="ftr" idx="11"/>
          </p:nvPr>
        </p:nvSpPr>
        <p:spPr>
          <a:xfrm>
            <a:off x="3141825" y="6422148"/>
            <a:ext cx="3581399" cy="365699"/>
          </a:xfrm>
          <a:prstGeom prst="rect">
            <a:avLst/>
          </a:prstGeom>
          <a:noFill/>
          <a:ln>
            <a:noFill/>
          </a:ln>
        </p:spPr>
        <p:txBody>
          <a:bodyPr lIns="91425" tIns="45700" rIns="91425" bIns="45700" anchor="ctr" anchorCtr="0">
            <a:noAutofit/>
          </a:bodyPr>
          <a:lstStyle/>
          <a:p>
            <a:pPr marL="0" marR="0" lvl="0" indent="0" algn="ctr" rtl="0">
              <a:spcBef>
                <a:spcPts val="0"/>
              </a:spcBef>
              <a:buClr>
                <a:srgbClr val="888888"/>
              </a:buClr>
              <a:buSzPct val="25000"/>
              <a:buFont typeface="Calibri"/>
              <a:buNone/>
            </a:pPr>
            <a:r>
              <a:rPr lang="en-US" sz="1200" b="0" i="0" u="none" strike="noStrike" cap="none" baseline="0">
                <a:solidFill>
                  <a:srgbClr val="888888"/>
                </a:solidFill>
                <a:latin typeface="Calibri"/>
                <a:ea typeface="Calibri"/>
                <a:cs typeface="Calibri"/>
                <a:sym typeface="Calibri"/>
              </a:rPr>
              <a:t>Leeanne Bordelon, NSU Writing Project, 2014</a:t>
            </a:r>
          </a:p>
        </p:txBody>
      </p:sp>
      <p:pic>
        <p:nvPicPr>
          <p:cNvPr id="347" name="Shape 347"/>
          <p:cNvPicPr preferRelativeResize="0">
            <a:picLocks noGrp="1"/>
          </p:cNvPicPr>
          <p:nvPr>
            <p:ph type="body" idx="1"/>
          </p:nvPr>
        </p:nvPicPr>
        <p:blipFill rotWithShape="1">
          <a:blip r:embed="rId3">
            <a:alphaModFix/>
          </a:blip>
          <a:srcRect/>
          <a:stretch/>
        </p:blipFill>
        <p:spPr>
          <a:xfrm>
            <a:off x="251270" y="1542794"/>
            <a:ext cx="2541357" cy="1929455"/>
          </a:xfrm>
          <a:prstGeom prst="rect">
            <a:avLst/>
          </a:prstGeom>
          <a:noFill/>
          <a:ln w="120650" cap="flat">
            <a:solidFill>
              <a:schemeClr val="dk1"/>
            </a:solidFill>
            <a:prstDash val="solid"/>
            <a:round/>
            <a:headEnd type="none" w="med" len="med"/>
            <a:tailEnd type="none" w="med" len="med"/>
          </a:ln>
        </p:spPr>
      </p:pic>
      <p:sp>
        <p:nvSpPr>
          <p:cNvPr id="348" name="Shape 348"/>
          <p:cNvSpPr txBox="1">
            <a:spLocks noGrp="1"/>
          </p:cNvSpPr>
          <p:nvPr>
            <p:ph type="body" idx="4294967295"/>
          </p:nvPr>
        </p:nvSpPr>
        <p:spPr>
          <a:xfrm>
            <a:off x="3581400" y="1676400"/>
            <a:ext cx="5257799" cy="2438399"/>
          </a:xfrm>
          <a:prstGeom prst="rect">
            <a:avLst/>
          </a:prstGeom>
          <a:noFill/>
          <a:ln>
            <a:noFill/>
          </a:ln>
        </p:spPr>
        <p:txBody>
          <a:bodyPr lIns="91425" tIns="45700" rIns="91425" bIns="45700" anchor="t" anchorCtr="0">
            <a:noAutofit/>
          </a:bodyPr>
          <a:lstStyle/>
          <a:p>
            <a:pPr marL="274320" marR="0" lvl="0" indent="-274320" algn="l" rtl="0">
              <a:spcBef>
                <a:spcPts val="0"/>
              </a:spcBef>
              <a:buClr>
                <a:schemeClr val="accent1"/>
              </a:buClr>
              <a:buSzPct val="85000"/>
              <a:buFont typeface="Calibri"/>
              <a:buChar char="●"/>
            </a:pPr>
            <a:r>
              <a:rPr lang="en-US" sz="2800" b="1" i="0" u="none" strike="noStrike" cap="none" baseline="0" dirty="0">
                <a:solidFill>
                  <a:schemeClr val="dk1"/>
                </a:solidFill>
                <a:latin typeface="Calibri"/>
                <a:ea typeface="Calibri"/>
                <a:cs typeface="Calibri"/>
                <a:sym typeface="Calibri"/>
              </a:rPr>
              <a:t>Authorizing</a:t>
            </a:r>
            <a:r>
              <a:rPr lang="en-US" sz="2800" b="0" i="0" u="none" strike="noStrike" cap="none" baseline="0" dirty="0">
                <a:solidFill>
                  <a:schemeClr val="dk1"/>
                </a:solidFill>
                <a:latin typeface="Calibri"/>
                <a:ea typeface="Calibri"/>
                <a:cs typeface="Calibri"/>
                <a:sym typeface="Calibri"/>
              </a:rPr>
              <a:t> – When writers quote an expert or use the credibility or status of a source to support their claims.</a:t>
            </a:r>
          </a:p>
        </p:txBody>
      </p:sp>
      <p:sp>
        <p:nvSpPr>
          <p:cNvPr id="349" name="Shape 349"/>
          <p:cNvSpPr txBox="1"/>
          <p:nvPr/>
        </p:nvSpPr>
        <p:spPr>
          <a:xfrm>
            <a:off x="251271" y="3867666"/>
            <a:ext cx="7034914" cy="2360140"/>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buSzPct val="25000"/>
              <a:buNone/>
            </a:pPr>
            <a:r>
              <a:rPr lang="en-US" sz="2400" b="0" i="1" u="none" strike="noStrike" cap="none" baseline="0" dirty="0">
                <a:solidFill>
                  <a:schemeClr val="dk1"/>
                </a:solidFill>
                <a:latin typeface="Calibri"/>
                <a:ea typeface="Calibri"/>
                <a:cs typeface="Calibri"/>
                <a:sym typeface="Calibri"/>
              </a:rPr>
              <a:t>Joseph </a:t>
            </a:r>
            <a:r>
              <a:rPr lang="en-US" sz="2400" b="0" i="1" u="none" strike="noStrike" cap="none" baseline="0" dirty="0" err="1">
                <a:solidFill>
                  <a:schemeClr val="dk1"/>
                </a:solidFill>
                <a:latin typeface="Calibri"/>
                <a:ea typeface="Calibri"/>
                <a:cs typeface="Calibri"/>
                <a:sym typeface="Calibri"/>
              </a:rPr>
              <a:t>Bauxbaum</a:t>
            </a:r>
            <a:r>
              <a:rPr lang="en-US" sz="2400" b="0" i="1" u="none" strike="noStrike" cap="none" baseline="0" dirty="0">
                <a:solidFill>
                  <a:schemeClr val="dk1"/>
                </a:solidFill>
                <a:latin typeface="Calibri"/>
                <a:ea typeface="Calibri"/>
                <a:cs typeface="Calibri"/>
                <a:sym typeface="Calibri"/>
              </a:rPr>
              <a:t>, </a:t>
            </a:r>
            <a:r>
              <a:rPr lang="en-US" sz="2400" b="0" i="1" u="none" strike="noStrike" cap="none" baseline="0" dirty="0" smtClean="0">
                <a:solidFill>
                  <a:schemeClr val="dk1"/>
                </a:solidFill>
                <a:latin typeface="Calibri"/>
                <a:ea typeface="Calibri"/>
                <a:cs typeface="Calibri"/>
                <a:sym typeface="Calibri"/>
              </a:rPr>
              <a:t>a cancer researcher, </a:t>
            </a:r>
            <a:r>
              <a:rPr lang="en-US" sz="2400" b="0" i="1" u="none" strike="noStrike" cap="none" baseline="0" dirty="0">
                <a:solidFill>
                  <a:schemeClr val="dk1"/>
                </a:solidFill>
                <a:latin typeface="Calibri"/>
                <a:ea typeface="Calibri"/>
                <a:cs typeface="Calibri"/>
                <a:sym typeface="Calibri"/>
              </a:rPr>
              <a:t>found </a:t>
            </a:r>
            <a:r>
              <a:rPr lang="en-US" sz="2400" b="0" i="1" u="none" strike="noStrike" cap="none" baseline="0" dirty="0" smtClean="0">
                <a:solidFill>
                  <a:schemeClr val="dk1"/>
                </a:solidFill>
                <a:latin typeface="Calibri"/>
                <a:ea typeface="Calibri"/>
                <a:cs typeface="Calibri"/>
                <a:sym typeface="Calibri"/>
              </a:rPr>
              <a:t>…</a:t>
            </a:r>
          </a:p>
          <a:p>
            <a:pPr marL="0" marR="0" lvl="0" indent="0" algn="l" rtl="0">
              <a:lnSpc>
                <a:spcPct val="80000"/>
              </a:lnSpc>
              <a:spcBef>
                <a:spcPts val="0"/>
              </a:spcBef>
              <a:buSzPct val="25000"/>
              <a:buNone/>
            </a:pPr>
            <a:endParaRPr lang="en-US" sz="2400" i="1" dirty="0">
              <a:solidFill>
                <a:schemeClr val="dk1"/>
              </a:solidFill>
              <a:latin typeface="Calibri"/>
              <a:ea typeface="Calibri"/>
              <a:cs typeface="Calibri"/>
              <a:sym typeface="Calibri"/>
            </a:endParaRPr>
          </a:p>
          <a:p>
            <a:pPr marL="0" marR="0" lvl="0" indent="0" algn="l" rtl="0">
              <a:lnSpc>
                <a:spcPct val="80000"/>
              </a:lnSpc>
              <a:spcBef>
                <a:spcPts val="0"/>
              </a:spcBef>
              <a:buSzPct val="25000"/>
              <a:buNone/>
            </a:pPr>
            <a:r>
              <a:rPr lang="en-US" sz="2400" b="0" i="1" u="none" strike="noStrike" cap="none" baseline="0" dirty="0" smtClean="0">
                <a:solidFill>
                  <a:schemeClr val="dk1"/>
                </a:solidFill>
                <a:latin typeface="Calibri"/>
                <a:ea typeface="Calibri"/>
                <a:cs typeface="Calibri"/>
                <a:sym typeface="Calibri"/>
              </a:rPr>
              <a:t>Susan </a:t>
            </a:r>
            <a:r>
              <a:rPr lang="en-US" sz="2400" b="0" i="1" u="none" strike="noStrike" cap="none" baseline="0" dirty="0">
                <a:solidFill>
                  <a:schemeClr val="dk1"/>
                </a:solidFill>
                <a:latin typeface="Calibri"/>
                <a:ea typeface="Calibri"/>
                <a:cs typeface="Calibri"/>
                <a:sym typeface="Calibri"/>
              </a:rPr>
              <a:t>Smith, principal of a school which encourages student cell phone </a:t>
            </a:r>
            <a:r>
              <a:rPr lang="en-US" sz="2400" b="0" i="1" u="none" strike="noStrike" cap="none" baseline="0" dirty="0" smtClean="0">
                <a:solidFill>
                  <a:schemeClr val="dk1"/>
                </a:solidFill>
                <a:latin typeface="Calibri"/>
                <a:ea typeface="Calibri"/>
                <a:cs typeface="Calibri"/>
                <a:sym typeface="Calibri"/>
              </a:rPr>
              <a:t>use,</a:t>
            </a:r>
            <a:r>
              <a:rPr lang="en-US" sz="2400" b="0" i="1" u="none" strike="noStrike" cap="none" dirty="0" smtClean="0">
                <a:solidFill>
                  <a:schemeClr val="dk1"/>
                </a:solidFill>
                <a:latin typeface="Calibri"/>
                <a:ea typeface="Calibri"/>
                <a:cs typeface="Calibri"/>
                <a:sym typeface="Calibri"/>
              </a:rPr>
              <a:t> …</a:t>
            </a:r>
            <a:endParaRPr lang="en-US" sz="2400" b="0" i="1" u="none" strike="noStrike" cap="none" baseline="0" dirty="0">
              <a:solidFill>
                <a:schemeClr val="dk1"/>
              </a:solidFill>
              <a:latin typeface="Calibri"/>
              <a:ea typeface="Calibri"/>
              <a:cs typeface="Calibri"/>
              <a:sym typeface="Calibri"/>
            </a:endParaRPr>
          </a:p>
          <a:p>
            <a:pPr marL="0" marR="0" lvl="0" indent="0" algn="l" rtl="0">
              <a:lnSpc>
                <a:spcPct val="80000"/>
              </a:lnSpc>
              <a:spcBef>
                <a:spcPts val="1000"/>
              </a:spcBef>
              <a:buSzPct val="25000"/>
              <a:buNone/>
            </a:pPr>
            <a:r>
              <a:rPr lang="en-US" sz="2400" b="0" i="1" u="none" strike="noStrike" cap="none" baseline="0" dirty="0" smtClean="0">
                <a:solidFill>
                  <a:schemeClr val="dk1"/>
                </a:solidFill>
                <a:latin typeface="Calibri"/>
                <a:ea typeface="Calibri"/>
                <a:cs typeface="Calibri"/>
                <a:sym typeface="Calibri"/>
              </a:rPr>
              <a:t>The Gulf </a:t>
            </a:r>
            <a:r>
              <a:rPr lang="en-US" sz="2400" b="0" i="1" u="none" strike="noStrike" cap="none" baseline="0" dirty="0">
                <a:solidFill>
                  <a:schemeClr val="dk1"/>
                </a:solidFill>
                <a:latin typeface="Calibri"/>
                <a:ea typeface="Calibri"/>
                <a:cs typeface="Calibri"/>
                <a:sym typeface="Calibri"/>
              </a:rPr>
              <a:t>Coast </a:t>
            </a:r>
            <a:r>
              <a:rPr lang="en-US" sz="2400" b="0" i="1" u="none" strike="noStrike" cap="none" baseline="0" dirty="0" smtClean="0">
                <a:solidFill>
                  <a:schemeClr val="dk1"/>
                </a:solidFill>
                <a:latin typeface="Calibri"/>
                <a:ea typeface="Calibri"/>
                <a:cs typeface="Calibri"/>
                <a:sym typeface="Calibri"/>
              </a:rPr>
              <a:t>Center, </a:t>
            </a:r>
            <a:r>
              <a:rPr lang="en-US" sz="2400" b="0" i="1" u="none" strike="noStrike" cap="none" baseline="0" dirty="0" smtClean="0">
                <a:solidFill>
                  <a:schemeClr val="dk1"/>
                </a:solidFill>
                <a:latin typeface="Calibri"/>
                <a:ea typeface="Calibri"/>
                <a:cs typeface="Calibri"/>
                <a:sym typeface="Calibri"/>
              </a:rPr>
              <a:t>a non-profit</a:t>
            </a:r>
            <a:r>
              <a:rPr lang="en-US" sz="2400" b="0" i="1" u="none" strike="noStrike" cap="none" dirty="0" smtClean="0">
                <a:solidFill>
                  <a:schemeClr val="dk1"/>
                </a:solidFill>
                <a:latin typeface="Calibri"/>
                <a:ea typeface="Calibri"/>
                <a:cs typeface="Calibri"/>
                <a:sym typeface="Calibri"/>
              </a:rPr>
              <a:t> organization</a:t>
            </a:r>
            <a:r>
              <a:rPr lang="en-US" sz="2400" b="0" i="1" u="none" strike="noStrike" cap="none" baseline="0" dirty="0" smtClean="0">
                <a:solidFill>
                  <a:schemeClr val="dk1"/>
                </a:solidFill>
                <a:latin typeface="Calibri"/>
                <a:ea typeface="Calibri"/>
                <a:cs typeface="Calibri"/>
                <a:sym typeface="Calibri"/>
              </a:rPr>
              <a:t> which monitors </a:t>
            </a:r>
            <a:r>
              <a:rPr lang="en-US" sz="2400" b="0" i="1" u="none" strike="noStrike" cap="none" baseline="0" dirty="0" smtClean="0">
                <a:solidFill>
                  <a:schemeClr val="dk1"/>
                </a:solidFill>
                <a:latin typeface="Calibri"/>
                <a:ea typeface="Calibri"/>
                <a:cs typeface="Calibri"/>
                <a:sym typeface="Calibri"/>
              </a:rPr>
              <a:t>the environment</a:t>
            </a:r>
            <a:r>
              <a:rPr lang="en-US" sz="2400" b="0" i="1" u="none" strike="noStrike" cap="none" dirty="0" smtClean="0">
                <a:solidFill>
                  <a:schemeClr val="dk1"/>
                </a:solidFill>
                <a:latin typeface="Calibri"/>
                <a:ea typeface="Calibri"/>
                <a:cs typeface="Calibri"/>
                <a:sym typeface="Calibri"/>
              </a:rPr>
              <a:t>, </a:t>
            </a:r>
            <a:r>
              <a:rPr lang="en-US" sz="2400" b="0" i="1" u="none" strike="noStrike" cap="none" baseline="0" dirty="0" smtClean="0">
                <a:solidFill>
                  <a:schemeClr val="dk1"/>
                </a:solidFill>
                <a:latin typeface="Calibri"/>
                <a:ea typeface="Calibri"/>
                <a:cs typeface="Calibri"/>
                <a:sym typeface="Calibri"/>
              </a:rPr>
              <a:t>discovered </a:t>
            </a:r>
            <a:r>
              <a:rPr lang="en-US" sz="2400" b="0" i="1" u="none" strike="noStrike" cap="none" baseline="0" dirty="0">
                <a:solidFill>
                  <a:schemeClr val="dk1"/>
                </a:solidFill>
                <a:latin typeface="Calibri"/>
                <a:ea typeface="Calibri"/>
                <a:cs typeface="Calibri"/>
                <a:sym typeface="Calibri"/>
              </a:rPr>
              <a:t>that …</a:t>
            </a:r>
          </a:p>
          <a:p>
            <a:pPr marL="0" marR="0" lvl="0" indent="0" algn="l" rtl="0">
              <a:lnSpc>
                <a:spcPct val="90000"/>
              </a:lnSpc>
              <a:spcBef>
                <a:spcPts val="0"/>
              </a:spcBef>
              <a:buClr>
                <a:schemeClr val="dk1"/>
              </a:buClr>
              <a:buSzPct val="25000"/>
              <a:buFont typeface="Calibri"/>
              <a:buNone/>
            </a:pPr>
            <a:r>
              <a:rPr lang="en-US" sz="2400" b="0" i="1" u="none" strike="noStrike" cap="none" baseline="0" dirty="0">
                <a:solidFill>
                  <a:schemeClr val="dk1"/>
                </a:solidFill>
                <a:latin typeface="Calibri"/>
                <a:ea typeface="Calibri"/>
                <a:cs typeface="Calibri"/>
                <a:sym typeface="Calibri"/>
              </a:rPr>
              <a:t> </a:t>
            </a:r>
          </a:p>
          <a:p>
            <a:pPr marL="228600" marR="0" lvl="0" indent="-50800" algn="l" rtl="0">
              <a:lnSpc>
                <a:spcPct val="90000"/>
              </a:lnSpc>
              <a:spcBef>
                <a:spcPts val="1000"/>
              </a:spcBef>
              <a:buClr>
                <a:schemeClr val="dk1"/>
              </a:buClr>
              <a:buFont typeface="Georgia"/>
              <a:buNone/>
            </a:pPr>
            <a:endParaRPr sz="1800" b="0" i="1" u="none" strike="noStrike" cap="none" baseline="0" dirty="0">
              <a:solidFill>
                <a:schemeClr val="dk1"/>
              </a:solidFill>
              <a:latin typeface="Calibri"/>
              <a:ea typeface="Calibri"/>
              <a:cs typeface="Calibri"/>
              <a:sym typeface="Calibri"/>
            </a:endParaRPr>
          </a:p>
          <a:p>
            <a:pPr marL="0" marR="0" lvl="0" indent="0" algn="l" rtl="0">
              <a:lnSpc>
                <a:spcPct val="90000"/>
              </a:lnSpc>
              <a:spcBef>
                <a:spcPts val="1000"/>
              </a:spcBef>
              <a:buClr>
                <a:schemeClr val="dk1"/>
              </a:buClr>
              <a:buFont typeface="Georgia"/>
              <a:buNone/>
            </a:pPr>
            <a:endParaRPr sz="1800" b="0" i="1" u="none" strike="noStrike" cap="none" baseline="0" dirty="0">
              <a:solidFill>
                <a:schemeClr val="dk1"/>
              </a:solidFill>
              <a:latin typeface="Calibri"/>
              <a:ea typeface="Calibri"/>
              <a:cs typeface="Calibri"/>
              <a:sym typeface="Calibri"/>
            </a:endParaRPr>
          </a:p>
        </p:txBody>
      </p:sp>
      <p:sp>
        <p:nvSpPr>
          <p:cNvPr id="7" name="Rectangle 6"/>
          <p:cNvSpPr/>
          <p:nvPr/>
        </p:nvSpPr>
        <p:spPr>
          <a:xfrm rot="19877476">
            <a:off x="177570" y="1616140"/>
            <a:ext cx="2073883" cy="461665"/>
          </a:xfrm>
          <a:prstGeom prst="rect">
            <a:avLst/>
          </a:prstGeom>
          <a:noFill/>
        </p:spPr>
        <p:txBody>
          <a:bodyPr wrap="square" lIns="91440" tIns="45720" rIns="91440" bIns="45720">
            <a:spAutoFit/>
          </a:bodyPr>
          <a:lstStyle/>
          <a:p>
            <a:pPr algn="ctr"/>
            <a:r>
              <a:rPr lang="en-US" sz="2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 metaphor</a:t>
            </a:r>
            <a:endPar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 name="Rectangle 7"/>
          <p:cNvSpPr/>
          <p:nvPr/>
        </p:nvSpPr>
        <p:spPr>
          <a:xfrm rot="20764563">
            <a:off x="7133138" y="3416350"/>
            <a:ext cx="1743785" cy="2585323"/>
          </a:xfrm>
          <a:prstGeom prst="rect">
            <a:avLst/>
          </a:prstGeom>
          <a:solidFill>
            <a:schemeClr val="accent1"/>
          </a:solidFill>
        </p:spPr>
        <p:txBody>
          <a:bodyPr wrap="square" lIns="91440" tIns="45720" rIns="91440" bIns="45720">
            <a:spAutoFit/>
          </a:bodyPr>
          <a:lstStyle/>
          <a:p>
            <a:pPr lvl="0">
              <a:lnSpc>
                <a:spcPct val="90000"/>
              </a:lnSpc>
              <a:buClr>
                <a:schemeClr val="dk1"/>
              </a:buClr>
              <a:buSzPct val="25000"/>
            </a:pPr>
            <a:r>
              <a:rPr lang="en-US" sz="2000" dirty="0" smtClean="0">
                <a:solidFill>
                  <a:schemeClr val="bg1"/>
                </a:solidFill>
                <a:latin typeface="Calibri"/>
                <a:ea typeface="Calibri"/>
                <a:cs typeface="Calibri"/>
                <a:sym typeface="Calibri"/>
              </a:rPr>
              <a:t>What words make each person seem credible? </a:t>
            </a:r>
          </a:p>
          <a:p>
            <a:pPr lvl="0">
              <a:lnSpc>
                <a:spcPct val="90000"/>
              </a:lnSpc>
              <a:buClr>
                <a:schemeClr val="dk1"/>
              </a:buClr>
              <a:buSzPct val="25000"/>
            </a:pPr>
            <a:endParaRPr lang="en-US" sz="2000" dirty="0">
              <a:solidFill>
                <a:schemeClr val="bg1"/>
              </a:solidFill>
              <a:latin typeface="Calibri"/>
              <a:ea typeface="Calibri"/>
              <a:cs typeface="Calibri"/>
              <a:sym typeface="Calibri"/>
            </a:endParaRPr>
          </a:p>
          <a:p>
            <a:pPr lvl="0">
              <a:lnSpc>
                <a:spcPct val="90000"/>
              </a:lnSpc>
              <a:buClr>
                <a:schemeClr val="dk1"/>
              </a:buClr>
              <a:buSzPct val="25000"/>
            </a:pPr>
            <a:r>
              <a:rPr lang="en-US" sz="2000" dirty="0" smtClean="0">
                <a:solidFill>
                  <a:schemeClr val="bg1"/>
                </a:solidFill>
                <a:latin typeface="Calibri"/>
                <a:ea typeface="Calibri"/>
                <a:cs typeface="Calibri"/>
                <a:sym typeface="Calibri"/>
              </a:rPr>
              <a:t>What claim might  each quote help support? </a:t>
            </a:r>
            <a:endParaRPr lang="en-US" sz="2000" dirty="0">
              <a:solidFill>
                <a:schemeClr val="bg1"/>
              </a:solidFill>
              <a:latin typeface="Calibri"/>
              <a:ea typeface="Calibri"/>
              <a:cs typeface="Calibri"/>
              <a:sym typeface="Calibri"/>
            </a:endParaRPr>
          </a:p>
        </p:txBody>
      </p:sp>
      <p:sp>
        <p:nvSpPr>
          <p:cNvPr id="2" name="TextBox 1"/>
          <p:cNvSpPr txBox="1"/>
          <p:nvPr/>
        </p:nvSpPr>
        <p:spPr>
          <a:xfrm rot="20660271">
            <a:off x="2776770" y="889474"/>
            <a:ext cx="3957450" cy="1384995"/>
          </a:xfrm>
          <a:prstGeom prst="rect">
            <a:avLst/>
          </a:prstGeom>
          <a:noFill/>
        </p:spPr>
        <p:txBody>
          <a:bodyPr wrap="square" rtlCol="0">
            <a:spAutoFit/>
          </a:bodyPr>
          <a:lstStyle/>
          <a:p>
            <a:r>
              <a:rPr lang="en-US" sz="2800" b="1" dirty="0" smtClean="0">
                <a:solidFill>
                  <a:srgbClr val="FF0000"/>
                </a:solidFill>
              </a:rPr>
              <a:t>Beginning in upper elementary as students are ready</a:t>
            </a:r>
            <a:endParaRPr lang="en-US" sz="2800" b="1" dirty="0">
              <a:solidFill>
                <a:srgbClr val="FF0000"/>
              </a:solidFill>
            </a:endParaRPr>
          </a:p>
        </p:txBody>
      </p:sp>
    </p:spTree>
    <p:extLst>
      <p:ext uri="{BB962C8B-B14F-4D97-AF65-F5344CB8AC3E}">
        <p14:creationId xmlns:p14="http://schemas.microsoft.com/office/powerpoint/2010/main" val="2426794068"/>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accent3">
                    <a:lumMod val="75000"/>
                  </a:schemeClr>
                </a:solidFill>
              </a:rPr>
              <a:t>      Example of Authorizing</a:t>
            </a:r>
            <a:endParaRPr lang="en-US" sz="3600" b="1" dirty="0">
              <a:solidFill>
                <a:schemeClr val="accent3">
                  <a:lumMod val="75000"/>
                </a:schemeClr>
              </a:solidFill>
            </a:endParaRPr>
          </a:p>
        </p:txBody>
      </p:sp>
      <p:sp>
        <p:nvSpPr>
          <p:cNvPr id="3" name="Text Placeholder 2"/>
          <p:cNvSpPr>
            <a:spLocks noGrp="1"/>
          </p:cNvSpPr>
          <p:nvPr>
            <p:ph type="body" idx="1"/>
          </p:nvPr>
        </p:nvSpPr>
        <p:spPr/>
        <p:txBody>
          <a:bodyPr/>
          <a:lstStyle/>
          <a:p>
            <a:pPr marL="145733" indent="0">
              <a:buNone/>
            </a:pPr>
            <a:endParaRPr lang="en-US" sz="1800" dirty="0" smtClean="0">
              <a:solidFill>
                <a:schemeClr val="accent3">
                  <a:lumMod val="50000"/>
                </a:schemeClr>
              </a:solidFill>
            </a:endParaRPr>
          </a:p>
          <a:p>
            <a:pPr marL="145733" indent="0">
              <a:buNone/>
            </a:pPr>
            <a:endParaRPr lang="en-US" sz="2800" dirty="0">
              <a:solidFill>
                <a:schemeClr val="accent3">
                  <a:lumMod val="50000"/>
                </a:schemeClr>
              </a:solidFill>
            </a:endParaRPr>
          </a:p>
          <a:p>
            <a:pPr marL="145733" indent="0">
              <a:buNone/>
            </a:pPr>
            <a:r>
              <a:rPr lang="en-US" sz="2800" dirty="0" smtClean="0">
                <a:solidFill>
                  <a:schemeClr val="tx1"/>
                </a:solidFill>
              </a:rPr>
              <a:t>Ann Jones, PTA president, said the best way to get parents to come to school is to have a student performance.</a:t>
            </a:r>
            <a:endParaRPr lang="en-US" sz="2800" dirty="0" smtClean="0">
              <a:solidFill>
                <a:schemeClr val="tx1"/>
              </a:solidFill>
            </a:endParaRPr>
          </a:p>
        </p:txBody>
      </p:sp>
      <p:sp>
        <p:nvSpPr>
          <p:cNvPr id="5" name="Rectangle 4"/>
          <p:cNvSpPr/>
          <p:nvPr/>
        </p:nvSpPr>
        <p:spPr>
          <a:xfrm rot="20764563">
            <a:off x="6770140" y="3701688"/>
            <a:ext cx="2008844" cy="2031325"/>
          </a:xfrm>
          <a:prstGeom prst="rect">
            <a:avLst/>
          </a:prstGeom>
          <a:solidFill>
            <a:schemeClr val="accent1"/>
          </a:solidFill>
        </p:spPr>
        <p:txBody>
          <a:bodyPr wrap="square" lIns="91440" tIns="45720" rIns="91440" bIns="45720">
            <a:spAutoFit/>
          </a:bodyPr>
          <a:lstStyle/>
          <a:p>
            <a:pPr lvl="0">
              <a:lnSpc>
                <a:spcPct val="90000"/>
              </a:lnSpc>
              <a:buClr>
                <a:schemeClr val="dk1"/>
              </a:buClr>
              <a:buSzPct val="25000"/>
            </a:pPr>
            <a:r>
              <a:rPr lang="en-US" sz="2000" dirty="0" smtClean="0">
                <a:solidFill>
                  <a:schemeClr val="bg1"/>
                </a:solidFill>
                <a:latin typeface="Calibri"/>
                <a:ea typeface="Calibri"/>
                <a:cs typeface="Calibri"/>
                <a:sym typeface="Calibri"/>
              </a:rPr>
              <a:t>What words make her seem credible? </a:t>
            </a:r>
          </a:p>
          <a:p>
            <a:pPr lvl="0">
              <a:lnSpc>
                <a:spcPct val="90000"/>
              </a:lnSpc>
              <a:buClr>
                <a:schemeClr val="dk1"/>
              </a:buClr>
              <a:buSzPct val="25000"/>
            </a:pPr>
            <a:endParaRPr lang="en-US" sz="2000" dirty="0">
              <a:solidFill>
                <a:schemeClr val="bg1"/>
              </a:solidFill>
              <a:latin typeface="Calibri"/>
              <a:ea typeface="Calibri"/>
              <a:cs typeface="Calibri"/>
              <a:sym typeface="Calibri"/>
            </a:endParaRPr>
          </a:p>
          <a:p>
            <a:pPr lvl="0">
              <a:lnSpc>
                <a:spcPct val="90000"/>
              </a:lnSpc>
              <a:buClr>
                <a:schemeClr val="dk1"/>
              </a:buClr>
              <a:buSzPct val="25000"/>
            </a:pPr>
            <a:r>
              <a:rPr lang="en-US" sz="2000" dirty="0" smtClean="0">
                <a:solidFill>
                  <a:schemeClr val="bg1"/>
                </a:solidFill>
                <a:latin typeface="Calibri"/>
                <a:ea typeface="Calibri"/>
                <a:cs typeface="Calibri"/>
                <a:sym typeface="Calibri"/>
              </a:rPr>
              <a:t>What claim might  this quote help support? </a:t>
            </a:r>
            <a:endParaRPr lang="en-US" sz="2000" dirty="0">
              <a:solidFill>
                <a:schemeClr val="bg1"/>
              </a:solidFill>
              <a:latin typeface="Calibri"/>
              <a:ea typeface="Calibri"/>
              <a:cs typeface="Calibri"/>
              <a:sym typeface="Calibri"/>
            </a:endParaRPr>
          </a:p>
        </p:txBody>
      </p:sp>
      <p:sp>
        <p:nvSpPr>
          <p:cNvPr id="6" name="Shape 338"/>
          <p:cNvSpPr txBox="1">
            <a:spLocks noGrp="1"/>
          </p:cNvSpPr>
          <p:nvPr>
            <p:ph type="ftr" idx="11"/>
          </p:nvPr>
        </p:nvSpPr>
        <p:spPr>
          <a:xfrm>
            <a:off x="2085567" y="6328192"/>
            <a:ext cx="4497859" cy="365125"/>
          </a:xfrm>
          <a:prstGeom prst="rect">
            <a:avLst/>
          </a:prstGeom>
          <a:noFill/>
          <a:ln>
            <a:noFill/>
          </a:ln>
        </p:spPr>
        <p:txBody>
          <a:bodyPr lIns="91425" tIns="45700" rIns="91425" bIns="45700" anchor="ctr" anchorCtr="0">
            <a:noAutofit/>
          </a:bodyPr>
          <a:lstStyle/>
          <a:p>
            <a:pPr marL="0" marR="0" lvl="0" indent="0" algn="ctr" rtl="0">
              <a:spcBef>
                <a:spcPts val="0"/>
              </a:spcBef>
              <a:buClr>
                <a:srgbClr val="888888"/>
              </a:buClr>
              <a:buSzPct val="25000"/>
              <a:buFont typeface="Calibri"/>
              <a:buNone/>
            </a:pPr>
            <a:r>
              <a:rPr lang="en-US" sz="1200" b="0" i="0" u="none" strike="noStrike" cap="none" baseline="0" dirty="0" smtClean="0">
                <a:solidFill>
                  <a:srgbClr val="888888"/>
                </a:solidFill>
                <a:latin typeface="Calibri"/>
                <a:ea typeface="Calibri"/>
                <a:cs typeface="Calibri"/>
                <a:sym typeface="Calibri"/>
              </a:rPr>
              <a:t>Linda </a:t>
            </a:r>
            <a:r>
              <a:rPr lang="en-US" sz="1200" b="0" i="0" u="none" strike="noStrike" cap="none" baseline="0" dirty="0" err="1" smtClean="0">
                <a:solidFill>
                  <a:srgbClr val="888888"/>
                </a:solidFill>
                <a:latin typeface="Calibri"/>
                <a:ea typeface="Calibri"/>
                <a:cs typeface="Calibri"/>
                <a:sym typeface="Calibri"/>
              </a:rPr>
              <a:t>Denstaedt</a:t>
            </a:r>
            <a:r>
              <a:rPr lang="en-US" sz="1200" b="0" i="0" u="none" strike="noStrike" cap="none" baseline="0" dirty="0" smtClean="0">
                <a:solidFill>
                  <a:srgbClr val="888888"/>
                </a:solidFill>
                <a:latin typeface="Calibri"/>
                <a:ea typeface="Calibri"/>
                <a:cs typeface="Calibri"/>
                <a:sym typeface="Calibri"/>
              </a:rPr>
              <a:t>, i3 Leadership Team,  National Writing Project </a:t>
            </a:r>
            <a:endParaRPr lang="en-US" sz="1200" b="0" i="0" u="none" strike="noStrike" cap="none" baseline="0" dirty="0">
              <a:solidFill>
                <a:srgbClr val="888888"/>
              </a:solidFill>
              <a:latin typeface="Calibri"/>
              <a:ea typeface="Calibri"/>
              <a:cs typeface="Calibri"/>
              <a:sym typeface="Calibri"/>
            </a:endParaRPr>
          </a:p>
        </p:txBody>
      </p:sp>
      <p:pic>
        <p:nvPicPr>
          <p:cNvPr id="7" name="Shape 347"/>
          <p:cNvPicPr preferRelativeResize="0">
            <a:picLocks/>
          </p:cNvPicPr>
          <p:nvPr/>
        </p:nvPicPr>
        <p:blipFill rotWithShape="1">
          <a:blip r:embed="rId2">
            <a:alphaModFix/>
          </a:blip>
          <a:srcRect/>
          <a:stretch/>
        </p:blipFill>
        <p:spPr>
          <a:xfrm>
            <a:off x="568411" y="185351"/>
            <a:ext cx="1136822" cy="1050325"/>
          </a:xfrm>
          <a:prstGeom prst="rect">
            <a:avLst/>
          </a:prstGeom>
          <a:noFill/>
          <a:ln w="120650" cap="flat">
            <a:solidFill>
              <a:schemeClr val="dk1"/>
            </a:solidFill>
            <a:prstDash val="solid"/>
            <a:round/>
            <a:headEnd type="none" w="med" len="med"/>
            <a:tailEnd type="none" w="med" len="med"/>
          </a:ln>
        </p:spPr>
      </p:pic>
    </p:spTree>
    <p:extLst>
      <p:ext uri="{BB962C8B-B14F-4D97-AF65-F5344CB8AC3E}">
        <p14:creationId xmlns:p14="http://schemas.microsoft.com/office/powerpoint/2010/main" val="4628132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pic>
        <p:nvPicPr>
          <p:cNvPr id="9" name="Shape 238"/>
          <p:cNvPicPr preferRelativeResize="0"/>
          <p:nvPr/>
        </p:nvPicPr>
        <p:blipFill rotWithShape="1">
          <a:blip r:embed="rId3">
            <a:alphaModFix/>
          </a:blip>
          <a:srcRect/>
          <a:stretch/>
        </p:blipFill>
        <p:spPr>
          <a:xfrm>
            <a:off x="251271" y="1574114"/>
            <a:ext cx="3178298" cy="3030876"/>
          </a:xfrm>
          <a:prstGeom prst="rect">
            <a:avLst/>
          </a:prstGeom>
          <a:noFill/>
          <a:ln w="107950" cap="flat">
            <a:solidFill>
              <a:schemeClr val="dk1"/>
            </a:solidFill>
            <a:prstDash val="solid"/>
            <a:round/>
            <a:headEnd type="none" w="med" len="med"/>
            <a:tailEnd type="none" w="med" len="med"/>
          </a:ln>
        </p:spPr>
      </p:pic>
      <p:sp>
        <p:nvSpPr>
          <p:cNvPr id="345" name="Shape 345"/>
          <p:cNvSpPr txBox="1">
            <a:spLocks noGrp="1"/>
          </p:cNvSpPr>
          <p:nvPr>
            <p:ph type="title"/>
          </p:nvPr>
        </p:nvSpPr>
        <p:spPr>
          <a:xfrm>
            <a:off x="301752" y="228600"/>
            <a:ext cx="8534399" cy="914400"/>
          </a:xfrm>
          <a:prstGeom prst="rect">
            <a:avLst/>
          </a:prstGeom>
          <a:noFill/>
          <a:ln>
            <a:noFill/>
          </a:ln>
        </p:spPr>
        <p:txBody>
          <a:bodyPr lIns="91425" tIns="45700" rIns="91425" bIns="45700" anchor="ctr" anchorCtr="0">
            <a:noAutofit/>
          </a:bodyPr>
          <a:lstStyle/>
          <a:p>
            <a:pPr lvl="0">
              <a:lnSpc>
                <a:spcPct val="90000"/>
              </a:lnSpc>
              <a:spcBef>
                <a:spcPts val="0"/>
              </a:spcBef>
              <a:buClr>
                <a:schemeClr val="dk1"/>
              </a:buClr>
              <a:buSzPct val="25000"/>
            </a:pPr>
            <a:r>
              <a:rPr lang="en-US" sz="4000" b="1" dirty="0">
                <a:ea typeface="Georgia"/>
                <a:cs typeface="Georgia"/>
                <a:sym typeface="Georgia"/>
              </a:rPr>
              <a:t>Harris Moves: Ways to Use Sources </a:t>
            </a:r>
            <a:endParaRPr lang="en-US" sz="4000" b="0" i="0" u="none" strike="noStrike" cap="none" baseline="0" dirty="0">
              <a:solidFill>
                <a:srgbClr val="7B9899"/>
              </a:solidFill>
              <a:latin typeface="Georgia"/>
              <a:ea typeface="Georgia"/>
              <a:cs typeface="Georgia"/>
              <a:sym typeface="Georgia"/>
            </a:endParaRPr>
          </a:p>
        </p:txBody>
      </p:sp>
      <p:sp>
        <p:nvSpPr>
          <p:cNvPr id="346" name="Shape 346"/>
          <p:cNvSpPr txBox="1">
            <a:spLocks noGrp="1"/>
          </p:cNvSpPr>
          <p:nvPr>
            <p:ph type="ftr" idx="11"/>
          </p:nvPr>
        </p:nvSpPr>
        <p:spPr>
          <a:xfrm>
            <a:off x="3141825" y="6422148"/>
            <a:ext cx="3581399" cy="365699"/>
          </a:xfrm>
          <a:prstGeom prst="rect">
            <a:avLst/>
          </a:prstGeom>
          <a:noFill/>
          <a:ln>
            <a:noFill/>
          </a:ln>
        </p:spPr>
        <p:txBody>
          <a:bodyPr lIns="91425" tIns="45700" rIns="91425" bIns="45700" anchor="ctr" anchorCtr="0">
            <a:noAutofit/>
          </a:bodyPr>
          <a:lstStyle/>
          <a:p>
            <a:pPr marL="0" marR="0" lvl="0" indent="0" algn="ctr" rtl="0">
              <a:spcBef>
                <a:spcPts val="0"/>
              </a:spcBef>
              <a:buClr>
                <a:srgbClr val="888888"/>
              </a:buClr>
              <a:buSzPct val="25000"/>
              <a:buFont typeface="Calibri"/>
              <a:buNone/>
            </a:pPr>
            <a:r>
              <a:rPr lang="en-US" sz="1200" b="0" i="0" u="none" strike="noStrike" cap="none" baseline="0">
                <a:solidFill>
                  <a:srgbClr val="888888"/>
                </a:solidFill>
                <a:latin typeface="Calibri"/>
                <a:ea typeface="Calibri"/>
                <a:cs typeface="Calibri"/>
                <a:sym typeface="Calibri"/>
              </a:rPr>
              <a:t>Leeanne Bordelon, NSU Writing Project, 2014</a:t>
            </a:r>
          </a:p>
        </p:txBody>
      </p:sp>
      <p:sp>
        <p:nvSpPr>
          <p:cNvPr id="348" name="Shape 348"/>
          <p:cNvSpPr txBox="1">
            <a:spLocks noGrp="1"/>
          </p:cNvSpPr>
          <p:nvPr>
            <p:ph type="body" idx="4294967295"/>
          </p:nvPr>
        </p:nvSpPr>
        <p:spPr>
          <a:xfrm>
            <a:off x="3581400" y="1828800"/>
            <a:ext cx="5257799" cy="2285999"/>
          </a:xfrm>
          <a:prstGeom prst="rect">
            <a:avLst/>
          </a:prstGeom>
          <a:noFill/>
          <a:ln>
            <a:noFill/>
          </a:ln>
        </p:spPr>
        <p:txBody>
          <a:bodyPr lIns="91425" tIns="45700" rIns="91425" bIns="45700" anchor="t" anchorCtr="0">
            <a:noAutofit/>
          </a:bodyPr>
          <a:lstStyle/>
          <a:p>
            <a:pPr indent="-274320">
              <a:spcBef>
                <a:spcPts val="0"/>
              </a:spcBef>
              <a:buSzPct val="85000"/>
              <a:buFont typeface="Calibri"/>
              <a:buChar char="●"/>
            </a:pPr>
            <a:r>
              <a:rPr lang="en-US" sz="2800" b="1" i="0" u="none" strike="noStrike" cap="none" baseline="0" dirty="0" smtClean="0">
                <a:solidFill>
                  <a:schemeClr val="dk1"/>
                </a:solidFill>
                <a:latin typeface="Calibri"/>
                <a:ea typeface="Calibri"/>
                <a:cs typeface="Calibri"/>
                <a:sym typeface="Calibri"/>
              </a:rPr>
              <a:t>Countering</a:t>
            </a:r>
            <a:r>
              <a:rPr lang="en-US" sz="2800" b="0" i="0" u="none" strike="noStrike" cap="none" baseline="0" dirty="0" smtClean="0">
                <a:solidFill>
                  <a:schemeClr val="dk1"/>
                </a:solidFill>
                <a:latin typeface="Calibri"/>
                <a:ea typeface="Calibri"/>
                <a:cs typeface="Calibri"/>
                <a:sym typeface="Calibri"/>
              </a:rPr>
              <a:t> </a:t>
            </a:r>
            <a:r>
              <a:rPr lang="en-US" sz="2800" b="0" i="0" u="none" strike="noStrike" cap="none" baseline="0" dirty="0">
                <a:solidFill>
                  <a:schemeClr val="dk1"/>
                </a:solidFill>
                <a:latin typeface="Calibri"/>
                <a:ea typeface="Calibri"/>
                <a:cs typeface="Calibri"/>
                <a:sym typeface="Calibri"/>
              </a:rPr>
              <a:t>– </a:t>
            </a:r>
            <a:r>
              <a:rPr lang="en-US" sz="2800" b="1" dirty="0">
                <a:solidFill>
                  <a:schemeClr val="dk1"/>
                </a:solidFill>
                <a:latin typeface="Calibri"/>
                <a:ea typeface="Calibri"/>
                <a:cs typeface="Calibri"/>
                <a:sym typeface="Calibri"/>
              </a:rPr>
              <a:t>Countering--</a:t>
            </a:r>
            <a:r>
              <a:rPr lang="en-US" sz="2800" dirty="0">
                <a:solidFill>
                  <a:schemeClr val="dk1"/>
                </a:solidFill>
                <a:latin typeface="Calibri"/>
                <a:ea typeface="Calibri"/>
                <a:cs typeface="Calibri"/>
                <a:sym typeface="Calibri"/>
              </a:rPr>
              <a:t>When a writer “pushes back</a:t>
            </a:r>
            <a:r>
              <a:rPr lang="en-US" sz="2800" dirty="0" smtClean="0">
                <a:solidFill>
                  <a:schemeClr val="dk1"/>
                </a:solidFill>
                <a:latin typeface="Calibri"/>
                <a:ea typeface="Calibri"/>
                <a:cs typeface="Calibri"/>
                <a:sym typeface="Calibri"/>
              </a:rPr>
              <a:t>” </a:t>
            </a:r>
            <a:r>
              <a:rPr lang="en-US" sz="2800" dirty="0">
                <a:solidFill>
                  <a:schemeClr val="dk1"/>
                </a:solidFill>
                <a:latin typeface="Calibri"/>
                <a:ea typeface="Calibri"/>
                <a:cs typeface="Calibri"/>
                <a:sym typeface="Calibri"/>
              </a:rPr>
              <a:t>by  disagreeing with </a:t>
            </a:r>
            <a:r>
              <a:rPr lang="en-US" sz="2800" dirty="0" smtClean="0">
                <a:solidFill>
                  <a:schemeClr val="dk1"/>
                </a:solidFill>
                <a:latin typeface="Calibri"/>
                <a:ea typeface="Calibri"/>
                <a:cs typeface="Calibri"/>
                <a:sym typeface="Calibri"/>
              </a:rPr>
              <a:t>the text, </a:t>
            </a:r>
            <a:r>
              <a:rPr lang="en-US" sz="2800" dirty="0">
                <a:solidFill>
                  <a:schemeClr val="dk1"/>
                </a:solidFill>
                <a:latin typeface="Calibri"/>
                <a:ea typeface="Calibri"/>
                <a:cs typeface="Calibri"/>
                <a:sym typeface="Calibri"/>
              </a:rPr>
              <a:t>challenging something it says, or interpreting it differently than the author does. </a:t>
            </a:r>
          </a:p>
          <a:p>
            <a:pPr marL="0" marR="0" lvl="0" indent="0" algn="l" rtl="0">
              <a:spcBef>
                <a:spcPts val="0"/>
              </a:spcBef>
              <a:buClr>
                <a:schemeClr val="accent1"/>
              </a:buClr>
              <a:buSzPct val="85000"/>
              <a:buNone/>
            </a:pPr>
            <a:endParaRPr lang="en-US" sz="2800" b="0" i="0" u="none" strike="noStrike" cap="none" baseline="0" dirty="0">
              <a:solidFill>
                <a:schemeClr val="dk1"/>
              </a:solidFill>
              <a:latin typeface="Calibri"/>
              <a:ea typeface="Calibri"/>
              <a:cs typeface="Calibri"/>
              <a:sym typeface="Calibri"/>
            </a:endParaRPr>
          </a:p>
        </p:txBody>
      </p:sp>
      <p:sp>
        <p:nvSpPr>
          <p:cNvPr id="349" name="Shape 349"/>
          <p:cNvSpPr txBox="1"/>
          <p:nvPr/>
        </p:nvSpPr>
        <p:spPr>
          <a:xfrm>
            <a:off x="251271" y="5078627"/>
            <a:ext cx="7034914" cy="1359243"/>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buSzPct val="25000"/>
              <a:buNone/>
            </a:pPr>
            <a:r>
              <a:rPr lang="en-US" sz="2400" b="0" i="1" u="none" strike="noStrike" cap="none" baseline="0" dirty="0" smtClean="0">
                <a:solidFill>
                  <a:schemeClr val="dk1"/>
                </a:solidFill>
                <a:latin typeface="Calibri"/>
                <a:ea typeface="Calibri"/>
                <a:cs typeface="Calibri"/>
                <a:sym typeface="Calibri"/>
              </a:rPr>
              <a:t>While parent groups often </a:t>
            </a:r>
            <a:r>
              <a:rPr lang="en-US" sz="2400" b="0" i="1" u="none" strike="noStrike" cap="none" baseline="0" dirty="0" smtClean="0">
                <a:solidFill>
                  <a:schemeClr val="dk1"/>
                </a:solidFill>
                <a:latin typeface="Calibri"/>
                <a:ea typeface="Calibri"/>
                <a:cs typeface="Calibri"/>
                <a:sym typeface="Calibri"/>
              </a:rPr>
              <a:t>see video games </a:t>
            </a:r>
            <a:r>
              <a:rPr lang="en-US" sz="2400" b="0" i="1" u="none" strike="noStrike" cap="none" baseline="0" dirty="0" smtClean="0">
                <a:solidFill>
                  <a:schemeClr val="dk1"/>
                </a:solidFill>
                <a:latin typeface="Calibri"/>
                <a:ea typeface="Calibri"/>
                <a:cs typeface="Calibri"/>
                <a:sym typeface="Calibri"/>
              </a:rPr>
              <a:t>negatively,</a:t>
            </a:r>
            <a:r>
              <a:rPr lang="en-US" sz="2400" b="0" i="1" u="none" strike="noStrike" cap="none" dirty="0" smtClean="0">
                <a:solidFill>
                  <a:schemeClr val="dk1"/>
                </a:solidFill>
                <a:latin typeface="Calibri"/>
                <a:ea typeface="Calibri"/>
                <a:cs typeface="Calibri"/>
                <a:sym typeface="Calibri"/>
              </a:rPr>
              <a:t> </a:t>
            </a:r>
            <a:r>
              <a:rPr lang="en-US" sz="2400" b="0" i="1" u="none" strike="noStrike" cap="none" dirty="0" smtClean="0">
                <a:solidFill>
                  <a:schemeClr val="dk1"/>
                </a:solidFill>
                <a:latin typeface="Calibri"/>
                <a:ea typeface="Calibri"/>
                <a:cs typeface="Calibri"/>
                <a:sym typeface="Calibri"/>
              </a:rPr>
              <a:t>new research </a:t>
            </a:r>
            <a:r>
              <a:rPr lang="en-US" sz="2400" b="0" i="1" u="none" strike="noStrike" cap="none" dirty="0" smtClean="0">
                <a:solidFill>
                  <a:schemeClr val="dk1"/>
                </a:solidFill>
                <a:latin typeface="Calibri"/>
                <a:ea typeface="Calibri"/>
                <a:cs typeface="Calibri"/>
                <a:sym typeface="Calibri"/>
              </a:rPr>
              <a:t>indicates there are positive effects.</a:t>
            </a:r>
            <a:endParaRPr lang="en-US" sz="2400" b="0" i="1" u="none" strike="noStrike" cap="none" baseline="0" dirty="0">
              <a:solidFill>
                <a:schemeClr val="dk1"/>
              </a:solidFill>
              <a:latin typeface="Calibri"/>
              <a:ea typeface="Calibri"/>
              <a:cs typeface="Calibri"/>
              <a:sym typeface="Calibri"/>
            </a:endParaRPr>
          </a:p>
          <a:p>
            <a:pPr marL="0" marR="0" lvl="0" indent="0" algn="l" rtl="0">
              <a:lnSpc>
                <a:spcPct val="90000"/>
              </a:lnSpc>
              <a:spcBef>
                <a:spcPts val="0"/>
              </a:spcBef>
              <a:buClr>
                <a:schemeClr val="dk1"/>
              </a:buClr>
              <a:buSzPct val="25000"/>
              <a:buFont typeface="Calibri"/>
              <a:buNone/>
            </a:pPr>
            <a:r>
              <a:rPr lang="en-US" sz="2400" b="0" i="1" u="none" strike="noStrike" cap="none" baseline="0" dirty="0">
                <a:solidFill>
                  <a:schemeClr val="dk1"/>
                </a:solidFill>
                <a:latin typeface="Calibri"/>
                <a:ea typeface="Calibri"/>
                <a:cs typeface="Calibri"/>
                <a:sym typeface="Calibri"/>
              </a:rPr>
              <a:t> </a:t>
            </a:r>
          </a:p>
          <a:p>
            <a:pPr marL="228600" marR="0" lvl="0" indent="-50800" algn="l" rtl="0">
              <a:lnSpc>
                <a:spcPct val="90000"/>
              </a:lnSpc>
              <a:spcBef>
                <a:spcPts val="1000"/>
              </a:spcBef>
              <a:buClr>
                <a:schemeClr val="dk1"/>
              </a:buClr>
              <a:buFont typeface="Georgia"/>
              <a:buNone/>
            </a:pPr>
            <a:endParaRPr sz="1800" b="0" i="1" u="none" strike="noStrike" cap="none" baseline="0" dirty="0">
              <a:solidFill>
                <a:schemeClr val="dk1"/>
              </a:solidFill>
              <a:latin typeface="Calibri"/>
              <a:ea typeface="Calibri"/>
              <a:cs typeface="Calibri"/>
              <a:sym typeface="Calibri"/>
            </a:endParaRPr>
          </a:p>
          <a:p>
            <a:pPr marL="0" marR="0" lvl="0" indent="0" algn="l" rtl="0">
              <a:lnSpc>
                <a:spcPct val="90000"/>
              </a:lnSpc>
              <a:spcBef>
                <a:spcPts val="1000"/>
              </a:spcBef>
              <a:buClr>
                <a:schemeClr val="dk1"/>
              </a:buClr>
              <a:buFont typeface="Georgia"/>
              <a:buNone/>
            </a:pPr>
            <a:endParaRPr sz="1800" b="0" i="1" u="none" strike="noStrike" cap="none" baseline="0" dirty="0">
              <a:solidFill>
                <a:schemeClr val="dk1"/>
              </a:solidFill>
              <a:latin typeface="Calibri"/>
              <a:ea typeface="Calibri"/>
              <a:cs typeface="Calibri"/>
              <a:sym typeface="Calibri"/>
            </a:endParaRPr>
          </a:p>
        </p:txBody>
      </p:sp>
      <p:sp>
        <p:nvSpPr>
          <p:cNvPr id="7" name="Rectangle 6"/>
          <p:cNvSpPr/>
          <p:nvPr/>
        </p:nvSpPr>
        <p:spPr>
          <a:xfrm rot="19877476">
            <a:off x="106983" y="1903113"/>
            <a:ext cx="2073883" cy="461665"/>
          </a:xfrm>
          <a:prstGeom prst="rect">
            <a:avLst/>
          </a:prstGeom>
          <a:noFill/>
        </p:spPr>
        <p:txBody>
          <a:bodyPr wrap="square" lIns="91440" tIns="45720" rIns="91440" bIns="45720">
            <a:spAutoFit/>
          </a:bodyPr>
          <a:lstStyle/>
          <a:p>
            <a:pPr algn="ctr"/>
            <a:r>
              <a:rPr lang="en-US" sz="2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 metaphor</a:t>
            </a:r>
            <a:endPar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 name="Rectangle 7"/>
          <p:cNvSpPr/>
          <p:nvPr/>
        </p:nvSpPr>
        <p:spPr>
          <a:xfrm rot="20764563">
            <a:off x="7133137" y="4452263"/>
            <a:ext cx="1743785" cy="1477328"/>
          </a:xfrm>
          <a:prstGeom prst="rect">
            <a:avLst/>
          </a:prstGeom>
          <a:solidFill>
            <a:schemeClr val="accent1"/>
          </a:solidFill>
        </p:spPr>
        <p:txBody>
          <a:bodyPr wrap="square" lIns="91440" tIns="45720" rIns="91440" bIns="45720">
            <a:spAutoFit/>
          </a:bodyPr>
          <a:lstStyle/>
          <a:p>
            <a:pPr lvl="0">
              <a:lnSpc>
                <a:spcPct val="90000"/>
              </a:lnSpc>
              <a:buClr>
                <a:schemeClr val="dk1"/>
              </a:buClr>
              <a:buSzPct val="25000"/>
            </a:pPr>
            <a:r>
              <a:rPr lang="en-US" sz="2000" dirty="0" smtClean="0">
                <a:solidFill>
                  <a:schemeClr val="bg1"/>
                </a:solidFill>
                <a:latin typeface="Calibri"/>
                <a:ea typeface="Calibri"/>
                <a:cs typeface="Calibri"/>
                <a:sym typeface="Calibri"/>
              </a:rPr>
              <a:t>What are the key elements of a good “counter”?</a:t>
            </a:r>
          </a:p>
          <a:p>
            <a:pPr lvl="0">
              <a:lnSpc>
                <a:spcPct val="90000"/>
              </a:lnSpc>
              <a:buClr>
                <a:schemeClr val="dk1"/>
              </a:buClr>
              <a:buSzPct val="25000"/>
            </a:pPr>
            <a:endParaRPr lang="en-US" sz="2000" dirty="0">
              <a:solidFill>
                <a:schemeClr val="dk1"/>
              </a:solidFill>
              <a:latin typeface="Calibri"/>
              <a:ea typeface="Calibri"/>
              <a:cs typeface="Calibri"/>
              <a:sym typeface="Calibri"/>
            </a:endParaRPr>
          </a:p>
        </p:txBody>
      </p:sp>
      <p:sp>
        <p:nvSpPr>
          <p:cNvPr id="10" name="TextBox 9"/>
          <p:cNvSpPr txBox="1"/>
          <p:nvPr/>
        </p:nvSpPr>
        <p:spPr>
          <a:xfrm rot="20660271">
            <a:off x="3477166" y="877412"/>
            <a:ext cx="4373346" cy="954107"/>
          </a:xfrm>
          <a:prstGeom prst="rect">
            <a:avLst/>
          </a:prstGeom>
          <a:noFill/>
        </p:spPr>
        <p:txBody>
          <a:bodyPr wrap="square" rtlCol="0">
            <a:spAutoFit/>
          </a:bodyPr>
          <a:lstStyle/>
          <a:p>
            <a:r>
              <a:rPr lang="en-US" sz="2800" b="1" dirty="0" smtClean="0">
                <a:solidFill>
                  <a:srgbClr val="FF0000"/>
                </a:solidFill>
              </a:rPr>
              <a:t>In preparation for middle school as students are ready</a:t>
            </a:r>
            <a:endParaRPr lang="en-US" sz="2800" b="1" dirty="0">
              <a:solidFill>
                <a:srgbClr val="FF0000"/>
              </a:solidFill>
            </a:endParaRPr>
          </a:p>
        </p:txBody>
      </p:sp>
    </p:spTree>
    <p:extLst>
      <p:ext uri="{BB962C8B-B14F-4D97-AF65-F5344CB8AC3E}">
        <p14:creationId xmlns:p14="http://schemas.microsoft.com/office/powerpoint/2010/main" val="248919242"/>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pic>
        <p:nvPicPr>
          <p:cNvPr id="238" name="Shape 238"/>
          <p:cNvPicPr preferRelativeResize="0"/>
          <p:nvPr/>
        </p:nvPicPr>
        <p:blipFill rotWithShape="1">
          <a:blip r:embed="rId3">
            <a:alphaModFix/>
          </a:blip>
          <a:srcRect/>
          <a:stretch/>
        </p:blipFill>
        <p:spPr>
          <a:xfrm>
            <a:off x="7198587" y="296118"/>
            <a:ext cx="1532239" cy="914400"/>
          </a:xfrm>
          <a:prstGeom prst="rect">
            <a:avLst/>
          </a:prstGeom>
          <a:noFill/>
          <a:ln w="107950" cap="flat">
            <a:solidFill>
              <a:schemeClr val="dk1"/>
            </a:solidFill>
            <a:prstDash val="solid"/>
            <a:round/>
            <a:headEnd type="none" w="med" len="med"/>
            <a:tailEnd type="none" w="med" len="med"/>
          </a:ln>
        </p:spPr>
      </p:pic>
      <p:sp>
        <p:nvSpPr>
          <p:cNvPr id="239" name="Shape 239"/>
          <p:cNvSpPr txBox="1">
            <a:spLocks noGrp="1"/>
          </p:cNvSpPr>
          <p:nvPr>
            <p:ph type="ftr" idx="11"/>
          </p:nvPr>
        </p:nvSpPr>
        <p:spPr>
          <a:xfrm>
            <a:off x="3028950" y="6356351"/>
            <a:ext cx="3086100"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Calibri"/>
                <a:ea typeface="Calibri"/>
                <a:cs typeface="Calibri"/>
                <a:sym typeface="Calibri"/>
              </a:rPr>
              <a:t>Leeanne Bordelon, NSU Writing Project, 2014</a:t>
            </a:r>
          </a:p>
        </p:txBody>
      </p:sp>
      <p:sp>
        <p:nvSpPr>
          <p:cNvPr id="6" name="Shape 247"/>
          <p:cNvSpPr txBox="1"/>
          <p:nvPr/>
        </p:nvSpPr>
        <p:spPr>
          <a:xfrm>
            <a:off x="196427" y="1210518"/>
            <a:ext cx="8799292" cy="347772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1" u="none" strike="noStrike" cap="none" baseline="0" dirty="0" smtClean="0">
                <a:solidFill>
                  <a:schemeClr val="dk1"/>
                </a:solidFill>
                <a:latin typeface="Calibri"/>
                <a:ea typeface="Calibri"/>
                <a:cs typeface="Calibri"/>
                <a:sym typeface="Calibri"/>
              </a:rPr>
              <a:t>Acknowledge the opposition, then refute</a:t>
            </a:r>
            <a:r>
              <a:rPr lang="en-US" sz="2400" b="1" u="none" strike="noStrike" cap="none" dirty="0" smtClean="0">
                <a:solidFill>
                  <a:schemeClr val="dk1"/>
                </a:solidFill>
                <a:latin typeface="Calibri"/>
                <a:ea typeface="Calibri"/>
                <a:cs typeface="Calibri"/>
                <a:sym typeface="Calibri"/>
              </a:rPr>
              <a:t> it:</a:t>
            </a:r>
          </a:p>
          <a:p>
            <a:pPr marL="0" marR="0" lvl="0" indent="0" algn="l" rtl="0">
              <a:spcBef>
                <a:spcPts val="0"/>
              </a:spcBef>
              <a:buSzPct val="25000"/>
              <a:buNone/>
            </a:pPr>
            <a:endParaRPr lang="en-US" sz="2400" b="1" u="none" strike="noStrike" cap="none" baseline="0" dirty="0" smtClean="0">
              <a:solidFill>
                <a:schemeClr val="dk1"/>
              </a:solidFill>
              <a:latin typeface="Calibri"/>
              <a:ea typeface="Calibri"/>
              <a:cs typeface="Calibri"/>
              <a:sym typeface="Calibri"/>
            </a:endParaRPr>
          </a:p>
          <a:p>
            <a:pPr lvl="2">
              <a:buSzPct val="25000"/>
            </a:pPr>
            <a:r>
              <a:rPr lang="en-US" sz="2400" i="1" dirty="0">
                <a:solidFill>
                  <a:schemeClr val="dk1"/>
                </a:solidFill>
                <a:latin typeface="Calibri"/>
                <a:ea typeface="Calibri"/>
                <a:cs typeface="Calibri"/>
                <a:sym typeface="Calibri"/>
              </a:rPr>
              <a:t>	While many people think ____, the research actually </a:t>
            </a:r>
            <a:r>
              <a:rPr lang="en-US" sz="2400" i="1" dirty="0" smtClean="0">
                <a:solidFill>
                  <a:schemeClr val="dk1"/>
                </a:solidFill>
                <a:latin typeface="Calibri"/>
                <a:ea typeface="Calibri"/>
                <a:cs typeface="Calibri"/>
                <a:sym typeface="Calibri"/>
              </a:rPr>
              <a:t>shows…</a:t>
            </a:r>
          </a:p>
          <a:p>
            <a:pPr lvl="2">
              <a:buSzPct val="25000"/>
            </a:pPr>
            <a:endParaRPr lang="en-US" sz="2400" b="1" i="1" dirty="0">
              <a:solidFill>
                <a:schemeClr val="dk1"/>
              </a:solidFill>
              <a:latin typeface="Calibri"/>
              <a:ea typeface="Calibri"/>
              <a:cs typeface="Calibri"/>
              <a:sym typeface="Calibri"/>
            </a:endParaRPr>
          </a:p>
          <a:p>
            <a:pPr marL="0" lvl="2">
              <a:buSzPct val="25000"/>
            </a:pPr>
            <a:r>
              <a:rPr lang="en-US" sz="2400" b="1" dirty="0" smtClean="0">
                <a:solidFill>
                  <a:schemeClr val="dk1"/>
                </a:solidFill>
                <a:latin typeface="Calibri"/>
                <a:ea typeface="Calibri"/>
                <a:cs typeface="Calibri"/>
                <a:sym typeface="Calibri"/>
              </a:rPr>
              <a:t>Or </a:t>
            </a:r>
            <a:r>
              <a:rPr lang="en-US" sz="2400" b="1" dirty="0" smtClean="0">
                <a:solidFill>
                  <a:schemeClr val="dk1"/>
                </a:solidFill>
                <a:latin typeface="Calibri"/>
                <a:ea typeface="Calibri"/>
                <a:cs typeface="Calibri"/>
                <a:sym typeface="Calibri"/>
              </a:rPr>
              <a:t>summarize the opposition, then give your case:</a:t>
            </a:r>
            <a:r>
              <a:rPr lang="en-US" sz="2400" i="1" dirty="0">
                <a:solidFill>
                  <a:schemeClr val="dk1"/>
                </a:solidFill>
                <a:latin typeface="Calibri"/>
                <a:ea typeface="Calibri"/>
                <a:cs typeface="Calibri"/>
                <a:sym typeface="Calibri"/>
              </a:rPr>
              <a:t>	</a:t>
            </a:r>
            <a:endParaRPr lang="en-US" sz="2400" i="1" dirty="0" smtClean="0">
              <a:solidFill>
                <a:schemeClr val="dk1"/>
              </a:solidFill>
              <a:latin typeface="Calibri"/>
              <a:ea typeface="Calibri"/>
              <a:cs typeface="Calibri"/>
              <a:sym typeface="Calibri"/>
            </a:endParaRPr>
          </a:p>
          <a:p>
            <a:pPr lvl="2">
              <a:buSzPct val="25000"/>
            </a:pPr>
            <a:endParaRPr lang="en-US" sz="2400" i="1" dirty="0" smtClean="0">
              <a:solidFill>
                <a:schemeClr val="dk1"/>
              </a:solidFill>
              <a:latin typeface="Calibri"/>
              <a:ea typeface="Calibri"/>
              <a:cs typeface="Calibri"/>
              <a:sym typeface="Calibri"/>
            </a:endParaRPr>
          </a:p>
          <a:p>
            <a:pPr lvl="2">
              <a:buSzPct val="25000"/>
            </a:pPr>
            <a:r>
              <a:rPr lang="en-US" sz="2400" i="1" dirty="0" smtClean="0">
                <a:solidFill>
                  <a:schemeClr val="dk1"/>
                </a:solidFill>
                <a:latin typeface="Calibri"/>
                <a:ea typeface="Calibri"/>
                <a:cs typeface="Calibri"/>
                <a:sym typeface="Calibri"/>
              </a:rPr>
              <a:t>	____ </a:t>
            </a:r>
            <a:r>
              <a:rPr lang="en-US" sz="2400" dirty="0" smtClean="0">
                <a:solidFill>
                  <a:schemeClr val="dk1"/>
                </a:solidFill>
                <a:latin typeface="Calibri"/>
                <a:ea typeface="Calibri"/>
                <a:cs typeface="Calibri"/>
                <a:sym typeface="Calibri"/>
              </a:rPr>
              <a:t>argues that ____.  </a:t>
            </a:r>
            <a:r>
              <a:rPr lang="en-US" sz="2400" i="1" dirty="0" smtClean="0">
                <a:solidFill>
                  <a:schemeClr val="dk1"/>
                </a:solidFill>
                <a:latin typeface="Calibri"/>
                <a:ea typeface="Calibri"/>
                <a:cs typeface="Calibri"/>
                <a:sym typeface="Calibri"/>
              </a:rPr>
              <a:t>What </a:t>
            </a:r>
            <a:r>
              <a:rPr lang="en-US" sz="2400" b="0" i="1" u="none" strike="noStrike" cap="none" baseline="0" dirty="0">
                <a:solidFill>
                  <a:schemeClr val="dk1"/>
                </a:solidFill>
                <a:latin typeface="Calibri"/>
                <a:ea typeface="Calibri"/>
                <a:cs typeface="Calibri"/>
                <a:sym typeface="Calibri"/>
              </a:rPr>
              <a:t>the author </a:t>
            </a:r>
            <a:r>
              <a:rPr lang="en-US" sz="2400" b="0" i="1" u="none" strike="noStrike" cap="none" baseline="0" dirty="0" smtClean="0">
                <a:solidFill>
                  <a:schemeClr val="dk1"/>
                </a:solidFill>
                <a:latin typeface="Calibri"/>
                <a:ea typeface="Calibri"/>
                <a:cs typeface="Calibri"/>
                <a:sym typeface="Calibri"/>
              </a:rPr>
              <a:t>doesn’t  consider </a:t>
            </a:r>
            <a:r>
              <a:rPr lang="en-US" sz="2400" b="0" i="1" u="none" strike="noStrike" cap="none" baseline="0" dirty="0">
                <a:solidFill>
                  <a:schemeClr val="dk1"/>
                </a:solidFill>
                <a:latin typeface="Calibri"/>
                <a:ea typeface="Calibri"/>
                <a:cs typeface="Calibri"/>
                <a:sym typeface="Calibri"/>
              </a:rPr>
              <a:t>is …</a:t>
            </a:r>
            <a:br>
              <a:rPr lang="en-US" sz="2400" b="0" i="1" u="none" strike="noStrike" cap="none" baseline="0" dirty="0">
                <a:solidFill>
                  <a:schemeClr val="dk1"/>
                </a:solidFill>
                <a:latin typeface="Calibri"/>
                <a:ea typeface="Calibri"/>
                <a:cs typeface="Calibri"/>
                <a:sym typeface="Calibri"/>
              </a:rPr>
            </a:br>
            <a:r>
              <a:rPr lang="en-US" sz="2400" b="0" i="1" u="none" strike="noStrike" cap="none" baseline="0" dirty="0" smtClean="0">
                <a:solidFill>
                  <a:schemeClr val="dk1"/>
                </a:solidFill>
                <a:latin typeface="Calibri"/>
                <a:ea typeface="Calibri"/>
                <a:cs typeface="Calibri"/>
                <a:sym typeface="Calibri"/>
              </a:rPr>
              <a:t>	</a:t>
            </a:r>
            <a:r>
              <a:rPr lang="en-US" sz="2400" i="1" dirty="0" smtClean="0">
                <a:solidFill>
                  <a:schemeClr val="dk1"/>
                </a:solidFill>
                <a:latin typeface="Calibri"/>
                <a:ea typeface="Calibri"/>
                <a:cs typeface="Calibri"/>
                <a:sym typeface="Calibri"/>
              </a:rPr>
              <a:t>____ </a:t>
            </a:r>
            <a:r>
              <a:rPr lang="en-US" sz="2400" dirty="0" smtClean="0">
                <a:solidFill>
                  <a:schemeClr val="dk1"/>
                </a:solidFill>
                <a:latin typeface="Calibri"/>
                <a:ea typeface="Calibri"/>
                <a:cs typeface="Calibri"/>
                <a:sym typeface="Calibri"/>
              </a:rPr>
              <a:t>says </a:t>
            </a:r>
            <a:r>
              <a:rPr lang="en-US" sz="2400" dirty="0">
                <a:solidFill>
                  <a:schemeClr val="dk1"/>
                </a:solidFill>
                <a:latin typeface="Calibri"/>
                <a:ea typeface="Calibri"/>
                <a:cs typeface="Calibri"/>
                <a:sym typeface="Calibri"/>
              </a:rPr>
              <a:t>that ____. </a:t>
            </a:r>
            <a:r>
              <a:rPr lang="en-US" sz="2400" b="0" i="1" u="none" strike="noStrike" cap="none" baseline="0" dirty="0" smtClean="0">
                <a:solidFill>
                  <a:schemeClr val="dk1"/>
                </a:solidFill>
                <a:latin typeface="Calibri"/>
                <a:ea typeface="Calibri"/>
                <a:cs typeface="Calibri"/>
                <a:sym typeface="Calibri"/>
              </a:rPr>
              <a:t>This </a:t>
            </a:r>
            <a:r>
              <a:rPr lang="en-US" sz="2400" b="0" i="1" u="none" strike="noStrike" cap="none" baseline="0" dirty="0">
                <a:solidFill>
                  <a:schemeClr val="dk1"/>
                </a:solidFill>
                <a:latin typeface="Calibri"/>
                <a:ea typeface="Calibri"/>
                <a:cs typeface="Calibri"/>
                <a:sym typeface="Calibri"/>
              </a:rPr>
              <a:t>is true, but …</a:t>
            </a:r>
          </a:p>
          <a:p>
            <a:pPr lvl="2">
              <a:buSzPct val="25000"/>
            </a:pPr>
            <a:r>
              <a:rPr lang="en-US" sz="2400" b="0" i="1" u="none" strike="noStrike" cap="none" baseline="0" dirty="0" smtClean="0">
                <a:solidFill>
                  <a:schemeClr val="dk1"/>
                </a:solidFill>
                <a:latin typeface="Calibri"/>
                <a:ea typeface="Calibri"/>
                <a:cs typeface="Calibri"/>
                <a:sym typeface="Calibri"/>
              </a:rPr>
              <a:t>	</a:t>
            </a:r>
            <a:r>
              <a:rPr lang="en-US" sz="2400" i="1" dirty="0" smtClean="0">
                <a:solidFill>
                  <a:schemeClr val="dk1"/>
                </a:solidFill>
                <a:latin typeface="Calibri"/>
                <a:ea typeface="Calibri"/>
                <a:cs typeface="Calibri"/>
                <a:sym typeface="Calibri"/>
              </a:rPr>
              <a:t>____ </a:t>
            </a:r>
            <a:r>
              <a:rPr lang="en-US" sz="2400" dirty="0" smtClean="0">
                <a:solidFill>
                  <a:schemeClr val="dk1"/>
                </a:solidFill>
                <a:latin typeface="Calibri"/>
                <a:ea typeface="Calibri"/>
                <a:cs typeface="Calibri"/>
                <a:sym typeface="Calibri"/>
              </a:rPr>
              <a:t>suggests </a:t>
            </a:r>
            <a:r>
              <a:rPr lang="en-US" sz="2400" dirty="0">
                <a:solidFill>
                  <a:schemeClr val="dk1"/>
                </a:solidFill>
                <a:latin typeface="Calibri"/>
                <a:ea typeface="Calibri"/>
                <a:cs typeface="Calibri"/>
                <a:sym typeface="Calibri"/>
              </a:rPr>
              <a:t>that ____. </a:t>
            </a:r>
            <a:r>
              <a:rPr lang="en-US" sz="2400" dirty="0" smtClean="0">
                <a:solidFill>
                  <a:schemeClr val="dk1"/>
                </a:solidFill>
                <a:latin typeface="Calibri"/>
                <a:ea typeface="Calibri"/>
                <a:cs typeface="Calibri"/>
                <a:sym typeface="Calibri"/>
              </a:rPr>
              <a:t> </a:t>
            </a:r>
            <a:r>
              <a:rPr lang="en-US" sz="2400" b="0" i="1" u="none" strike="noStrike" cap="none" baseline="0" dirty="0" smtClean="0">
                <a:solidFill>
                  <a:schemeClr val="dk1"/>
                </a:solidFill>
                <a:latin typeface="Calibri"/>
                <a:ea typeface="Calibri"/>
                <a:cs typeface="Calibri"/>
                <a:sym typeface="Calibri"/>
              </a:rPr>
              <a:t>The </a:t>
            </a:r>
            <a:r>
              <a:rPr lang="en-US" sz="2400" b="0" i="1" u="none" strike="noStrike" cap="none" baseline="0" dirty="0">
                <a:solidFill>
                  <a:schemeClr val="dk1"/>
                </a:solidFill>
                <a:latin typeface="Calibri"/>
                <a:ea typeface="Calibri"/>
                <a:cs typeface="Calibri"/>
                <a:sym typeface="Calibri"/>
              </a:rPr>
              <a:t>author doesn’t explain why ….</a:t>
            </a:r>
          </a:p>
          <a:p>
            <a:pPr lvl="2">
              <a:buSzPct val="25000"/>
            </a:pPr>
            <a:r>
              <a:rPr lang="en-US" sz="2400" b="0" i="1" u="none" strike="noStrike" cap="none" baseline="0" dirty="0" smtClean="0">
                <a:solidFill>
                  <a:schemeClr val="dk1"/>
                </a:solidFill>
                <a:latin typeface="Calibri"/>
                <a:ea typeface="Calibri"/>
                <a:cs typeface="Calibri"/>
                <a:sym typeface="Calibri"/>
              </a:rPr>
              <a:t>	</a:t>
            </a:r>
            <a:r>
              <a:rPr lang="en-US" sz="2400" i="1" dirty="0" smtClean="0">
                <a:solidFill>
                  <a:schemeClr val="dk1"/>
                </a:solidFill>
                <a:latin typeface="Calibri"/>
                <a:ea typeface="Calibri"/>
                <a:cs typeface="Calibri"/>
                <a:sym typeface="Calibri"/>
              </a:rPr>
              <a:t>____ </a:t>
            </a:r>
            <a:r>
              <a:rPr lang="en-US" sz="2400" dirty="0">
                <a:solidFill>
                  <a:schemeClr val="dk1"/>
                </a:solidFill>
                <a:latin typeface="Calibri"/>
                <a:ea typeface="Calibri"/>
                <a:cs typeface="Calibri"/>
                <a:sym typeface="Calibri"/>
              </a:rPr>
              <a:t>argues that ____. </a:t>
            </a:r>
            <a:r>
              <a:rPr lang="en-US" sz="2400" b="0" i="1" u="none" strike="noStrike" cap="none" baseline="0" dirty="0" smtClean="0">
                <a:solidFill>
                  <a:schemeClr val="dk1"/>
                </a:solidFill>
                <a:latin typeface="Calibri"/>
                <a:ea typeface="Calibri"/>
                <a:cs typeface="Calibri"/>
                <a:sym typeface="Calibri"/>
              </a:rPr>
              <a:t>Another </a:t>
            </a:r>
            <a:r>
              <a:rPr lang="en-US" sz="2400" b="0" i="1" u="none" strike="noStrike" cap="none" baseline="0" dirty="0">
                <a:solidFill>
                  <a:schemeClr val="dk1"/>
                </a:solidFill>
                <a:latin typeface="Calibri"/>
                <a:ea typeface="Calibri"/>
                <a:cs typeface="Calibri"/>
                <a:sym typeface="Calibri"/>
              </a:rPr>
              <a:t>way to look at this is …</a:t>
            </a:r>
          </a:p>
          <a:p>
            <a:pPr lvl="2">
              <a:buSzPct val="25000"/>
            </a:pPr>
            <a:r>
              <a:rPr lang="en-US" sz="2400" b="0" i="1" u="none" strike="noStrike" cap="none" baseline="0" dirty="0" smtClean="0">
                <a:solidFill>
                  <a:schemeClr val="dk1"/>
                </a:solidFill>
                <a:latin typeface="Calibri"/>
                <a:ea typeface="Calibri"/>
                <a:cs typeface="Calibri"/>
                <a:sym typeface="Calibri"/>
              </a:rPr>
              <a:t>	</a:t>
            </a:r>
            <a:endParaRPr sz="2800" b="0" i="0" u="none" strike="noStrike" cap="none" baseline="0" dirty="0">
              <a:solidFill>
                <a:schemeClr val="dk1"/>
              </a:solidFill>
              <a:latin typeface="Calibri"/>
              <a:ea typeface="Calibri"/>
              <a:cs typeface="Calibri"/>
              <a:sym typeface="Calibri"/>
            </a:endParaRPr>
          </a:p>
          <a:p>
            <a:pPr marL="0" marR="0" lvl="0" indent="0" algn="l" rtl="0">
              <a:spcBef>
                <a:spcPts val="0"/>
              </a:spcBef>
              <a:buNone/>
            </a:pPr>
            <a:endParaRPr sz="2800" b="0" i="0" u="none" strike="noStrike" cap="none" baseline="0" dirty="0">
              <a:solidFill>
                <a:schemeClr val="dk1"/>
              </a:solidFill>
              <a:latin typeface="Calibri"/>
              <a:ea typeface="Calibri"/>
              <a:cs typeface="Calibri"/>
              <a:sym typeface="Calibri"/>
            </a:endParaRPr>
          </a:p>
          <a:p>
            <a:pPr marL="0" marR="0" lvl="0" indent="0" algn="l" rtl="0">
              <a:spcBef>
                <a:spcPts val="0"/>
              </a:spcBef>
              <a:buNone/>
            </a:pPr>
            <a:endParaRPr sz="18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800" b="0" i="0" u="none" strike="noStrike" cap="none" baseline="0" dirty="0">
                <a:solidFill>
                  <a:schemeClr val="dk1"/>
                </a:solidFill>
                <a:latin typeface="Calibri"/>
                <a:ea typeface="Calibri"/>
                <a:cs typeface="Calibri"/>
                <a:sym typeface="Calibri"/>
              </a:rPr>
              <a:t> </a:t>
            </a:r>
          </a:p>
        </p:txBody>
      </p:sp>
      <p:sp>
        <p:nvSpPr>
          <p:cNvPr id="8" name="Shape 345"/>
          <p:cNvSpPr txBox="1">
            <a:spLocks/>
          </p:cNvSpPr>
          <p:nvPr/>
        </p:nvSpPr>
        <p:spPr>
          <a:xfrm>
            <a:off x="196427" y="296117"/>
            <a:ext cx="8534399" cy="914400"/>
          </a:xfrm>
          <a:prstGeom prst="rect">
            <a:avLst/>
          </a:prstGeom>
          <a:noFill/>
          <a:ln>
            <a:noFill/>
          </a:ln>
        </p:spPr>
        <p:txBody>
          <a:bodyPr lIns="91425" tIns="45700" rIns="91425" bIns="45700" anchor="ctr" anchorCtr="0">
            <a:noAutofit/>
          </a:bodyPr>
          <a:lstStyle>
            <a:defPPr marR="0" algn="l" rtl="0">
              <a:lnSpc>
                <a:spcPct val="100000"/>
              </a:lnSpc>
              <a:spcBef>
                <a:spcPts val="0"/>
              </a:spcBef>
              <a:spcAft>
                <a:spcPts val="0"/>
              </a:spcAft>
            </a:defPPr>
            <a:lvl1pPr marL="0" marR="0" indent="0" algn="ctr" rtl="0">
              <a:lnSpc>
                <a:spcPct val="100000"/>
              </a:lnSpc>
              <a:spcBef>
                <a:spcPts val="0"/>
              </a:spcBef>
              <a:spcAft>
                <a:spcPts val="0"/>
              </a:spcAft>
              <a:buClr>
                <a:srgbClr val="7B9899"/>
              </a:buClr>
              <a:buFont typeface="Georgia"/>
              <a:buNone/>
              <a:defRPr sz="1400" b="0" i="0" u="none" strike="noStrike" cap="none" baseline="0">
                <a:solidFill>
                  <a:srgbClr val="000000"/>
                </a:solidFill>
                <a:latin typeface="Arial"/>
                <a:ea typeface="Arial"/>
                <a:cs typeface="Arial"/>
                <a:sym typeface="Arial"/>
                <a:rtl val="0"/>
              </a:defRPr>
            </a:lvl1pPr>
            <a:lvl2pPr marL="0" marR="0" indent="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pPr algn="l">
              <a:lnSpc>
                <a:spcPct val="90000"/>
              </a:lnSpc>
              <a:buClr>
                <a:schemeClr val="dk1"/>
              </a:buClr>
              <a:buSzPct val="25000"/>
            </a:pPr>
            <a:r>
              <a:rPr lang="en-US" sz="4400" b="1" dirty="0">
                <a:solidFill>
                  <a:schemeClr val="accent3">
                    <a:lumMod val="75000"/>
                  </a:schemeClr>
                </a:solidFill>
              </a:rPr>
              <a:t>Example of </a:t>
            </a:r>
            <a:r>
              <a:rPr lang="en-US" sz="4400" b="1" dirty="0" smtClean="0">
                <a:solidFill>
                  <a:schemeClr val="accent3">
                    <a:lumMod val="75000"/>
                  </a:schemeClr>
                </a:solidFill>
              </a:rPr>
              <a:t>Countering</a:t>
            </a:r>
            <a:endParaRPr lang="en-US" sz="4400" dirty="0">
              <a:solidFill>
                <a:srgbClr val="7B9899"/>
              </a:solidFill>
              <a:latin typeface="Georgia"/>
              <a:ea typeface="Georgia"/>
              <a:cs typeface="Georgia"/>
              <a:sym typeface="Georgia"/>
            </a:endParaRPr>
          </a:p>
        </p:txBody>
      </p:sp>
    </p:spTree>
    <p:extLst>
      <p:ext uri="{BB962C8B-B14F-4D97-AF65-F5344CB8AC3E}">
        <p14:creationId xmlns:p14="http://schemas.microsoft.com/office/powerpoint/2010/main" val="970148538"/>
      </p:ext>
    </p:extLst>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Bernabei’s</a:t>
            </a:r>
            <a:r>
              <a:rPr lang="en-US" dirty="0" smtClean="0"/>
              <a:t> </a:t>
            </a:r>
            <a:r>
              <a:rPr lang="en-US" dirty="0" err="1" smtClean="0"/>
              <a:t>Kernal</a:t>
            </a:r>
            <a:r>
              <a:rPr lang="en-US" dirty="0" smtClean="0"/>
              <a:t> Essay Templates</a:t>
            </a:r>
            <a:endParaRPr lang="en-US" dirty="0"/>
          </a:p>
        </p:txBody>
      </p:sp>
      <p:sp>
        <p:nvSpPr>
          <p:cNvPr id="4" name="Rounded Rectangle 3"/>
          <p:cNvSpPr/>
          <p:nvPr/>
        </p:nvSpPr>
        <p:spPr>
          <a:xfrm>
            <a:off x="1981200" y="1447800"/>
            <a:ext cx="1295400" cy="1752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First I thought…</a:t>
            </a:r>
            <a:endParaRPr lang="en-US" dirty="0"/>
          </a:p>
        </p:txBody>
      </p:sp>
      <p:sp>
        <p:nvSpPr>
          <p:cNvPr id="5" name="Content Placeholder 4"/>
          <p:cNvSpPr>
            <a:spLocks noGrp="1"/>
          </p:cNvSpPr>
          <p:nvPr>
            <p:ph idx="1"/>
          </p:nvPr>
        </p:nvSpPr>
        <p:spPr>
          <a:xfrm>
            <a:off x="3505200" y="1447800"/>
            <a:ext cx="1371600" cy="18057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US" sz="1800" dirty="0" smtClean="0"/>
              <a:t>Then I learned…</a:t>
            </a:r>
            <a:endParaRPr lang="en-US" sz="1800" dirty="0"/>
          </a:p>
        </p:txBody>
      </p:sp>
      <p:sp>
        <p:nvSpPr>
          <p:cNvPr id="6" name="Rounded Rectangle 5"/>
          <p:cNvSpPr/>
          <p:nvPr/>
        </p:nvSpPr>
        <p:spPr>
          <a:xfrm>
            <a:off x="5105400" y="1464906"/>
            <a:ext cx="1371600" cy="1752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Now I think…</a:t>
            </a:r>
            <a:endParaRPr lang="en-US" dirty="0"/>
          </a:p>
        </p:txBody>
      </p:sp>
      <p:sp>
        <p:nvSpPr>
          <p:cNvPr id="7" name="Rounded Rectangle 6"/>
          <p:cNvSpPr/>
          <p:nvPr/>
        </p:nvSpPr>
        <p:spPr>
          <a:xfrm>
            <a:off x="533400" y="3886200"/>
            <a:ext cx="1295400" cy="1752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Overview of the Issue</a:t>
            </a:r>
            <a:endParaRPr lang="en-US" dirty="0"/>
          </a:p>
        </p:txBody>
      </p:sp>
      <p:sp>
        <p:nvSpPr>
          <p:cNvPr id="8" name="Rounded Rectangle 7"/>
          <p:cNvSpPr/>
          <p:nvPr/>
        </p:nvSpPr>
        <p:spPr>
          <a:xfrm>
            <a:off x="2133600" y="3886200"/>
            <a:ext cx="1295400" cy="1752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Some people think ___ because…</a:t>
            </a:r>
            <a:endParaRPr lang="en-US" dirty="0"/>
          </a:p>
        </p:txBody>
      </p:sp>
      <p:sp>
        <p:nvSpPr>
          <p:cNvPr id="9" name="Rounded Rectangle 8"/>
          <p:cNvSpPr/>
          <p:nvPr/>
        </p:nvSpPr>
        <p:spPr>
          <a:xfrm>
            <a:off x="3733800" y="3886200"/>
            <a:ext cx="1295400" cy="1752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Others think ___ because…</a:t>
            </a:r>
            <a:endParaRPr lang="en-US" dirty="0"/>
          </a:p>
        </p:txBody>
      </p:sp>
      <p:sp>
        <p:nvSpPr>
          <p:cNvPr id="10" name="Rounded Rectangle 9"/>
          <p:cNvSpPr/>
          <p:nvPr/>
        </p:nvSpPr>
        <p:spPr>
          <a:xfrm>
            <a:off x="5334000" y="3886200"/>
            <a:ext cx="1447800" cy="1752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most compelling evidence is ____; it has made me think…</a:t>
            </a:r>
            <a:endParaRPr lang="en-US" dirty="0"/>
          </a:p>
        </p:txBody>
      </p:sp>
      <p:sp>
        <p:nvSpPr>
          <p:cNvPr id="11" name="Rounded Rectangle 10"/>
          <p:cNvSpPr/>
          <p:nvPr/>
        </p:nvSpPr>
        <p:spPr>
          <a:xfrm>
            <a:off x="7010400" y="3886200"/>
            <a:ext cx="1295400" cy="1752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 the end, I say…</a:t>
            </a:r>
            <a:endParaRPr lang="en-US" dirty="0"/>
          </a:p>
        </p:txBody>
      </p:sp>
      <p:sp>
        <p:nvSpPr>
          <p:cNvPr id="12" name="Rectangle 11"/>
          <p:cNvSpPr/>
          <p:nvPr/>
        </p:nvSpPr>
        <p:spPr>
          <a:xfrm rot="20028758">
            <a:off x="5690931" y="2457000"/>
            <a:ext cx="3407087"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 Examples</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368342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a School-wide Focus</a:t>
            </a:r>
            <a:endParaRPr lang="en-US" dirty="0"/>
          </a:p>
        </p:txBody>
      </p:sp>
      <p:sp>
        <p:nvSpPr>
          <p:cNvPr id="3" name="Content Placeholder 2"/>
          <p:cNvSpPr>
            <a:spLocks noGrp="1"/>
          </p:cNvSpPr>
          <p:nvPr>
            <p:ph idx="1"/>
          </p:nvPr>
        </p:nvSpPr>
        <p:spPr>
          <a:xfrm>
            <a:off x="457200" y="1600200"/>
            <a:ext cx="8229600" cy="4525963"/>
          </a:xfrm>
        </p:spPr>
        <p:txBody>
          <a:bodyPr>
            <a:normAutofit fontScale="47500" lnSpcReduction="20000"/>
          </a:bodyPr>
          <a:lstStyle/>
          <a:p>
            <a:pPr marL="0" indent="0" algn="ctr">
              <a:buNone/>
            </a:pPr>
            <a:r>
              <a:rPr lang="en-US" sz="3800" dirty="0" smtClean="0"/>
              <a:t>Claims, Evidence, Analysis</a:t>
            </a:r>
            <a:endParaRPr lang="en-US" sz="3800" dirty="0"/>
          </a:p>
          <a:p>
            <a:pPr marL="0" indent="0">
              <a:buNone/>
            </a:pPr>
            <a:endParaRPr lang="en-US" sz="3800" dirty="0"/>
          </a:p>
          <a:p>
            <a:pPr lvl="0"/>
            <a:r>
              <a:rPr lang="en-US" b="1" dirty="0">
                <a:solidFill>
                  <a:srgbClr val="FF0000"/>
                </a:solidFill>
              </a:rPr>
              <a:t>The thinking that supports argumentation is new and </a:t>
            </a:r>
            <a:r>
              <a:rPr lang="en-US" b="1" dirty="0" smtClean="0">
                <a:solidFill>
                  <a:srgbClr val="FF0000"/>
                </a:solidFill>
              </a:rPr>
              <a:t>complex</a:t>
            </a:r>
            <a:r>
              <a:rPr lang="en-US" dirty="0" smtClean="0"/>
              <a:t>; we can’t wait till we write </a:t>
            </a:r>
            <a:r>
              <a:rPr lang="en-US" dirty="0" smtClean="0"/>
              <a:t>a “portfolio-like </a:t>
            </a:r>
            <a:r>
              <a:rPr lang="en-US" dirty="0" smtClean="0"/>
              <a:t>piece” to learn how to think like an opinion writer.  It needs to be part of the knowledge we BRING to the piece, not new skills that we must orchestrate while we are researching and writing about a topic.</a:t>
            </a:r>
          </a:p>
          <a:p>
            <a:pPr lvl="0"/>
            <a:endParaRPr lang="en-US" dirty="0"/>
          </a:p>
          <a:p>
            <a:pPr lvl="0"/>
            <a:r>
              <a:rPr lang="en-US" dirty="0" smtClean="0"/>
              <a:t>We therefore must </a:t>
            </a:r>
            <a:r>
              <a:rPr lang="en-US" b="1" dirty="0" smtClean="0">
                <a:solidFill>
                  <a:srgbClr val="FF0000"/>
                </a:solidFill>
              </a:rPr>
              <a:t>layer the teaching of these skills </a:t>
            </a:r>
            <a:r>
              <a:rPr lang="en-US" dirty="0" smtClean="0"/>
              <a:t>in smaller ways, through notebook entries and quick drafts, providing feedback to students that helps them master a few skills at a time rather than expecting them to integrate multiple new skills simultaneously.</a:t>
            </a:r>
          </a:p>
          <a:p>
            <a:pPr lvl="0"/>
            <a:endParaRPr lang="en-US" dirty="0" smtClean="0"/>
          </a:p>
          <a:p>
            <a:r>
              <a:rPr lang="en-US" dirty="0" smtClean="0"/>
              <a:t>Through Mini-units, we are  </a:t>
            </a:r>
            <a:r>
              <a:rPr lang="en-US" b="1" dirty="0"/>
              <a:t>n</a:t>
            </a:r>
            <a:r>
              <a:rPr lang="en-US" b="1" dirty="0" smtClean="0"/>
              <a:t>ot </a:t>
            </a:r>
            <a:r>
              <a:rPr lang="en-US" b="1" dirty="0"/>
              <a:t>trying to teach THE </a:t>
            </a:r>
            <a:r>
              <a:rPr lang="en-US" b="1" dirty="0" smtClean="0"/>
              <a:t>opinion </a:t>
            </a:r>
            <a:r>
              <a:rPr lang="en-US" b="1" dirty="0"/>
              <a:t>paper, but rather teach and practice discrete </a:t>
            </a:r>
            <a:r>
              <a:rPr lang="en-US" b="1" dirty="0" smtClean="0"/>
              <a:t>persuasive moves</a:t>
            </a:r>
            <a:r>
              <a:rPr lang="en-US" b="1" dirty="0"/>
              <a:t>.  </a:t>
            </a:r>
            <a:r>
              <a:rPr lang="en-US" b="1" dirty="0" smtClean="0">
                <a:solidFill>
                  <a:srgbClr val="FF0000"/>
                </a:solidFill>
              </a:rPr>
              <a:t>Students may </a:t>
            </a:r>
            <a:r>
              <a:rPr lang="en-US" b="1" dirty="0">
                <a:solidFill>
                  <a:srgbClr val="FF0000"/>
                </a:solidFill>
              </a:rPr>
              <a:t>later select from several of these </a:t>
            </a:r>
            <a:r>
              <a:rPr lang="en-US" b="1" dirty="0" smtClean="0">
                <a:solidFill>
                  <a:srgbClr val="FF0000"/>
                </a:solidFill>
              </a:rPr>
              <a:t>short drafts </a:t>
            </a:r>
            <a:r>
              <a:rPr lang="en-US" b="1" dirty="0">
                <a:solidFill>
                  <a:srgbClr val="FF0000"/>
                </a:solidFill>
              </a:rPr>
              <a:t>to develop and </a:t>
            </a:r>
            <a:r>
              <a:rPr lang="en-US" b="1" dirty="0" smtClean="0">
                <a:solidFill>
                  <a:srgbClr val="FF0000"/>
                </a:solidFill>
              </a:rPr>
              <a:t>revise a longer </a:t>
            </a:r>
            <a:r>
              <a:rPr lang="en-US" b="1" dirty="0" smtClean="0">
                <a:solidFill>
                  <a:srgbClr val="FF0000"/>
                </a:solidFill>
              </a:rPr>
              <a:t>opinion </a:t>
            </a:r>
            <a:r>
              <a:rPr lang="en-US" b="1" dirty="0" smtClean="0">
                <a:solidFill>
                  <a:srgbClr val="FF0000"/>
                </a:solidFill>
              </a:rPr>
              <a:t>piece.</a:t>
            </a:r>
            <a:r>
              <a:rPr lang="en-US" b="1" dirty="0" smtClean="0"/>
              <a:t>  Standards tell us what students must be able to do, but not how to do that; standards are </a:t>
            </a:r>
            <a:r>
              <a:rPr lang="en-US" b="1" dirty="0"/>
              <a:t>missing the techniques that get us to claim and evidence. These mini-units provide those techniques.</a:t>
            </a:r>
            <a:endParaRPr lang="en-US" dirty="0"/>
          </a:p>
          <a:p>
            <a:pPr marL="0" lvl="0" indent="0">
              <a:buNone/>
            </a:pPr>
            <a:endParaRPr lang="en-US" dirty="0" smtClean="0"/>
          </a:p>
          <a:p>
            <a:r>
              <a:rPr lang="en-US" dirty="0" smtClean="0"/>
              <a:t>We also must </a:t>
            </a:r>
            <a:r>
              <a:rPr lang="en-US" b="1" dirty="0" smtClean="0">
                <a:solidFill>
                  <a:srgbClr val="FF0000"/>
                </a:solidFill>
              </a:rPr>
              <a:t>teach and practice making claims and using evidence in </a:t>
            </a:r>
            <a:r>
              <a:rPr lang="en-US" b="1" dirty="0">
                <a:solidFill>
                  <a:srgbClr val="FF0000"/>
                </a:solidFill>
              </a:rPr>
              <a:t>every content area, all year long</a:t>
            </a:r>
            <a:r>
              <a:rPr lang="en-US" dirty="0"/>
              <a:t>, if students are to </a:t>
            </a:r>
            <a:r>
              <a:rPr lang="en-US" dirty="0" smtClean="0"/>
              <a:t>become proficient in </a:t>
            </a:r>
            <a:r>
              <a:rPr lang="en-US" dirty="0" smtClean="0"/>
              <a:t>opinion </a:t>
            </a:r>
            <a:r>
              <a:rPr lang="en-US" dirty="0" smtClean="0"/>
              <a:t>writing.</a:t>
            </a:r>
            <a:endParaRPr lang="en-US" dirty="0"/>
          </a:p>
        </p:txBody>
      </p:sp>
    </p:spTree>
    <p:extLst>
      <p:ext uri="{BB962C8B-B14F-4D97-AF65-F5344CB8AC3E}">
        <p14:creationId xmlns:p14="http://schemas.microsoft.com/office/powerpoint/2010/main" val="16518733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Organizers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86542313"/>
              </p:ext>
            </p:extLst>
          </p:nvPr>
        </p:nvGraphicFramePr>
        <p:xfrm>
          <a:off x="1066800" y="1752600"/>
          <a:ext cx="6926580" cy="5055108"/>
        </p:xfrm>
        <a:graphic>
          <a:graphicData uri="http://schemas.openxmlformats.org/drawingml/2006/table">
            <a:tbl>
              <a:tblPr firstRow="1" firstCol="1" bandRow="1">
                <a:tableStyleId>{5C22544A-7EE6-4342-B048-85BDC9FD1C3A}</a:tableStyleId>
              </a:tblPr>
              <a:tblGrid>
                <a:gridCol w="1828800"/>
                <a:gridCol w="2808605"/>
                <a:gridCol w="2289175"/>
              </a:tblGrid>
              <a:tr h="0">
                <a:tc gridSpan="3">
                  <a:txBody>
                    <a:bodyPr/>
                    <a:lstStyle/>
                    <a:p>
                      <a:pPr marL="0" marR="0" lvl="0" indent="0" algn="l" defTabSz="914400" rtl="0" eaLnBrk="0" fontAlgn="base" latinLnBrk="0" hangingPunct="0">
                        <a:lnSpc>
                          <a:spcPct val="100000"/>
                        </a:lnSpc>
                        <a:spcBef>
                          <a:spcPct val="0"/>
                        </a:spcBef>
                        <a:spcAft>
                          <a:spcPct val="0"/>
                        </a:spcAft>
                        <a:buClrTx/>
                        <a:buSzTx/>
                        <a:buFontTx/>
                        <a:buNone/>
                        <a:tabLst>
                          <a:tab pos="5405438" algn="l"/>
                        </a:tabLst>
                      </a:pPr>
                      <a:r>
                        <a:rPr kumimoji="0" lang="en-US" altLang="en-US" sz="16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Claim:  _________________________________________________________________</a:t>
                      </a:r>
                      <a:endParaRPr kumimoji="0" lang="en-US" altLang="en-US" sz="5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405438" algn="l"/>
                        </a:tabLst>
                      </a:pPr>
                      <a:endParaRPr kumimoji="0" lang="en-US" altLang="en-US" sz="1400" b="0" i="0" u="none" strike="noStrike" cap="none" normalizeH="0" baseline="0" dirty="0" smtClean="0">
                        <a:ln>
                          <a:noFill/>
                        </a:ln>
                        <a:solidFill>
                          <a:schemeClr val="tx1"/>
                        </a:solidFill>
                        <a:effectLst/>
                        <a:latin typeface="Arial" pitchFamily="34" charset="0"/>
                        <a:cs typeface="Arial" pitchFamily="34" charset="0"/>
                      </a:endParaRPr>
                    </a:p>
                    <a:p>
                      <a:pPr marL="0" marR="0">
                        <a:lnSpc>
                          <a:spcPct val="115000"/>
                        </a:lnSpc>
                        <a:spcBef>
                          <a:spcPts val="0"/>
                        </a:spcBef>
                        <a:spcAft>
                          <a:spcPts val="0"/>
                        </a:spcAft>
                        <a:tabLst>
                          <a:tab pos="5405120" algn="l"/>
                        </a:tabLst>
                      </a:pPr>
                      <a:endParaRPr lang="en-US" sz="1100"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r>
              <a:tr h="0">
                <a:tc gridSpan="3">
                  <a:txBody>
                    <a:bodyPr/>
                    <a:lstStyle/>
                    <a:p>
                      <a:pPr marL="0" marR="0">
                        <a:lnSpc>
                          <a:spcPct val="115000"/>
                        </a:lnSpc>
                        <a:spcBef>
                          <a:spcPts val="0"/>
                        </a:spcBef>
                        <a:spcAft>
                          <a:spcPts val="0"/>
                        </a:spcAft>
                        <a:tabLst>
                          <a:tab pos="5405120" algn="l"/>
                        </a:tabLst>
                      </a:pPr>
                      <a:r>
                        <a:rPr lang="en-US" sz="1200" dirty="0">
                          <a:solidFill>
                            <a:schemeClr val="tx1"/>
                          </a:solidFill>
                          <a:effectLst/>
                        </a:rPr>
                        <a:t>Source:</a:t>
                      </a:r>
                      <a:endParaRPr lang="en-US" sz="1100" dirty="0">
                        <a:solidFill>
                          <a:schemeClr val="tx1"/>
                        </a:solidFill>
                        <a:effectLst/>
                      </a:endParaRPr>
                    </a:p>
                    <a:p>
                      <a:pPr marL="342900" marR="0" lvl="0" indent="-342900">
                        <a:lnSpc>
                          <a:spcPts val="1440"/>
                        </a:lnSpc>
                        <a:spcBef>
                          <a:spcPts val="0"/>
                        </a:spcBef>
                        <a:spcAft>
                          <a:spcPts val="0"/>
                        </a:spcAft>
                        <a:tabLst>
                          <a:tab pos="457200" algn="l"/>
                        </a:tabLst>
                      </a:pPr>
                      <a:r>
                        <a:rPr lang="en-US" sz="1200" dirty="0">
                          <a:effectLst/>
                        </a:rPr>
                        <a:t> </a:t>
                      </a:r>
                      <a:endParaRPr lang="en-US" sz="1100" dirty="0">
                        <a:effectLst/>
                      </a:endParaRPr>
                    </a:p>
                    <a:p>
                      <a:pPr marL="342900" marR="0" lvl="0" indent="-342900">
                        <a:lnSpc>
                          <a:spcPts val="1440"/>
                        </a:lnSpc>
                        <a:spcBef>
                          <a:spcPts val="0"/>
                        </a:spcBef>
                        <a:spcAft>
                          <a:spcPts val="0"/>
                        </a:spcAft>
                        <a:tabLst>
                          <a:tab pos="457200" algn="l"/>
                        </a:tabLst>
                      </a:pPr>
                      <a:r>
                        <a:rPr lang="en-US" sz="1000" dirty="0">
                          <a:effectLst/>
                        </a:rPr>
                        <a:t> </a:t>
                      </a:r>
                      <a:r>
                        <a:rPr lang="en-US" sz="900" dirty="0" smtClean="0">
                          <a:solidFill>
                            <a:schemeClr val="tx1"/>
                          </a:solidFill>
                          <a:effectLst/>
                        </a:rPr>
                        <a:t>Title</a:t>
                      </a:r>
                      <a:r>
                        <a:rPr lang="en-US" sz="900" dirty="0">
                          <a:solidFill>
                            <a:schemeClr val="tx1"/>
                          </a:solidFill>
                          <a:effectLst/>
                        </a:rPr>
                        <a:t>, author, publication, website URL, date, page numbers, etc</a:t>
                      </a:r>
                      <a:r>
                        <a:rPr lang="en-US" sz="900" dirty="0" smtClean="0">
                          <a:solidFill>
                            <a:schemeClr val="tx1"/>
                          </a:solidFill>
                          <a:effectLst/>
                        </a:rPr>
                        <a:t>.</a:t>
                      </a:r>
                    </a:p>
                    <a:p>
                      <a:pPr marL="342900" marR="0" lvl="0" indent="-342900">
                        <a:lnSpc>
                          <a:spcPts val="1440"/>
                        </a:lnSpc>
                        <a:spcBef>
                          <a:spcPts val="0"/>
                        </a:spcBef>
                        <a:spcAft>
                          <a:spcPts val="0"/>
                        </a:spcAft>
                        <a:tabLst>
                          <a:tab pos="457200" algn="l"/>
                        </a:tabLst>
                      </a:pPr>
                      <a:endParaRPr lang="en-US" sz="1100" dirty="0">
                        <a:solidFill>
                          <a:schemeClr val="tx1"/>
                        </a:solidFill>
                        <a:effectLst/>
                        <a:latin typeface="Calibri"/>
                        <a:ea typeface="Calibri"/>
                        <a:cs typeface="Times New Roman"/>
                      </a:endParaRPr>
                    </a:p>
                  </a:txBody>
                  <a:tcPr marL="68580" marR="68580" marT="0" marB="0">
                    <a:solidFill>
                      <a:schemeClr val="tx2">
                        <a:lumMod val="40000"/>
                        <a:lumOff val="60000"/>
                      </a:schemeClr>
                    </a:solidFill>
                  </a:tcPr>
                </a:tc>
                <a:tc hMerge="1">
                  <a:txBody>
                    <a:bodyPr/>
                    <a:lstStyle/>
                    <a:p>
                      <a:endParaRPr lang="en-US"/>
                    </a:p>
                  </a:txBody>
                  <a:tcPr/>
                </a:tc>
                <a:tc hMerge="1">
                  <a:txBody>
                    <a:bodyPr/>
                    <a:lstStyle/>
                    <a:p>
                      <a:endParaRPr lang="en-US"/>
                    </a:p>
                  </a:txBody>
                  <a:tcPr/>
                </a:tc>
              </a:tr>
              <a:tr h="0">
                <a:tc>
                  <a:txBody>
                    <a:bodyPr/>
                    <a:lstStyle/>
                    <a:p>
                      <a:pPr marL="0" marR="0" algn="ctr">
                        <a:lnSpc>
                          <a:spcPct val="115000"/>
                        </a:lnSpc>
                        <a:spcBef>
                          <a:spcPts val="0"/>
                        </a:spcBef>
                        <a:spcAft>
                          <a:spcPts val="0"/>
                        </a:spcAft>
                        <a:tabLst>
                          <a:tab pos="5405120" algn="l"/>
                        </a:tabLst>
                      </a:pPr>
                      <a:r>
                        <a:rPr lang="en-US" sz="1200" b="1" u="sng" dirty="0">
                          <a:solidFill>
                            <a:schemeClr val="tx1"/>
                          </a:solidFill>
                          <a:effectLst/>
                        </a:rPr>
                        <a:t>Evidence</a:t>
                      </a:r>
                      <a:endParaRPr lang="en-US" sz="1100" b="1" dirty="0">
                        <a:solidFill>
                          <a:schemeClr val="tx1"/>
                        </a:solidFill>
                        <a:effectLst/>
                      </a:endParaRPr>
                    </a:p>
                    <a:p>
                      <a:pPr marL="0" marR="0" algn="ctr">
                        <a:lnSpc>
                          <a:spcPct val="115000"/>
                        </a:lnSpc>
                        <a:spcBef>
                          <a:spcPts val="0"/>
                        </a:spcBef>
                        <a:spcAft>
                          <a:spcPts val="0"/>
                        </a:spcAft>
                        <a:tabLst>
                          <a:tab pos="5405120" algn="l"/>
                        </a:tabLst>
                      </a:pPr>
                      <a:r>
                        <a:rPr lang="en-US" sz="900" b="1" dirty="0">
                          <a:solidFill>
                            <a:schemeClr val="tx1"/>
                          </a:solidFill>
                          <a:effectLst/>
                        </a:rPr>
                        <a:t>from the article</a:t>
                      </a:r>
                      <a:endParaRPr lang="en-US" sz="1100" b="1" dirty="0">
                        <a:solidFill>
                          <a:schemeClr val="tx1"/>
                        </a:solidFill>
                        <a:effectLst/>
                      </a:endParaRPr>
                    </a:p>
                    <a:p>
                      <a:pPr marL="0" marR="0" algn="ctr">
                        <a:lnSpc>
                          <a:spcPct val="115000"/>
                        </a:lnSpc>
                        <a:spcBef>
                          <a:spcPts val="0"/>
                        </a:spcBef>
                        <a:spcAft>
                          <a:spcPts val="0"/>
                        </a:spcAft>
                      </a:pPr>
                      <a:r>
                        <a:rPr lang="en-US" sz="900" b="1" dirty="0">
                          <a:solidFill>
                            <a:schemeClr val="tx1"/>
                          </a:solidFill>
                          <a:effectLst/>
                        </a:rPr>
                        <a:t> </a:t>
                      </a:r>
                      <a:endParaRPr lang="en-US" sz="1100" b="1" dirty="0">
                        <a:solidFill>
                          <a:schemeClr val="tx1"/>
                        </a:solidFill>
                        <a:effectLst/>
                      </a:endParaRPr>
                    </a:p>
                    <a:p>
                      <a:pPr marL="0" marR="0" algn="ctr">
                        <a:lnSpc>
                          <a:spcPct val="115000"/>
                        </a:lnSpc>
                        <a:spcBef>
                          <a:spcPts val="0"/>
                        </a:spcBef>
                        <a:spcAft>
                          <a:spcPts val="0"/>
                        </a:spcAft>
                      </a:pPr>
                      <a:r>
                        <a:rPr lang="en-US" sz="1000" b="1" dirty="0">
                          <a:solidFill>
                            <a:schemeClr val="tx1"/>
                          </a:solidFill>
                          <a:effectLst/>
                        </a:rPr>
                        <a:t>(fact, statistic, quote, etc.)</a:t>
                      </a:r>
                      <a:endParaRPr lang="en-US" sz="1100" b="1" dirty="0">
                        <a:solidFill>
                          <a:schemeClr val="tx1"/>
                        </a:solidFill>
                        <a:effectLst/>
                      </a:endParaRPr>
                    </a:p>
                    <a:p>
                      <a:pPr marL="0" marR="0" algn="ctr">
                        <a:lnSpc>
                          <a:spcPct val="115000"/>
                        </a:lnSpc>
                        <a:spcBef>
                          <a:spcPts val="0"/>
                        </a:spcBef>
                        <a:spcAft>
                          <a:spcPts val="0"/>
                        </a:spcAft>
                      </a:pPr>
                      <a:r>
                        <a:rPr lang="en-US" sz="900" b="1" dirty="0">
                          <a:solidFill>
                            <a:schemeClr val="tx1"/>
                          </a:solidFill>
                          <a:effectLst/>
                        </a:rPr>
                        <a:t> </a:t>
                      </a:r>
                      <a:endParaRPr lang="en-US" sz="900" b="1" dirty="0" smtClean="0">
                        <a:solidFill>
                          <a:schemeClr val="tx1"/>
                        </a:solidFill>
                        <a:effectLst/>
                      </a:endParaRPr>
                    </a:p>
                    <a:p>
                      <a:pPr marL="0" marR="0" algn="ctr">
                        <a:lnSpc>
                          <a:spcPct val="115000"/>
                        </a:lnSpc>
                        <a:spcBef>
                          <a:spcPts val="0"/>
                        </a:spcBef>
                        <a:spcAft>
                          <a:spcPts val="0"/>
                        </a:spcAft>
                      </a:pPr>
                      <a:endParaRPr lang="en-US" sz="900" b="1" dirty="0" smtClean="0">
                        <a:solidFill>
                          <a:schemeClr val="tx1"/>
                        </a:solidFill>
                        <a:effectLst/>
                      </a:endParaRPr>
                    </a:p>
                    <a:p>
                      <a:pPr marL="0" marR="0" algn="ctr">
                        <a:lnSpc>
                          <a:spcPct val="115000"/>
                        </a:lnSpc>
                        <a:spcBef>
                          <a:spcPts val="0"/>
                        </a:spcBef>
                        <a:spcAft>
                          <a:spcPts val="0"/>
                        </a:spcAft>
                      </a:pPr>
                      <a:endParaRPr lang="en-US" sz="900" b="1" dirty="0" smtClean="0">
                        <a:solidFill>
                          <a:schemeClr val="tx1"/>
                        </a:solidFill>
                        <a:effectLst/>
                      </a:endParaRPr>
                    </a:p>
                    <a:p>
                      <a:pPr marL="0" marR="0" algn="ctr">
                        <a:lnSpc>
                          <a:spcPct val="115000"/>
                        </a:lnSpc>
                        <a:spcBef>
                          <a:spcPts val="0"/>
                        </a:spcBef>
                        <a:spcAft>
                          <a:spcPts val="0"/>
                        </a:spcAft>
                      </a:pPr>
                      <a:endParaRPr lang="en-US" sz="1100" b="1" dirty="0">
                        <a:solidFill>
                          <a:schemeClr val="tx1"/>
                        </a:solidFill>
                        <a:effectLst/>
                      </a:endParaRPr>
                    </a:p>
                    <a:p>
                      <a:pPr marL="0" marR="0" algn="ctr">
                        <a:lnSpc>
                          <a:spcPct val="115000"/>
                        </a:lnSpc>
                        <a:spcBef>
                          <a:spcPts val="0"/>
                        </a:spcBef>
                        <a:spcAft>
                          <a:spcPts val="0"/>
                        </a:spcAft>
                      </a:pPr>
                      <a:r>
                        <a:rPr lang="en-US" sz="900" b="1" dirty="0">
                          <a:solidFill>
                            <a:schemeClr val="tx1"/>
                          </a:solidFill>
                          <a:effectLst/>
                        </a:rPr>
                        <a:t> </a:t>
                      </a:r>
                      <a:r>
                        <a:rPr lang="en-US" sz="900" b="1" dirty="0" smtClean="0">
                          <a:solidFill>
                            <a:schemeClr val="tx1"/>
                          </a:solidFill>
                          <a:effectLst/>
                        </a:rPr>
                        <a:t>_____________________________</a:t>
                      </a:r>
                      <a:endParaRPr lang="en-US" sz="1100" b="1" dirty="0">
                        <a:solidFill>
                          <a:schemeClr val="tx1"/>
                        </a:solidFill>
                        <a:effectLst/>
                        <a:latin typeface="Calibri"/>
                        <a:ea typeface="Calibri"/>
                        <a:cs typeface="Times New Roman"/>
                      </a:endParaRPr>
                    </a:p>
                  </a:txBody>
                  <a:tcPr marL="68580" marR="68580" marT="0" marB="0">
                    <a:solidFill>
                      <a:schemeClr val="bg1">
                        <a:lumMod val="85000"/>
                      </a:schemeClr>
                    </a:solidFill>
                  </a:tcPr>
                </a:tc>
                <a:tc>
                  <a:txBody>
                    <a:bodyPr/>
                    <a:lstStyle/>
                    <a:p>
                      <a:pPr marL="0" marR="0">
                        <a:lnSpc>
                          <a:spcPct val="115000"/>
                        </a:lnSpc>
                        <a:spcBef>
                          <a:spcPts val="0"/>
                        </a:spcBef>
                        <a:spcAft>
                          <a:spcPts val="0"/>
                        </a:spcAft>
                        <a:tabLst>
                          <a:tab pos="5405120" algn="l"/>
                        </a:tabLst>
                      </a:pPr>
                      <a:r>
                        <a:rPr lang="en-US" sz="1200" b="1" u="sng" dirty="0">
                          <a:effectLst/>
                        </a:rPr>
                        <a:t>Connection</a:t>
                      </a:r>
                      <a:r>
                        <a:rPr lang="en-US" sz="1200" b="1" dirty="0">
                          <a:effectLst/>
                        </a:rPr>
                        <a:t>:  </a:t>
                      </a:r>
                      <a:endParaRPr lang="en-US" sz="1100" b="1" dirty="0">
                        <a:effectLst/>
                      </a:endParaRPr>
                    </a:p>
                    <a:p>
                      <a:pPr marL="0" marR="0">
                        <a:lnSpc>
                          <a:spcPct val="115000"/>
                        </a:lnSpc>
                        <a:spcBef>
                          <a:spcPts val="0"/>
                        </a:spcBef>
                        <a:spcAft>
                          <a:spcPts val="0"/>
                        </a:spcAft>
                        <a:tabLst>
                          <a:tab pos="5405120" algn="l"/>
                        </a:tabLst>
                      </a:pPr>
                      <a:r>
                        <a:rPr lang="en-US" sz="1000" b="1" dirty="0">
                          <a:effectLst/>
                        </a:rPr>
                        <a:t> </a:t>
                      </a:r>
                      <a:endParaRPr lang="en-US" sz="1100" b="1" dirty="0">
                        <a:effectLst/>
                      </a:endParaRPr>
                    </a:p>
                    <a:p>
                      <a:pPr marL="0" marR="0">
                        <a:lnSpc>
                          <a:spcPct val="115000"/>
                        </a:lnSpc>
                        <a:spcBef>
                          <a:spcPts val="0"/>
                        </a:spcBef>
                        <a:spcAft>
                          <a:spcPts val="0"/>
                        </a:spcAft>
                        <a:tabLst>
                          <a:tab pos="5405120" algn="l"/>
                        </a:tabLst>
                      </a:pPr>
                      <a:r>
                        <a:rPr lang="en-US" sz="1000" b="1" dirty="0">
                          <a:effectLst/>
                        </a:rPr>
                        <a:t>How could you connect the evidence to your purpose?  How can you help readers see the RELEVANCE or importance of this fact to the context or situation?  </a:t>
                      </a:r>
                      <a:r>
                        <a:rPr lang="en-US" sz="1000" b="1" u="sng" dirty="0">
                          <a:effectLst/>
                        </a:rPr>
                        <a:t>How</a:t>
                      </a:r>
                      <a:r>
                        <a:rPr lang="en-US" sz="1000" b="1" dirty="0">
                          <a:effectLst/>
                        </a:rPr>
                        <a:t> and </a:t>
                      </a:r>
                      <a:r>
                        <a:rPr lang="en-US" sz="1000" b="1" u="sng" dirty="0">
                          <a:effectLst/>
                        </a:rPr>
                        <a:t>why</a:t>
                      </a:r>
                      <a:r>
                        <a:rPr lang="en-US" sz="1000" b="1" dirty="0">
                          <a:effectLst/>
                        </a:rPr>
                        <a:t> does this evidence support your claim? </a:t>
                      </a:r>
                      <a:r>
                        <a:rPr lang="en-US" sz="1000" b="1" u="sng" dirty="0">
                          <a:effectLst/>
                        </a:rPr>
                        <a:t>Give examples</a:t>
                      </a:r>
                      <a:r>
                        <a:rPr lang="en-US" sz="1000" b="1" u="sng" dirty="0" smtClean="0">
                          <a:effectLst/>
                        </a:rPr>
                        <a:t>.</a:t>
                      </a:r>
                      <a:endParaRPr lang="en-US" sz="11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5405120" algn="l"/>
                        </a:tabLst>
                      </a:pPr>
                      <a:r>
                        <a:rPr lang="en-US" sz="1200" b="1" u="sng" dirty="0">
                          <a:effectLst/>
                        </a:rPr>
                        <a:t>Possible Outcome or Result:</a:t>
                      </a:r>
                      <a:endParaRPr lang="en-US" sz="1100" b="1" dirty="0">
                        <a:effectLst/>
                      </a:endParaRPr>
                    </a:p>
                    <a:p>
                      <a:pPr marL="0" marR="0">
                        <a:lnSpc>
                          <a:spcPct val="115000"/>
                        </a:lnSpc>
                        <a:spcBef>
                          <a:spcPts val="0"/>
                        </a:spcBef>
                        <a:spcAft>
                          <a:spcPts val="0"/>
                        </a:spcAft>
                        <a:tabLst>
                          <a:tab pos="5405120" algn="l"/>
                        </a:tabLst>
                      </a:pPr>
                      <a:r>
                        <a:rPr lang="en-US" sz="1000" b="1" dirty="0">
                          <a:effectLst/>
                        </a:rPr>
                        <a:t> </a:t>
                      </a:r>
                      <a:endParaRPr lang="en-US" sz="1100" b="1" dirty="0">
                        <a:effectLst/>
                      </a:endParaRPr>
                    </a:p>
                    <a:p>
                      <a:pPr marL="0" marR="0">
                        <a:lnSpc>
                          <a:spcPct val="115000"/>
                        </a:lnSpc>
                        <a:spcBef>
                          <a:spcPts val="0"/>
                        </a:spcBef>
                        <a:spcAft>
                          <a:spcPts val="0"/>
                        </a:spcAft>
                        <a:tabLst>
                          <a:tab pos="5405120" algn="l"/>
                        </a:tabLst>
                      </a:pPr>
                      <a:r>
                        <a:rPr lang="en-US" sz="1000" b="1" dirty="0">
                          <a:effectLst/>
                        </a:rPr>
                        <a:t>What might happen if we use this evidence to make a decision about how we’ll think, act, or believe?</a:t>
                      </a:r>
                      <a:endParaRPr lang="en-US" sz="1100" b="1" dirty="0">
                        <a:effectLst/>
                      </a:endParaRPr>
                    </a:p>
                    <a:p>
                      <a:pPr marL="0" marR="0">
                        <a:lnSpc>
                          <a:spcPct val="115000"/>
                        </a:lnSpc>
                        <a:spcBef>
                          <a:spcPts val="0"/>
                        </a:spcBef>
                        <a:spcAft>
                          <a:spcPts val="0"/>
                        </a:spcAft>
                        <a:tabLst>
                          <a:tab pos="5405120" algn="l"/>
                        </a:tabLst>
                      </a:pPr>
                      <a:r>
                        <a:rPr lang="en-US" sz="1000" dirty="0">
                          <a:effectLst/>
                        </a:rPr>
                        <a:t> </a:t>
                      </a:r>
                      <a:endParaRPr lang="en-US" sz="1100" dirty="0">
                        <a:effectLst/>
                      </a:endParaRPr>
                    </a:p>
                    <a:p>
                      <a:pPr marL="0" marR="0">
                        <a:lnSpc>
                          <a:spcPct val="115000"/>
                        </a:lnSpc>
                        <a:spcBef>
                          <a:spcPts val="0"/>
                        </a:spcBef>
                        <a:spcAft>
                          <a:spcPts val="0"/>
                        </a:spcAft>
                        <a:tabLst>
                          <a:tab pos="5405120" algn="l"/>
                        </a:tabLst>
                      </a:pPr>
                      <a:r>
                        <a:rPr lang="en-US" sz="900" dirty="0">
                          <a:effectLst/>
                        </a:rPr>
                        <a:t> </a:t>
                      </a:r>
                      <a:endParaRPr lang="en-US" sz="1100" dirty="0">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tabLst>
                          <a:tab pos="5405120" algn="l"/>
                        </a:tabLst>
                      </a:pPr>
                      <a:r>
                        <a:rPr lang="en-US" sz="900" dirty="0">
                          <a:solidFill>
                            <a:schemeClr val="tx1"/>
                          </a:solidFill>
                          <a:effectLst/>
                        </a:rPr>
                        <a:t>The text says…</a:t>
                      </a:r>
                      <a:endParaRPr lang="en-US" sz="1100" dirty="0">
                        <a:solidFill>
                          <a:schemeClr val="tx1"/>
                        </a:solidFill>
                        <a:effectLst/>
                      </a:endParaRPr>
                    </a:p>
                    <a:p>
                      <a:pPr marL="0" marR="0">
                        <a:lnSpc>
                          <a:spcPct val="115000"/>
                        </a:lnSpc>
                        <a:spcBef>
                          <a:spcPts val="0"/>
                        </a:spcBef>
                        <a:spcAft>
                          <a:spcPts val="0"/>
                        </a:spcAft>
                        <a:tabLst>
                          <a:tab pos="5405120" algn="l"/>
                        </a:tabLst>
                      </a:pPr>
                      <a:r>
                        <a:rPr lang="en-US" sz="900" dirty="0">
                          <a:solidFill>
                            <a:schemeClr val="tx1"/>
                          </a:solidFill>
                          <a:effectLst/>
                        </a:rPr>
                        <a:t> </a:t>
                      </a:r>
                      <a:endParaRPr lang="en-US" sz="1100" dirty="0">
                        <a:solidFill>
                          <a:schemeClr val="tx1"/>
                        </a:solidFill>
                        <a:effectLst/>
                      </a:endParaRPr>
                    </a:p>
                    <a:p>
                      <a:pPr marL="0" marR="0">
                        <a:lnSpc>
                          <a:spcPct val="115000"/>
                        </a:lnSpc>
                        <a:spcBef>
                          <a:spcPts val="0"/>
                        </a:spcBef>
                        <a:spcAft>
                          <a:spcPts val="0"/>
                        </a:spcAft>
                        <a:tabLst>
                          <a:tab pos="5405120" algn="l"/>
                        </a:tabLst>
                      </a:pPr>
                      <a:r>
                        <a:rPr lang="en-US" sz="900" dirty="0">
                          <a:solidFill>
                            <a:schemeClr val="tx1"/>
                          </a:solidFill>
                          <a:effectLst/>
                        </a:rPr>
                        <a:t> </a:t>
                      </a:r>
                      <a:endParaRPr lang="en-US" sz="1100" dirty="0">
                        <a:solidFill>
                          <a:schemeClr val="tx1"/>
                        </a:solidFill>
                        <a:effectLst/>
                      </a:endParaRPr>
                    </a:p>
                    <a:p>
                      <a:pPr marL="0" marR="0">
                        <a:lnSpc>
                          <a:spcPct val="115000"/>
                        </a:lnSpc>
                        <a:spcBef>
                          <a:spcPts val="0"/>
                        </a:spcBef>
                        <a:spcAft>
                          <a:spcPts val="0"/>
                        </a:spcAft>
                        <a:tabLst>
                          <a:tab pos="5405120" algn="l"/>
                        </a:tabLst>
                      </a:pPr>
                      <a:r>
                        <a:rPr lang="en-US" sz="900" dirty="0">
                          <a:solidFill>
                            <a:schemeClr val="tx1"/>
                          </a:solidFill>
                          <a:effectLst/>
                        </a:rPr>
                        <a:t> </a:t>
                      </a:r>
                      <a:endParaRPr lang="en-US" sz="1100" dirty="0">
                        <a:solidFill>
                          <a:schemeClr val="tx1"/>
                        </a:solidFill>
                        <a:effectLst/>
                      </a:endParaRPr>
                    </a:p>
                    <a:p>
                      <a:pPr marL="0" marR="0">
                        <a:lnSpc>
                          <a:spcPct val="115000"/>
                        </a:lnSpc>
                        <a:spcBef>
                          <a:spcPts val="0"/>
                        </a:spcBef>
                        <a:spcAft>
                          <a:spcPts val="0"/>
                        </a:spcAft>
                        <a:tabLst>
                          <a:tab pos="5405120" algn="l"/>
                        </a:tabLst>
                      </a:pPr>
                      <a:r>
                        <a:rPr lang="en-US" sz="900" dirty="0">
                          <a:solidFill>
                            <a:schemeClr val="tx1"/>
                          </a:solidFill>
                          <a:effectLst/>
                        </a:rPr>
                        <a:t> </a:t>
                      </a:r>
                      <a:endParaRPr lang="en-US" sz="1100" dirty="0">
                        <a:solidFill>
                          <a:schemeClr val="tx1"/>
                        </a:solidFill>
                        <a:effectLst/>
                      </a:endParaRPr>
                    </a:p>
                    <a:p>
                      <a:pPr marL="0" marR="0">
                        <a:lnSpc>
                          <a:spcPct val="115000"/>
                        </a:lnSpc>
                        <a:spcBef>
                          <a:spcPts val="0"/>
                        </a:spcBef>
                        <a:spcAft>
                          <a:spcPts val="0"/>
                        </a:spcAft>
                        <a:tabLst>
                          <a:tab pos="5405120" algn="l"/>
                        </a:tabLst>
                      </a:pPr>
                      <a:r>
                        <a:rPr lang="en-US" sz="900" dirty="0">
                          <a:solidFill>
                            <a:schemeClr val="tx1"/>
                          </a:solidFill>
                          <a:effectLst/>
                        </a:rPr>
                        <a:t> </a:t>
                      </a:r>
                      <a:endParaRPr lang="en-US" sz="1100" dirty="0">
                        <a:solidFill>
                          <a:schemeClr val="tx1"/>
                        </a:solidFill>
                        <a:effectLst/>
                      </a:endParaRPr>
                    </a:p>
                    <a:p>
                      <a:pPr marL="0" marR="0">
                        <a:lnSpc>
                          <a:spcPct val="115000"/>
                        </a:lnSpc>
                        <a:spcBef>
                          <a:spcPts val="0"/>
                        </a:spcBef>
                        <a:spcAft>
                          <a:spcPts val="0"/>
                        </a:spcAft>
                        <a:tabLst>
                          <a:tab pos="5405120" algn="l"/>
                        </a:tabLst>
                      </a:pPr>
                      <a:r>
                        <a:rPr lang="en-US" sz="900" dirty="0">
                          <a:solidFill>
                            <a:schemeClr val="tx1"/>
                          </a:solidFill>
                          <a:effectLst/>
                        </a:rPr>
                        <a:t> </a:t>
                      </a:r>
                      <a:endParaRPr lang="en-US" sz="1100" dirty="0">
                        <a:solidFill>
                          <a:schemeClr val="tx1"/>
                        </a:solidFill>
                        <a:effectLst/>
                      </a:endParaRPr>
                    </a:p>
                    <a:p>
                      <a:pPr marL="0" marR="0">
                        <a:lnSpc>
                          <a:spcPct val="115000"/>
                        </a:lnSpc>
                        <a:spcBef>
                          <a:spcPts val="0"/>
                        </a:spcBef>
                        <a:spcAft>
                          <a:spcPts val="0"/>
                        </a:spcAft>
                        <a:tabLst>
                          <a:tab pos="5405120" algn="l"/>
                        </a:tabLst>
                      </a:pPr>
                      <a:r>
                        <a:rPr lang="en-US" sz="900" dirty="0">
                          <a:solidFill>
                            <a:schemeClr val="tx1"/>
                          </a:solidFill>
                          <a:effectLst/>
                        </a:rPr>
                        <a:t> </a:t>
                      </a:r>
                      <a:endParaRPr lang="en-US" sz="1100" dirty="0">
                        <a:solidFill>
                          <a:schemeClr val="tx1"/>
                        </a:solidFill>
                        <a:effectLst/>
                      </a:endParaRPr>
                    </a:p>
                    <a:p>
                      <a:pPr marL="0" marR="0">
                        <a:lnSpc>
                          <a:spcPct val="115000"/>
                        </a:lnSpc>
                        <a:spcBef>
                          <a:spcPts val="0"/>
                        </a:spcBef>
                        <a:spcAft>
                          <a:spcPts val="0"/>
                        </a:spcAft>
                        <a:tabLst>
                          <a:tab pos="5405120" algn="l"/>
                        </a:tabLst>
                      </a:pPr>
                      <a:r>
                        <a:rPr lang="en-US" sz="900" dirty="0">
                          <a:solidFill>
                            <a:schemeClr val="tx1"/>
                          </a:solidFill>
                          <a:effectLst/>
                        </a:rPr>
                        <a:t> </a:t>
                      </a:r>
                      <a:endParaRPr lang="en-US" sz="1100" dirty="0">
                        <a:solidFill>
                          <a:schemeClr val="tx1"/>
                        </a:solidFill>
                        <a:effectLst/>
                      </a:endParaRPr>
                    </a:p>
                    <a:p>
                      <a:pPr marL="0" marR="0">
                        <a:lnSpc>
                          <a:spcPct val="115000"/>
                        </a:lnSpc>
                        <a:spcBef>
                          <a:spcPts val="0"/>
                        </a:spcBef>
                        <a:spcAft>
                          <a:spcPts val="0"/>
                        </a:spcAft>
                        <a:tabLst>
                          <a:tab pos="5405120" algn="l"/>
                        </a:tabLst>
                      </a:pPr>
                      <a:r>
                        <a:rPr lang="en-US" sz="900" dirty="0">
                          <a:solidFill>
                            <a:schemeClr val="tx1"/>
                          </a:solidFill>
                          <a:effectLst/>
                        </a:rPr>
                        <a:t> </a:t>
                      </a:r>
                      <a:endParaRPr lang="en-US" sz="1100" dirty="0">
                        <a:solidFill>
                          <a:schemeClr val="tx1"/>
                        </a:solidFill>
                        <a:effectLst/>
                      </a:endParaRPr>
                    </a:p>
                    <a:p>
                      <a:pPr marL="0" marR="0">
                        <a:lnSpc>
                          <a:spcPct val="115000"/>
                        </a:lnSpc>
                        <a:spcBef>
                          <a:spcPts val="0"/>
                        </a:spcBef>
                        <a:spcAft>
                          <a:spcPts val="0"/>
                        </a:spcAft>
                        <a:tabLst>
                          <a:tab pos="5405120" algn="l"/>
                        </a:tabLst>
                      </a:pPr>
                      <a:r>
                        <a:rPr lang="en-US" sz="900" dirty="0">
                          <a:solidFill>
                            <a:schemeClr val="tx1"/>
                          </a:solidFill>
                          <a:effectLst/>
                        </a:rPr>
                        <a:t> </a:t>
                      </a:r>
                      <a:endParaRPr lang="en-US" sz="1100" dirty="0">
                        <a:solidFill>
                          <a:schemeClr val="tx1"/>
                        </a:solidFill>
                        <a:effectLst/>
                      </a:endParaRPr>
                    </a:p>
                    <a:p>
                      <a:pPr marL="0" marR="0">
                        <a:lnSpc>
                          <a:spcPct val="115000"/>
                        </a:lnSpc>
                        <a:spcBef>
                          <a:spcPts val="0"/>
                        </a:spcBef>
                        <a:spcAft>
                          <a:spcPts val="0"/>
                        </a:spcAft>
                        <a:tabLst>
                          <a:tab pos="5405120" algn="l"/>
                        </a:tabLst>
                      </a:pPr>
                      <a:r>
                        <a:rPr lang="en-US" sz="900" dirty="0">
                          <a:solidFill>
                            <a:schemeClr val="tx1"/>
                          </a:solidFill>
                          <a:effectLst/>
                        </a:rPr>
                        <a:t> </a:t>
                      </a:r>
                      <a:endParaRPr lang="en-US" sz="1100" dirty="0">
                        <a:solidFill>
                          <a:schemeClr val="tx1"/>
                        </a:solidFill>
                        <a:effectLst/>
                        <a:latin typeface="Calibri"/>
                        <a:ea typeface="Calibri"/>
                        <a:cs typeface="Times New Roman"/>
                      </a:endParaRPr>
                    </a:p>
                  </a:txBody>
                  <a:tcPr marL="68580" marR="68580" marT="0" marB="0">
                    <a:solidFill>
                      <a:schemeClr val="bg1">
                        <a:lumMod val="65000"/>
                        <a:alpha val="39000"/>
                      </a:schemeClr>
                    </a:solidFill>
                  </a:tcPr>
                </a:tc>
                <a:tc>
                  <a:txBody>
                    <a:bodyPr/>
                    <a:lstStyle/>
                    <a:p>
                      <a:pPr marL="0" marR="0">
                        <a:lnSpc>
                          <a:spcPct val="115000"/>
                        </a:lnSpc>
                        <a:spcBef>
                          <a:spcPts val="0"/>
                        </a:spcBef>
                        <a:spcAft>
                          <a:spcPts val="0"/>
                        </a:spcAft>
                        <a:tabLst>
                          <a:tab pos="5405120" algn="l"/>
                        </a:tabLst>
                      </a:pPr>
                      <a:r>
                        <a:rPr lang="en-US" sz="900" b="1" dirty="0">
                          <a:effectLst/>
                        </a:rPr>
                        <a:t>Here’s how it applies to my claim:</a:t>
                      </a:r>
                      <a:endParaRPr lang="en-US" sz="1100" b="1" dirty="0">
                        <a:effectLst/>
                      </a:endParaRPr>
                    </a:p>
                    <a:p>
                      <a:pPr marL="0" marR="0">
                        <a:lnSpc>
                          <a:spcPct val="115000"/>
                        </a:lnSpc>
                        <a:spcBef>
                          <a:spcPts val="0"/>
                        </a:spcBef>
                        <a:spcAft>
                          <a:spcPts val="0"/>
                        </a:spcAft>
                        <a:tabLst>
                          <a:tab pos="5405120" algn="l"/>
                        </a:tabLst>
                      </a:pPr>
                      <a:r>
                        <a:rPr lang="en-US" sz="900" b="1" dirty="0">
                          <a:effectLst/>
                        </a:rPr>
                        <a:t> </a:t>
                      </a:r>
                      <a:endParaRPr lang="en-US" sz="1100" b="1" dirty="0">
                        <a:effectLst/>
                      </a:endParaRPr>
                    </a:p>
                    <a:p>
                      <a:pPr marL="0" marR="0">
                        <a:lnSpc>
                          <a:spcPct val="115000"/>
                        </a:lnSpc>
                        <a:spcBef>
                          <a:spcPts val="0"/>
                        </a:spcBef>
                        <a:spcAft>
                          <a:spcPts val="0"/>
                        </a:spcAft>
                        <a:tabLst>
                          <a:tab pos="5405120" algn="l"/>
                        </a:tabLst>
                      </a:pPr>
                      <a:r>
                        <a:rPr lang="en-US" sz="900" b="1" dirty="0">
                          <a:effectLst/>
                        </a:rPr>
                        <a:t> </a:t>
                      </a:r>
                      <a:endParaRPr lang="en-US" sz="11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5405120" algn="l"/>
                        </a:tabLst>
                      </a:pPr>
                      <a:r>
                        <a:rPr lang="en-US" sz="900" b="1" dirty="0">
                          <a:effectLst/>
                        </a:rPr>
                        <a:t>If we do this…</a:t>
                      </a:r>
                      <a:endParaRPr lang="en-US" sz="1100" b="1" dirty="0">
                        <a:effectLst/>
                      </a:endParaRPr>
                    </a:p>
                    <a:p>
                      <a:pPr marL="0" marR="0">
                        <a:lnSpc>
                          <a:spcPct val="115000"/>
                        </a:lnSpc>
                        <a:spcBef>
                          <a:spcPts val="0"/>
                        </a:spcBef>
                        <a:spcAft>
                          <a:spcPts val="0"/>
                        </a:spcAft>
                        <a:tabLst>
                          <a:tab pos="5405120" algn="l"/>
                        </a:tabLst>
                      </a:pPr>
                      <a:r>
                        <a:rPr lang="en-US" sz="900" b="1" dirty="0">
                          <a:effectLst/>
                        </a:rPr>
                        <a:t> </a:t>
                      </a:r>
                      <a:endParaRPr lang="en-US" sz="1100" b="1" dirty="0">
                        <a:effectLst/>
                      </a:endParaRPr>
                    </a:p>
                    <a:p>
                      <a:pPr marL="0" marR="0">
                        <a:lnSpc>
                          <a:spcPct val="115000"/>
                        </a:lnSpc>
                        <a:spcBef>
                          <a:spcPts val="0"/>
                        </a:spcBef>
                        <a:spcAft>
                          <a:spcPts val="0"/>
                        </a:spcAft>
                        <a:tabLst>
                          <a:tab pos="5405120" algn="l"/>
                        </a:tabLst>
                      </a:pPr>
                      <a:r>
                        <a:rPr lang="en-US" sz="900" b="1" dirty="0">
                          <a:effectLst/>
                        </a:rPr>
                        <a:t> </a:t>
                      </a:r>
                      <a:endParaRPr lang="en-US" sz="1100" b="1" dirty="0">
                        <a:effectLst/>
                        <a:latin typeface="Calibri"/>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2133600" y="1295400"/>
            <a:ext cx="48145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5405438" algn="l"/>
              </a:tabLst>
              <a:defRPr>
                <a:solidFill>
                  <a:schemeClr val="tx1"/>
                </a:solidFill>
                <a:latin typeface="Arial" pitchFamily="34" charset="0"/>
                <a:cs typeface="Arial" pitchFamily="34" charset="0"/>
              </a:defRPr>
            </a:lvl1pPr>
            <a:lvl2pPr fontAlgn="base">
              <a:spcBef>
                <a:spcPct val="0"/>
              </a:spcBef>
              <a:spcAft>
                <a:spcPct val="0"/>
              </a:spcAft>
              <a:tabLst>
                <a:tab pos="5405438" algn="l"/>
              </a:tabLst>
              <a:defRPr>
                <a:solidFill>
                  <a:schemeClr val="tx1"/>
                </a:solidFill>
                <a:latin typeface="Arial" pitchFamily="34" charset="0"/>
                <a:cs typeface="Arial" pitchFamily="34" charset="0"/>
              </a:defRPr>
            </a:lvl2pPr>
            <a:lvl3pPr fontAlgn="base">
              <a:spcBef>
                <a:spcPct val="0"/>
              </a:spcBef>
              <a:spcAft>
                <a:spcPct val="0"/>
              </a:spcAft>
              <a:tabLst>
                <a:tab pos="5405438" algn="l"/>
              </a:tabLst>
              <a:defRPr>
                <a:solidFill>
                  <a:schemeClr val="tx1"/>
                </a:solidFill>
                <a:latin typeface="Arial" pitchFamily="34" charset="0"/>
                <a:cs typeface="Arial" pitchFamily="34" charset="0"/>
              </a:defRPr>
            </a:lvl3pPr>
            <a:lvl4pPr fontAlgn="base">
              <a:spcBef>
                <a:spcPct val="0"/>
              </a:spcBef>
              <a:spcAft>
                <a:spcPct val="0"/>
              </a:spcAft>
              <a:tabLst>
                <a:tab pos="5405438" algn="l"/>
              </a:tabLst>
              <a:defRPr>
                <a:solidFill>
                  <a:schemeClr val="tx1"/>
                </a:solidFill>
                <a:latin typeface="Arial" pitchFamily="34" charset="0"/>
                <a:cs typeface="Arial" pitchFamily="34" charset="0"/>
              </a:defRPr>
            </a:lvl4pPr>
            <a:lvl5pPr fontAlgn="base">
              <a:spcBef>
                <a:spcPct val="0"/>
              </a:spcBef>
              <a:spcAft>
                <a:spcPct val="0"/>
              </a:spcAft>
              <a:tabLst>
                <a:tab pos="5405438" algn="l"/>
              </a:tabLst>
              <a:defRPr>
                <a:solidFill>
                  <a:schemeClr val="tx1"/>
                </a:solidFill>
                <a:latin typeface="Arial" pitchFamily="34" charset="0"/>
                <a:cs typeface="Arial" pitchFamily="34" charset="0"/>
              </a:defRPr>
            </a:lvl5pPr>
            <a:lvl6pPr fontAlgn="base">
              <a:spcBef>
                <a:spcPct val="0"/>
              </a:spcBef>
              <a:spcAft>
                <a:spcPct val="0"/>
              </a:spcAft>
              <a:tabLst>
                <a:tab pos="5405438" algn="l"/>
              </a:tabLst>
              <a:defRPr>
                <a:solidFill>
                  <a:schemeClr val="tx1"/>
                </a:solidFill>
                <a:latin typeface="Arial" pitchFamily="34" charset="0"/>
                <a:cs typeface="Arial" pitchFamily="34" charset="0"/>
              </a:defRPr>
            </a:lvl6pPr>
            <a:lvl7pPr fontAlgn="base">
              <a:spcBef>
                <a:spcPct val="0"/>
              </a:spcBef>
              <a:spcAft>
                <a:spcPct val="0"/>
              </a:spcAft>
              <a:tabLst>
                <a:tab pos="5405438" algn="l"/>
              </a:tabLst>
              <a:defRPr>
                <a:solidFill>
                  <a:schemeClr val="tx1"/>
                </a:solidFill>
                <a:latin typeface="Arial" pitchFamily="34" charset="0"/>
                <a:cs typeface="Arial" pitchFamily="34" charset="0"/>
              </a:defRPr>
            </a:lvl7pPr>
            <a:lvl8pPr fontAlgn="base">
              <a:spcBef>
                <a:spcPct val="0"/>
              </a:spcBef>
              <a:spcAft>
                <a:spcPct val="0"/>
              </a:spcAft>
              <a:tabLst>
                <a:tab pos="5405438" algn="l"/>
              </a:tabLst>
              <a:defRPr>
                <a:solidFill>
                  <a:schemeClr val="tx1"/>
                </a:solidFill>
                <a:latin typeface="Arial" pitchFamily="34" charset="0"/>
                <a:cs typeface="Arial" pitchFamily="34" charset="0"/>
              </a:defRPr>
            </a:lvl8pPr>
            <a:lvl9pPr fontAlgn="base">
              <a:spcBef>
                <a:spcPct val="0"/>
              </a:spcBef>
              <a:spcAft>
                <a:spcPct val="0"/>
              </a:spcAft>
              <a:tabLst>
                <a:tab pos="5405438"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5405438" algn="l"/>
              </a:tabLst>
            </a:pPr>
            <a:r>
              <a:rPr kumimoji="0" lang="en-US" altLang="en-US"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Connecting Evidence to a Claim:  </a:t>
            </a:r>
            <a:r>
              <a:rPr kumimoji="0" lang="en-US" altLang="en-US"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Opinion </a:t>
            </a:r>
            <a:r>
              <a:rPr kumimoji="0" lang="en-US" altLang="en-US"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Planner</a:t>
            </a:r>
            <a:endParaRPr kumimoji="0" lang="en-US" altLang="en-US" sz="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811594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What Might a Year Look Like?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24299819"/>
              </p:ext>
            </p:extLst>
          </p:nvPr>
        </p:nvGraphicFramePr>
        <p:xfrm>
          <a:off x="457200" y="1038186"/>
          <a:ext cx="8229600" cy="5059680"/>
        </p:xfrm>
        <a:graphic>
          <a:graphicData uri="http://schemas.openxmlformats.org/drawingml/2006/table">
            <a:tbl>
              <a:tblPr firstRow="1" bandRow="1">
                <a:tableStyleId>{5C22544A-7EE6-4342-B048-85BDC9FD1C3A}</a:tableStyleId>
              </a:tblPr>
              <a:tblGrid>
                <a:gridCol w="1905000"/>
                <a:gridCol w="1905000"/>
                <a:gridCol w="2057400"/>
                <a:gridCol w="2362200"/>
              </a:tblGrid>
              <a:tr h="370840">
                <a:tc>
                  <a:txBody>
                    <a:bodyPr/>
                    <a:lstStyle/>
                    <a:p>
                      <a:r>
                        <a:rPr lang="en-US" dirty="0" smtClean="0"/>
                        <a:t>August</a:t>
                      </a:r>
                    </a:p>
                    <a:p>
                      <a:endParaRPr lang="en-US" dirty="0" smtClean="0"/>
                    </a:p>
                  </a:txBody>
                  <a:tcPr/>
                </a:tc>
                <a:tc>
                  <a:txBody>
                    <a:bodyPr/>
                    <a:lstStyle/>
                    <a:p>
                      <a:r>
                        <a:rPr lang="en-US" dirty="0" smtClean="0"/>
                        <a:t>September</a:t>
                      </a:r>
                      <a:endParaRPr lang="en-US" dirty="0"/>
                    </a:p>
                  </a:txBody>
                  <a:tcPr/>
                </a:tc>
                <a:tc>
                  <a:txBody>
                    <a:bodyPr/>
                    <a:lstStyle/>
                    <a:p>
                      <a:r>
                        <a:rPr lang="en-US" dirty="0" smtClean="0"/>
                        <a:t>October</a:t>
                      </a:r>
                      <a:endParaRPr lang="en-US" dirty="0"/>
                    </a:p>
                  </a:txBody>
                  <a:tcPr/>
                </a:tc>
                <a:tc>
                  <a:txBody>
                    <a:bodyPr/>
                    <a:lstStyle/>
                    <a:p>
                      <a:r>
                        <a:rPr lang="en-US" dirty="0" smtClean="0"/>
                        <a:t>November-December</a:t>
                      </a:r>
                      <a:endParaRPr lang="en-US" dirty="0"/>
                    </a:p>
                  </a:txBody>
                  <a:tcPr/>
                </a:tc>
              </a:tr>
              <a:tr h="370840">
                <a:tc>
                  <a:txBody>
                    <a:bodyPr/>
                    <a:lstStyle/>
                    <a:p>
                      <a:r>
                        <a:rPr lang="en-US" sz="1700" dirty="0" smtClean="0"/>
                        <a:t>Baseline On-Demand &amp; Analysis of</a:t>
                      </a:r>
                      <a:r>
                        <a:rPr lang="en-US" sz="1700" baseline="0" dirty="0" smtClean="0"/>
                        <a:t> work</a:t>
                      </a:r>
                      <a:endParaRPr lang="en-US" sz="1700" dirty="0"/>
                    </a:p>
                  </a:txBody>
                  <a:tcPr/>
                </a:tc>
                <a:tc>
                  <a:txBody>
                    <a:bodyPr/>
                    <a:lstStyle/>
                    <a:p>
                      <a:r>
                        <a:rPr lang="en-US" sz="1700" dirty="0" smtClean="0"/>
                        <a:t>Analysis of First</a:t>
                      </a:r>
                      <a:r>
                        <a:rPr lang="en-US" sz="1700" baseline="0" dirty="0" smtClean="0"/>
                        <a:t> mini-unit drafts</a:t>
                      </a:r>
                      <a:endParaRPr lang="en-US" sz="1700" dirty="0"/>
                    </a:p>
                  </a:txBody>
                  <a:tcPr/>
                </a:tc>
                <a:tc>
                  <a:txBody>
                    <a:bodyPr/>
                    <a:lstStyle/>
                    <a:p>
                      <a:r>
                        <a:rPr lang="en-US" sz="1700" dirty="0" smtClean="0"/>
                        <a:t>Analysis of Second</a:t>
                      </a:r>
                      <a:r>
                        <a:rPr lang="en-US" sz="1700" baseline="0" dirty="0" smtClean="0"/>
                        <a:t> mini-unit drafts</a:t>
                      </a:r>
                      <a:endParaRPr lang="en-US" sz="1700" dirty="0"/>
                    </a:p>
                  </a:txBody>
                  <a:tcPr/>
                </a:tc>
                <a:tc>
                  <a:txBody>
                    <a:bodyPr/>
                    <a:lstStyle/>
                    <a:p>
                      <a:r>
                        <a:rPr lang="en-US" sz="1700" dirty="0" smtClean="0"/>
                        <a:t>Analysis of 3rd</a:t>
                      </a:r>
                      <a:r>
                        <a:rPr lang="en-US" sz="1700" baseline="0" dirty="0" smtClean="0"/>
                        <a:t> mini-unit drafts</a:t>
                      </a:r>
                      <a:endParaRPr lang="en-US" sz="1700" dirty="0"/>
                    </a:p>
                  </a:txBody>
                  <a:tcPr/>
                </a:tc>
              </a:tr>
              <a:tr h="370840">
                <a:tc>
                  <a:txBody>
                    <a:bodyPr/>
                    <a:lstStyle/>
                    <a:p>
                      <a:r>
                        <a:rPr lang="en-US" sz="1700" i="1" dirty="0" smtClean="0"/>
                        <a:t>Writing</a:t>
                      </a:r>
                      <a:r>
                        <a:rPr lang="en-US" sz="1700" i="1" baseline="0" dirty="0" smtClean="0"/>
                        <a:t> into the Day </a:t>
                      </a:r>
                      <a:r>
                        <a:rPr lang="en-US" sz="1700" i="0" baseline="0" dirty="0" smtClean="0"/>
                        <a:t>activities </a:t>
                      </a:r>
                      <a:r>
                        <a:rPr lang="en-US" sz="1700" baseline="0" dirty="0" smtClean="0"/>
                        <a:t>to introduce Thinking Like an </a:t>
                      </a:r>
                      <a:r>
                        <a:rPr lang="en-US" sz="1700" baseline="0" dirty="0" smtClean="0"/>
                        <a:t>Opinion Writer</a:t>
                      </a:r>
                      <a:endParaRPr lang="en-US" sz="1700" baseline="0" dirty="0" smtClean="0"/>
                    </a:p>
                    <a:p>
                      <a:r>
                        <a:rPr lang="en-US" sz="1700" baseline="0" dirty="0" smtClean="0"/>
                        <a:t>-----------------</a:t>
                      </a:r>
                    </a:p>
                    <a:p>
                      <a:r>
                        <a:rPr lang="en-US" sz="1700" dirty="0" smtClean="0"/>
                        <a:t>Initial</a:t>
                      </a:r>
                      <a:r>
                        <a:rPr lang="en-US" sz="1700" baseline="0" dirty="0" smtClean="0"/>
                        <a:t> Mini-Unit</a:t>
                      </a:r>
                    </a:p>
                    <a:p>
                      <a:endParaRPr lang="en-US" sz="17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700" baseline="0" dirty="0" smtClean="0"/>
                        <a:t>Focus on Making a Claim</a:t>
                      </a:r>
                      <a:endParaRPr lang="en-US" sz="1700" dirty="0" smtClean="0"/>
                    </a:p>
                    <a:p>
                      <a:r>
                        <a:rPr lang="en-US" sz="1700" baseline="0" dirty="0" smtClean="0"/>
                        <a:t>/feedback/revision</a:t>
                      </a:r>
                      <a:endParaRPr lang="en-US" sz="1700" dirty="0"/>
                    </a:p>
                  </a:txBody>
                  <a:tcPr/>
                </a:tc>
                <a:tc>
                  <a:txBody>
                    <a:bodyPr/>
                    <a:lstStyle/>
                    <a:p>
                      <a:r>
                        <a:rPr lang="en-US" sz="1700" dirty="0" smtClean="0"/>
                        <a:t>Selection &amp; teaching of 2</a:t>
                      </a:r>
                      <a:r>
                        <a:rPr lang="en-US" sz="1700" baseline="30000" dirty="0" smtClean="0"/>
                        <a:t>nd</a:t>
                      </a:r>
                      <a:r>
                        <a:rPr lang="en-US" sz="1700" dirty="0" smtClean="0"/>
                        <a:t> mini-unit</a:t>
                      </a:r>
                    </a:p>
                    <a:p>
                      <a:endParaRPr lang="en-US" sz="17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t>Focus on Evidence Selection</a:t>
                      </a:r>
                    </a:p>
                    <a:p>
                      <a:r>
                        <a:rPr lang="en-US" sz="1700" dirty="0" smtClean="0"/>
                        <a:t>/feedback</a:t>
                      </a:r>
                      <a:r>
                        <a:rPr lang="en-US" sz="1700" baseline="0" dirty="0" smtClean="0"/>
                        <a:t>/revision</a:t>
                      </a:r>
                      <a:endParaRPr lang="en-US" sz="1700" dirty="0"/>
                    </a:p>
                  </a:txBody>
                  <a:tcPr/>
                </a:tc>
                <a:tc>
                  <a:txBody>
                    <a:bodyPr/>
                    <a:lstStyle/>
                    <a:p>
                      <a:r>
                        <a:rPr lang="en-US" sz="1700" dirty="0" smtClean="0"/>
                        <a:t>Selection &amp; teaching of 3</a:t>
                      </a:r>
                      <a:r>
                        <a:rPr lang="en-US" sz="1700" baseline="30000" dirty="0" smtClean="0"/>
                        <a:t>rd</a:t>
                      </a:r>
                      <a:r>
                        <a:rPr lang="en-US" sz="1700" dirty="0" smtClean="0"/>
                        <a:t> mini-unit</a:t>
                      </a:r>
                    </a:p>
                    <a:p>
                      <a:endParaRPr lang="en-US" sz="17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t>Focus on Explaining the Evidence</a:t>
                      </a:r>
                    </a:p>
                    <a:p>
                      <a:r>
                        <a:rPr lang="en-US" sz="1700" dirty="0" smtClean="0"/>
                        <a:t>/feedback/revision</a:t>
                      </a:r>
                      <a:endParaRPr lang="en-US" sz="1700" dirty="0"/>
                    </a:p>
                  </a:txBody>
                  <a:tcPr/>
                </a:tc>
                <a:tc>
                  <a:txBody>
                    <a:bodyPr/>
                    <a:lstStyle/>
                    <a:p>
                      <a:r>
                        <a:rPr lang="en-US" sz="1700" dirty="0" smtClean="0"/>
                        <a:t>Review of drafts from first 3 mini-units.  </a:t>
                      </a:r>
                      <a:endParaRPr lang="en-US" sz="1700" dirty="0" smtClean="0"/>
                    </a:p>
                    <a:p>
                      <a:endParaRPr lang="en-US" sz="1700" dirty="0" smtClean="0"/>
                    </a:p>
                    <a:p>
                      <a:r>
                        <a:rPr lang="en-US" sz="1700" dirty="0" smtClean="0"/>
                        <a:t>Selection </a:t>
                      </a:r>
                      <a:r>
                        <a:rPr lang="en-US" sz="1700" dirty="0" smtClean="0"/>
                        <a:t>of one to develop further</a:t>
                      </a:r>
                      <a:r>
                        <a:rPr lang="en-US" sz="1700" baseline="0" dirty="0" smtClean="0"/>
                        <a:t> </a:t>
                      </a:r>
                      <a:r>
                        <a:rPr lang="en-US" sz="1700" baseline="0" dirty="0" smtClean="0"/>
                        <a:t>(i.e., add more evidence and explanation), receive feedback, then revise, </a:t>
                      </a:r>
                      <a:r>
                        <a:rPr lang="en-US" sz="1700" baseline="0" dirty="0" smtClean="0"/>
                        <a:t>edit, and </a:t>
                      </a:r>
                      <a:r>
                        <a:rPr lang="en-US" sz="1700" baseline="0" dirty="0" smtClean="0"/>
                        <a:t>publish.</a:t>
                      </a:r>
                      <a:endParaRPr lang="en-US" sz="17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t>Example: Bluegrass Awards</a:t>
                      </a:r>
                      <a:endParaRPr lang="en-US" sz="17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t>Example: Exercise and the Brain</a:t>
                      </a:r>
                    </a:p>
                  </a:txBody>
                  <a:tcPr/>
                </a:tc>
                <a:tc>
                  <a:txBody>
                    <a:bodyPr/>
                    <a:lstStyle/>
                    <a:p>
                      <a:r>
                        <a:rPr lang="en-US" sz="1700" dirty="0" smtClean="0"/>
                        <a:t>Example: What Should We</a:t>
                      </a:r>
                      <a:r>
                        <a:rPr lang="en-US" sz="1700" baseline="0" dirty="0" smtClean="0"/>
                        <a:t> Eat</a:t>
                      </a:r>
                      <a:endParaRPr lang="en-US" sz="1700" dirty="0"/>
                    </a:p>
                  </a:txBody>
                  <a:tcPr/>
                </a:tc>
                <a:tc>
                  <a:txBody>
                    <a:bodyPr/>
                    <a:lstStyle/>
                    <a:p>
                      <a:endParaRPr lang="en-US" sz="1700" dirty="0"/>
                    </a:p>
                  </a:txBody>
                  <a:tcPr/>
                </a:tc>
              </a:tr>
            </a:tbl>
          </a:graphicData>
        </a:graphic>
      </p:graphicFrame>
    </p:spTree>
    <p:extLst>
      <p:ext uri="{BB962C8B-B14F-4D97-AF65-F5344CB8AC3E}">
        <p14:creationId xmlns:p14="http://schemas.microsoft.com/office/powerpoint/2010/main" val="17818178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Might a Year Look Like?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7311164"/>
              </p:ext>
            </p:extLst>
          </p:nvPr>
        </p:nvGraphicFramePr>
        <p:xfrm>
          <a:off x="304800" y="1219200"/>
          <a:ext cx="8382000" cy="4907280"/>
        </p:xfrm>
        <a:graphic>
          <a:graphicData uri="http://schemas.openxmlformats.org/drawingml/2006/table">
            <a:tbl>
              <a:tblPr firstRow="1" bandRow="1">
                <a:tableStyleId>{5C22544A-7EE6-4342-B048-85BDC9FD1C3A}</a:tableStyleId>
              </a:tblPr>
              <a:tblGrid>
                <a:gridCol w="2133600"/>
                <a:gridCol w="2057400"/>
                <a:gridCol w="2057400"/>
                <a:gridCol w="2133600"/>
              </a:tblGrid>
              <a:tr h="563880">
                <a:tc>
                  <a:txBody>
                    <a:bodyPr/>
                    <a:lstStyle/>
                    <a:p>
                      <a:r>
                        <a:rPr lang="en-US" dirty="0" smtClean="0"/>
                        <a:t>January</a:t>
                      </a:r>
                    </a:p>
                    <a:p>
                      <a:endParaRPr lang="en-US" dirty="0" smtClean="0"/>
                    </a:p>
                  </a:txBody>
                  <a:tcPr/>
                </a:tc>
                <a:tc>
                  <a:txBody>
                    <a:bodyPr/>
                    <a:lstStyle/>
                    <a:p>
                      <a:r>
                        <a:rPr lang="en-US" dirty="0" smtClean="0"/>
                        <a:t>February</a:t>
                      </a:r>
                      <a:endParaRPr lang="en-US" dirty="0"/>
                    </a:p>
                  </a:txBody>
                  <a:tcPr/>
                </a:tc>
                <a:tc>
                  <a:txBody>
                    <a:bodyPr/>
                    <a:lstStyle/>
                    <a:p>
                      <a:r>
                        <a:rPr lang="en-US" dirty="0" smtClean="0"/>
                        <a:t>March-April</a:t>
                      </a:r>
                      <a:endParaRPr lang="en-US" dirty="0"/>
                    </a:p>
                  </a:txBody>
                  <a:tcPr/>
                </a:tc>
                <a:tc>
                  <a:txBody>
                    <a:bodyPr/>
                    <a:lstStyle/>
                    <a:p>
                      <a:r>
                        <a:rPr lang="en-US" dirty="0" smtClean="0"/>
                        <a:t>April-May</a:t>
                      </a:r>
                      <a:endParaRPr lang="en-US" dirty="0"/>
                    </a:p>
                  </a:txBody>
                  <a:tcPr/>
                </a:tc>
              </a:tr>
              <a:tr h="370840">
                <a:tc>
                  <a:txBody>
                    <a:bodyPr/>
                    <a:lstStyle/>
                    <a:p>
                      <a:r>
                        <a:rPr lang="en-US" dirty="0" smtClean="0"/>
                        <a:t>Mid-Year On-Demand and analysis of work</a:t>
                      </a:r>
                      <a:endParaRPr lang="en-US" dirty="0"/>
                    </a:p>
                  </a:txBody>
                  <a:tcPr/>
                </a:tc>
                <a:tc>
                  <a:txBody>
                    <a:bodyPr/>
                    <a:lstStyle/>
                    <a:p>
                      <a:r>
                        <a:rPr lang="en-US" dirty="0" smtClean="0"/>
                        <a:t>Analysis of Fourth</a:t>
                      </a:r>
                      <a:r>
                        <a:rPr lang="en-US" baseline="0" dirty="0" smtClean="0"/>
                        <a:t> mini-unit drafts</a:t>
                      </a:r>
                      <a:endParaRPr lang="en-US" dirty="0"/>
                    </a:p>
                  </a:txBody>
                  <a:tcPr/>
                </a:tc>
                <a:tc>
                  <a:txBody>
                    <a:bodyPr/>
                    <a:lstStyle/>
                    <a:p>
                      <a:r>
                        <a:rPr lang="en-US" dirty="0" smtClean="0"/>
                        <a:t>Analysis of Independent</a:t>
                      </a:r>
                      <a:r>
                        <a:rPr lang="en-US" baseline="0" dirty="0" smtClean="0"/>
                        <a:t>  </a:t>
                      </a:r>
                      <a:r>
                        <a:rPr lang="en-US" baseline="0" dirty="0" smtClean="0"/>
                        <a:t>Opinion </a:t>
                      </a:r>
                      <a:r>
                        <a:rPr lang="en-US" baseline="0" dirty="0" smtClean="0"/>
                        <a:t>drafts</a:t>
                      </a:r>
                      <a:endParaRPr lang="en-US" dirty="0"/>
                    </a:p>
                  </a:txBody>
                  <a:tcPr/>
                </a:tc>
                <a:tc>
                  <a:txBody>
                    <a:bodyPr/>
                    <a:lstStyle/>
                    <a:p>
                      <a:r>
                        <a:rPr lang="en-US" dirty="0" smtClean="0"/>
                        <a:t>End-of-Year</a:t>
                      </a:r>
                      <a:r>
                        <a:rPr lang="en-US" baseline="0" dirty="0" smtClean="0"/>
                        <a:t> Assessments</a:t>
                      </a:r>
                    </a:p>
                    <a:p>
                      <a:r>
                        <a:rPr lang="en-US" baseline="0" dirty="0" smtClean="0"/>
                        <a:t>(class and/or state)</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Selection &amp; teaching of 4</a:t>
                      </a:r>
                      <a:r>
                        <a:rPr lang="en-US" sz="1600" baseline="30000" dirty="0" smtClean="0"/>
                        <a:t>th</a:t>
                      </a:r>
                      <a:r>
                        <a:rPr lang="en-US" sz="1600" dirty="0" smtClean="0"/>
                        <a:t> mini-unit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Focus/feedback/re-vision</a:t>
                      </a:r>
                      <a:r>
                        <a:rPr lang="en-US" sz="1600" baseline="0" dirty="0" smtClean="0"/>
                        <a:t> on logical development and structure</a:t>
                      </a:r>
                      <a:endParaRPr lang="en-US" sz="1600" dirty="0"/>
                    </a:p>
                  </a:txBody>
                  <a:tcPr/>
                </a:tc>
                <a:tc>
                  <a:txBody>
                    <a:bodyPr/>
                    <a:lstStyle/>
                    <a:p>
                      <a:r>
                        <a:rPr lang="en-US" sz="1600" dirty="0" smtClean="0"/>
                        <a:t>Planning,</a:t>
                      </a:r>
                      <a:r>
                        <a:rPr lang="en-US" sz="1600" baseline="0" dirty="0" smtClean="0"/>
                        <a:t> Researching, and Drafting an Independent </a:t>
                      </a:r>
                      <a:r>
                        <a:rPr lang="en-US" sz="1600" baseline="0" dirty="0" smtClean="0"/>
                        <a:t>Opinion Piece</a:t>
                      </a:r>
                      <a:endParaRPr lang="en-US" sz="1600" dirty="0" smtClean="0"/>
                    </a:p>
                    <a:p>
                      <a:endParaRPr lang="en-US" sz="1600" dirty="0" smtClean="0"/>
                    </a:p>
                    <a:p>
                      <a:r>
                        <a:rPr lang="en-US" sz="1600" dirty="0" smtClean="0"/>
                        <a:t>Focus on research skills (finding credible</a:t>
                      </a:r>
                      <a:r>
                        <a:rPr lang="en-US" sz="1600" baseline="0" dirty="0" smtClean="0"/>
                        <a:t> sources) and </a:t>
                      </a:r>
                      <a:r>
                        <a:rPr lang="en-US" sz="1600" dirty="0" smtClean="0"/>
                        <a:t>orchestrating all </a:t>
                      </a:r>
                      <a:r>
                        <a:rPr lang="en-US" sz="1600" dirty="0" smtClean="0"/>
                        <a:t>opinion writing skills</a:t>
                      </a:r>
                      <a:r>
                        <a:rPr lang="en-US" sz="1600" baseline="0" dirty="0" smtClean="0"/>
                        <a:t> </a:t>
                      </a:r>
                      <a:r>
                        <a:rPr lang="en-US" sz="1600" baseline="0" dirty="0" smtClean="0"/>
                        <a:t>learned to date</a:t>
                      </a:r>
                      <a:endParaRPr lang="en-US" sz="1600" dirty="0"/>
                    </a:p>
                  </a:txBody>
                  <a:tcPr/>
                </a:tc>
                <a:tc>
                  <a:txBody>
                    <a:bodyPr/>
                    <a:lstStyle/>
                    <a:p>
                      <a:r>
                        <a:rPr lang="en-US" sz="1600" dirty="0" smtClean="0"/>
                        <a:t>Revision study based</a:t>
                      </a:r>
                      <a:r>
                        <a:rPr lang="en-US" sz="1600" baseline="0" dirty="0" smtClean="0"/>
                        <a:t> on needs and completion of final drafts</a:t>
                      </a:r>
                    </a:p>
                    <a:p>
                      <a:endParaRPr lang="en-US" sz="1600" baseline="0" dirty="0" smtClean="0"/>
                    </a:p>
                    <a:p>
                      <a:r>
                        <a:rPr lang="en-US" sz="1600" baseline="0" dirty="0" smtClean="0"/>
                        <a:t>On-demand practice and prep with bell-ringers and lessons around student work samples</a:t>
                      </a:r>
                      <a:endParaRPr lang="en-US" sz="1600" dirty="0"/>
                    </a:p>
                  </a:txBody>
                  <a:tcPr/>
                </a:tc>
                <a:tc>
                  <a:txBody>
                    <a:bodyPr/>
                    <a:lstStyle/>
                    <a:p>
                      <a:r>
                        <a:rPr lang="en-US" sz="1600" dirty="0" smtClean="0"/>
                        <a:t> </a:t>
                      </a:r>
                      <a:endParaRPr lang="en-US" sz="1600" dirty="0"/>
                    </a:p>
                  </a:txBody>
                  <a:tcPr/>
                </a:tc>
              </a:tr>
              <a:tr h="370840">
                <a:tc>
                  <a:txBody>
                    <a:bodyPr/>
                    <a:lstStyle/>
                    <a:p>
                      <a:r>
                        <a:rPr lang="en-US" sz="1600" dirty="0" smtClean="0"/>
                        <a:t>Example:  </a:t>
                      </a:r>
                      <a:r>
                        <a:rPr lang="en-US" sz="1600" dirty="0" smtClean="0"/>
                        <a:t>Sugary Drinks</a:t>
                      </a:r>
                      <a:endParaRPr lang="en-US" sz="1600" dirty="0"/>
                    </a:p>
                  </a:txBody>
                  <a:tcPr/>
                </a:tc>
                <a:tc>
                  <a:txBody>
                    <a:bodyPr/>
                    <a:lstStyle/>
                    <a:p>
                      <a:endParaRPr lang="en-US" sz="1600"/>
                    </a:p>
                  </a:txBody>
                  <a:tcPr/>
                </a:tc>
                <a:tc>
                  <a:txBody>
                    <a:bodyPr/>
                    <a:lstStyle/>
                    <a:p>
                      <a:endParaRPr lang="en-US" sz="1600"/>
                    </a:p>
                  </a:txBody>
                  <a:tcPr/>
                </a:tc>
                <a:tc>
                  <a:txBody>
                    <a:bodyPr/>
                    <a:lstStyle/>
                    <a:p>
                      <a:endParaRPr lang="en-US" sz="1600" dirty="0"/>
                    </a:p>
                  </a:txBody>
                  <a:tcPr/>
                </a:tc>
              </a:tr>
            </a:tbl>
          </a:graphicData>
        </a:graphic>
      </p:graphicFrame>
    </p:spTree>
    <p:extLst>
      <p:ext uri="{BB962C8B-B14F-4D97-AF65-F5344CB8AC3E}">
        <p14:creationId xmlns:p14="http://schemas.microsoft.com/office/powerpoint/2010/main" val="37343424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90600"/>
            <a:ext cx="8229600" cy="639762"/>
          </a:xfrm>
        </p:spPr>
        <p:txBody>
          <a:bodyPr>
            <a:normAutofit fontScale="90000"/>
          </a:bodyPr>
          <a:lstStyle/>
          <a:p>
            <a:r>
              <a:rPr lang="en-US" b="1" dirty="0" smtClean="0"/>
              <a:t>Using Mini-Units in PD </a:t>
            </a:r>
            <a:r>
              <a:rPr lang="en-US" dirty="0"/>
              <a:t/>
            </a:r>
            <a:br>
              <a:rPr lang="en-US" dirty="0"/>
            </a:br>
            <a:r>
              <a:rPr lang="en-US" sz="2700" i="1" dirty="0"/>
              <a:t>From NWP CRWP i3 College Ready Writers Program</a:t>
            </a:r>
            <a:r>
              <a:rPr lang="en-US" sz="2700" b="1" i="1" dirty="0"/>
              <a:t> </a:t>
            </a:r>
            <a:r>
              <a:rPr lang="en-US" i="1" dirty="0"/>
              <a:t/>
            </a:r>
            <a:br>
              <a:rPr lang="en-US" i="1" dirty="0"/>
            </a:br>
            <a:r>
              <a:rPr lang="en-US" b="1" dirty="0"/>
              <a:t> </a:t>
            </a:r>
            <a:r>
              <a:rPr lang="en-US" dirty="0"/>
              <a:t/>
            </a:r>
            <a:br>
              <a:rPr lang="en-US" dirty="0"/>
            </a:br>
            <a:endParaRPr lang="en-US" dirty="0"/>
          </a:p>
        </p:txBody>
      </p:sp>
      <p:sp>
        <p:nvSpPr>
          <p:cNvPr id="3" name="Content Placeholder 2"/>
          <p:cNvSpPr>
            <a:spLocks noGrp="1"/>
          </p:cNvSpPr>
          <p:nvPr>
            <p:ph idx="1"/>
          </p:nvPr>
        </p:nvSpPr>
        <p:spPr>
          <a:xfrm>
            <a:off x="152400" y="1447800"/>
            <a:ext cx="8763000" cy="4953000"/>
          </a:xfrm>
        </p:spPr>
        <p:txBody>
          <a:bodyPr>
            <a:noAutofit/>
          </a:bodyPr>
          <a:lstStyle/>
          <a:p>
            <a:pPr marL="0" indent="0">
              <a:buNone/>
            </a:pPr>
            <a:endParaRPr lang="en-US" sz="1400" dirty="0"/>
          </a:p>
          <a:p>
            <a:pPr marL="0" indent="0">
              <a:buNone/>
            </a:pPr>
            <a:r>
              <a:rPr lang="en-US" sz="1400" b="1" dirty="0" smtClean="0">
                <a:solidFill>
                  <a:srgbClr val="FF0000"/>
                </a:solidFill>
              </a:rPr>
              <a:t>Things </a:t>
            </a:r>
            <a:r>
              <a:rPr lang="en-US" sz="1400" b="1" dirty="0">
                <a:solidFill>
                  <a:srgbClr val="FF0000"/>
                </a:solidFill>
              </a:rPr>
              <a:t>to look for you read and write your way through </a:t>
            </a:r>
            <a:r>
              <a:rPr lang="en-US" sz="1400" b="1" dirty="0" smtClean="0">
                <a:solidFill>
                  <a:srgbClr val="FF0000"/>
                </a:solidFill>
              </a:rPr>
              <a:t>a </a:t>
            </a:r>
            <a:r>
              <a:rPr lang="en-US" sz="1400" b="1" dirty="0">
                <a:solidFill>
                  <a:srgbClr val="FF0000"/>
                </a:solidFill>
              </a:rPr>
              <a:t>mini-unit:</a:t>
            </a:r>
          </a:p>
          <a:p>
            <a:pPr lvl="1" fontAlgn="base"/>
            <a:r>
              <a:rPr lang="en-US" sz="1400" dirty="0"/>
              <a:t>W</a:t>
            </a:r>
            <a:r>
              <a:rPr lang="en-US" sz="1400" dirty="0" smtClean="0"/>
              <a:t>ays </a:t>
            </a:r>
            <a:r>
              <a:rPr lang="en-US" sz="1400" dirty="0"/>
              <a:t>a lesson supports students’ engagement with and access to texts and topics;</a:t>
            </a:r>
          </a:p>
          <a:p>
            <a:pPr lvl="1" fontAlgn="base"/>
            <a:r>
              <a:rPr lang="en-US" sz="1400" dirty="0"/>
              <a:t>H</a:t>
            </a:r>
            <a:r>
              <a:rPr lang="en-US" sz="1400" dirty="0" smtClean="0"/>
              <a:t>ow </a:t>
            </a:r>
            <a:r>
              <a:rPr lang="en-US" sz="1400" dirty="0"/>
              <a:t>the unit builds enough knowledge to write a short </a:t>
            </a:r>
            <a:r>
              <a:rPr lang="en-US" sz="1400" dirty="0" smtClean="0"/>
              <a:t>opinion </a:t>
            </a:r>
            <a:r>
              <a:rPr lang="en-US" sz="1400" dirty="0"/>
              <a:t>by </a:t>
            </a:r>
            <a:r>
              <a:rPr lang="en-US" sz="1400" dirty="0" smtClean="0"/>
              <a:t>recursive </a:t>
            </a:r>
            <a:r>
              <a:rPr lang="en-US" sz="1400" dirty="0"/>
              <a:t>reading and </a:t>
            </a:r>
            <a:r>
              <a:rPr lang="en-US" sz="1400" dirty="0" smtClean="0"/>
              <a:t>writing.</a:t>
            </a:r>
          </a:p>
          <a:p>
            <a:pPr marL="457200" lvl="1" indent="0" fontAlgn="base">
              <a:buNone/>
            </a:pPr>
            <a:endParaRPr lang="en-US" sz="1400" dirty="0" smtClean="0"/>
          </a:p>
          <a:p>
            <a:pPr marL="0" lvl="1" indent="0" fontAlgn="base">
              <a:buNone/>
            </a:pPr>
            <a:r>
              <a:rPr lang="en-US" sz="1400" b="1" dirty="0" smtClean="0">
                <a:solidFill>
                  <a:srgbClr val="FF0000"/>
                </a:solidFill>
              </a:rPr>
              <a:t>Post-demonstration </a:t>
            </a:r>
            <a:r>
              <a:rPr lang="en-US" sz="1400" b="1" dirty="0">
                <a:solidFill>
                  <a:srgbClr val="FF0000"/>
                </a:solidFill>
              </a:rPr>
              <a:t>questions </a:t>
            </a:r>
            <a:r>
              <a:rPr lang="en-US" sz="1400" b="1" dirty="0" smtClean="0">
                <a:solidFill>
                  <a:srgbClr val="FF0000"/>
                </a:solidFill>
              </a:rPr>
              <a:t>for debriefing:</a:t>
            </a:r>
            <a:endParaRPr lang="en-US" sz="1400" b="1" dirty="0">
              <a:solidFill>
                <a:srgbClr val="FF0000"/>
              </a:solidFill>
            </a:endParaRPr>
          </a:p>
          <a:p>
            <a:pPr lvl="1"/>
            <a:r>
              <a:rPr lang="en-US" sz="1400" dirty="0"/>
              <a:t>How does the design of this lesson support students in trying new ways of thinking? How do these experiences support students in writing </a:t>
            </a:r>
            <a:r>
              <a:rPr lang="en-US" sz="1400" dirty="0" smtClean="0"/>
              <a:t>opinions</a:t>
            </a:r>
            <a:r>
              <a:rPr lang="en-US" sz="1400" dirty="0"/>
              <a:t>? How often should such a lesson be repeated to develop processes that become habits?</a:t>
            </a:r>
          </a:p>
          <a:p>
            <a:pPr lvl="1"/>
            <a:r>
              <a:rPr lang="en-US" sz="1400" dirty="0"/>
              <a:t>How close is what you just did as a learner/reader/writer to what your students are currently doing in </a:t>
            </a:r>
            <a:r>
              <a:rPr lang="en-US" sz="1400" dirty="0" smtClean="0"/>
              <a:t>opinion writing?  </a:t>
            </a:r>
            <a:r>
              <a:rPr lang="en-US" sz="1400" dirty="0"/>
              <a:t>What will get them ready to do this work? What kinds of things will you consider in adapting these materials for your students and your classroom?</a:t>
            </a:r>
          </a:p>
          <a:p>
            <a:pPr lvl="1"/>
            <a:r>
              <a:rPr lang="en-US" sz="1400" dirty="0"/>
              <a:t>What are the key components of this mini-unit? Where should this unit be positioned in a year of learning? How do we use this framework to design and plan OTHER writing experiences with different materials or topics? </a:t>
            </a:r>
          </a:p>
          <a:p>
            <a:pPr lvl="1"/>
            <a:r>
              <a:rPr lang="en-US" sz="1400" dirty="0"/>
              <a:t>What are the challenges and opportunities in teaching this mini-unit?  What shifts will you need to make to do this work? What kinds of support might you/your fellow teachers need as you take up or adapt the mini-unit’s lessons and materials?</a:t>
            </a:r>
            <a:r>
              <a:rPr lang="en-US" sz="1400" b="1" dirty="0"/>
              <a:t> </a:t>
            </a:r>
            <a:endParaRPr lang="en-US" sz="1400" dirty="0"/>
          </a:p>
          <a:p>
            <a:pPr marL="0" indent="0">
              <a:buNone/>
            </a:pPr>
            <a:r>
              <a:rPr lang="en-US" sz="1400" b="1" dirty="0"/>
              <a:t> </a:t>
            </a:r>
            <a:endParaRPr lang="en-US" sz="1400" dirty="0"/>
          </a:p>
        </p:txBody>
      </p:sp>
    </p:spTree>
    <p:extLst>
      <p:ext uri="{BB962C8B-B14F-4D97-AF65-F5344CB8AC3E}">
        <p14:creationId xmlns:p14="http://schemas.microsoft.com/office/powerpoint/2010/main" val="22603043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Fall Emphasis:  Tie Instruction to Needs</a:t>
            </a:r>
            <a:endParaRPr lang="en-US" dirty="0"/>
          </a:p>
        </p:txBody>
      </p:sp>
      <p:sp>
        <p:nvSpPr>
          <p:cNvPr id="3" name="Content Placeholder 2"/>
          <p:cNvSpPr>
            <a:spLocks noGrp="1"/>
          </p:cNvSpPr>
          <p:nvPr>
            <p:ph idx="1"/>
          </p:nvPr>
        </p:nvSpPr>
        <p:spPr>
          <a:xfrm>
            <a:off x="228600" y="1066800"/>
            <a:ext cx="8610600" cy="4724400"/>
          </a:xfrm>
        </p:spPr>
        <p:txBody>
          <a:bodyPr>
            <a:noAutofit/>
          </a:bodyPr>
          <a:lstStyle/>
          <a:p>
            <a:r>
              <a:rPr lang="en-US" sz="2400" b="1" dirty="0" smtClean="0"/>
              <a:t>Analyzing Student Work. </a:t>
            </a:r>
            <a:r>
              <a:rPr lang="en-US" sz="2400" dirty="0" smtClean="0"/>
              <a:t>This sets the course for classroom lessons.  You’ll want to do an on-demand baseline to see what students can do before initiating mini-unit instruction.</a:t>
            </a:r>
          </a:p>
          <a:p>
            <a:endParaRPr lang="en-US" sz="1000" dirty="0" smtClean="0"/>
          </a:p>
          <a:p>
            <a:pPr marL="457200" lvl="1" indent="0">
              <a:buNone/>
            </a:pPr>
            <a:r>
              <a:rPr lang="en-US" sz="2000" dirty="0" smtClean="0"/>
              <a:t>Sample questions for analysis:</a:t>
            </a:r>
            <a:endParaRPr lang="en-US" sz="2000" dirty="0"/>
          </a:p>
          <a:p>
            <a:pPr lvl="2"/>
            <a:r>
              <a:rPr lang="en-US" sz="1800" dirty="0"/>
              <a:t>How many </a:t>
            </a:r>
            <a:r>
              <a:rPr lang="en-US" sz="1800" dirty="0" smtClean="0"/>
              <a:t>students understand the difference between fact and opinion?</a:t>
            </a:r>
          </a:p>
          <a:p>
            <a:pPr lvl="2"/>
            <a:r>
              <a:rPr lang="en-US" sz="1800" dirty="0" smtClean="0"/>
              <a:t>How many can </a:t>
            </a:r>
            <a:r>
              <a:rPr lang="en-US" sz="1800" dirty="0" smtClean="0"/>
              <a:t>make </a:t>
            </a:r>
            <a:r>
              <a:rPr lang="en-US" sz="1800" dirty="0"/>
              <a:t>a claim?  </a:t>
            </a:r>
            <a:r>
              <a:rPr lang="en-US" sz="1800" dirty="0" smtClean="0"/>
              <a:t>(</a:t>
            </a:r>
            <a:r>
              <a:rPr lang="en-US" sz="1800" dirty="0" smtClean="0"/>
              <a:t>state </a:t>
            </a:r>
            <a:r>
              <a:rPr lang="en-US" sz="1800" dirty="0" smtClean="0"/>
              <a:t>an opinion</a:t>
            </a:r>
            <a:r>
              <a:rPr lang="en-US" sz="1800" dirty="0"/>
              <a:t>, not </a:t>
            </a:r>
            <a:r>
              <a:rPr lang="en-US" sz="1800" dirty="0" smtClean="0"/>
              <a:t>repeat </a:t>
            </a:r>
            <a:r>
              <a:rPr lang="en-US" sz="1800" dirty="0" smtClean="0"/>
              <a:t>a fact</a:t>
            </a:r>
            <a:r>
              <a:rPr lang="en-US" sz="1800" dirty="0" smtClean="0"/>
              <a:t>)</a:t>
            </a:r>
          </a:p>
          <a:p>
            <a:pPr lvl="2"/>
            <a:r>
              <a:rPr lang="en-US" sz="1800" dirty="0" smtClean="0"/>
              <a:t>How many can give a reason to support a claim?</a:t>
            </a:r>
            <a:endParaRPr lang="en-US" sz="1800" dirty="0"/>
          </a:p>
          <a:p>
            <a:pPr lvl="2"/>
            <a:r>
              <a:rPr lang="en-US" sz="1800" dirty="0"/>
              <a:t>How many </a:t>
            </a:r>
            <a:r>
              <a:rPr lang="en-US" sz="1800" dirty="0" smtClean="0"/>
              <a:t>use criteria to support a claim?</a:t>
            </a:r>
          </a:p>
          <a:p>
            <a:pPr lvl="2"/>
            <a:r>
              <a:rPr lang="en-US" sz="1800" dirty="0" smtClean="0"/>
              <a:t>How many use </a:t>
            </a:r>
            <a:r>
              <a:rPr lang="en-US" sz="1800" dirty="0" smtClean="0"/>
              <a:t>evidence from a text to support a claim?</a:t>
            </a:r>
            <a:endParaRPr lang="en-US" sz="1800" dirty="0"/>
          </a:p>
          <a:p>
            <a:pPr lvl="2"/>
            <a:r>
              <a:rPr lang="en-US" sz="1800" dirty="0"/>
              <a:t>How many </a:t>
            </a:r>
            <a:r>
              <a:rPr lang="en-US" sz="1800" dirty="0" smtClean="0"/>
              <a:t>organize </a:t>
            </a:r>
            <a:r>
              <a:rPr lang="en-US" sz="1800" dirty="0"/>
              <a:t>effectively (intro, body, conclusion; transitions)?</a:t>
            </a:r>
          </a:p>
          <a:p>
            <a:pPr lvl="2"/>
            <a:r>
              <a:rPr lang="en-US" sz="1800" dirty="0" smtClean="0"/>
              <a:t>How </a:t>
            </a:r>
            <a:r>
              <a:rPr lang="en-US" sz="1800" dirty="0"/>
              <a:t>many </a:t>
            </a:r>
            <a:r>
              <a:rPr lang="en-US" sz="1800" dirty="0" smtClean="0"/>
              <a:t>use </a:t>
            </a:r>
            <a:r>
              <a:rPr lang="en-US" sz="1800" dirty="0"/>
              <a:t>multiple pieces of evidence?</a:t>
            </a:r>
          </a:p>
          <a:p>
            <a:pPr lvl="2"/>
            <a:r>
              <a:rPr lang="en-US" sz="1800" dirty="0"/>
              <a:t>How </a:t>
            </a:r>
            <a:r>
              <a:rPr lang="en-US" sz="1800" dirty="0" smtClean="0"/>
              <a:t>many use </a:t>
            </a:r>
            <a:r>
              <a:rPr lang="en-US" sz="1800" dirty="0"/>
              <a:t>a variety of kinds of </a:t>
            </a:r>
            <a:r>
              <a:rPr lang="en-US" sz="1800" dirty="0" smtClean="0"/>
              <a:t>evidence?</a:t>
            </a:r>
          </a:p>
          <a:p>
            <a:pPr lvl="2"/>
            <a:r>
              <a:rPr lang="en-US" sz="1800" dirty="0" smtClean="0"/>
              <a:t>How many </a:t>
            </a:r>
            <a:r>
              <a:rPr lang="en-US" sz="1800" dirty="0" smtClean="0"/>
              <a:t>connect </a:t>
            </a:r>
            <a:r>
              <a:rPr lang="en-US" sz="1800" dirty="0" smtClean="0"/>
              <a:t>the evidence to the </a:t>
            </a:r>
            <a:r>
              <a:rPr lang="en-US" sz="1800" dirty="0" smtClean="0"/>
              <a:t>claim (explain)?</a:t>
            </a:r>
            <a:endParaRPr lang="en-US" sz="1800" dirty="0" smtClean="0"/>
          </a:p>
          <a:p>
            <a:pPr lvl="2"/>
            <a:endParaRPr lang="en-US" sz="1100" dirty="0" smtClean="0"/>
          </a:p>
          <a:p>
            <a:r>
              <a:rPr lang="en-US" sz="2400" b="1" dirty="0" smtClean="0"/>
              <a:t>Selecting and Adapting Mini-Units to address students’ needs</a:t>
            </a:r>
          </a:p>
        </p:txBody>
      </p:sp>
    </p:spTree>
    <p:extLst>
      <p:ext uri="{BB962C8B-B14F-4D97-AF65-F5344CB8AC3E}">
        <p14:creationId xmlns:p14="http://schemas.microsoft.com/office/powerpoint/2010/main" val="40675511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a School-wide Focus</a:t>
            </a:r>
            <a:endParaRPr lang="en-US" dirty="0"/>
          </a:p>
        </p:txBody>
      </p:sp>
      <p:sp>
        <p:nvSpPr>
          <p:cNvPr id="3" name="Content Placeholder 2"/>
          <p:cNvSpPr>
            <a:spLocks noGrp="1"/>
          </p:cNvSpPr>
          <p:nvPr>
            <p:ph idx="1"/>
          </p:nvPr>
        </p:nvSpPr>
        <p:spPr>
          <a:xfrm>
            <a:off x="457200" y="1600200"/>
            <a:ext cx="8229600" cy="4648200"/>
          </a:xfrm>
        </p:spPr>
        <p:txBody>
          <a:bodyPr>
            <a:normAutofit fontScale="85000" lnSpcReduction="20000"/>
          </a:bodyPr>
          <a:lstStyle/>
          <a:p>
            <a:pPr marL="0" indent="0" algn="ctr">
              <a:buNone/>
            </a:pPr>
            <a:r>
              <a:rPr lang="en-US" sz="3800" dirty="0" smtClean="0"/>
              <a:t>Resiliency/Stamina</a:t>
            </a:r>
            <a:endParaRPr lang="en-US" sz="3800" dirty="0"/>
          </a:p>
          <a:p>
            <a:pPr marL="0" indent="0">
              <a:buNone/>
            </a:pPr>
            <a:endParaRPr lang="en-US" sz="3800" dirty="0"/>
          </a:p>
          <a:p>
            <a:pPr lvl="0"/>
            <a:r>
              <a:rPr lang="en-US" dirty="0" smtClean="0"/>
              <a:t>In a school where writing scores have been persistently low or stagnant, resiliency </a:t>
            </a:r>
            <a:r>
              <a:rPr lang="en-US" dirty="0"/>
              <a:t>research </a:t>
            </a:r>
            <a:r>
              <a:rPr lang="en-US" dirty="0" smtClean="0"/>
              <a:t>provides </a:t>
            </a:r>
            <a:r>
              <a:rPr lang="en-US" dirty="0"/>
              <a:t>an effective lens through which to plan </a:t>
            </a:r>
            <a:r>
              <a:rPr lang="en-US" dirty="0" smtClean="0"/>
              <a:t>work </a:t>
            </a:r>
            <a:r>
              <a:rPr lang="en-US" dirty="0"/>
              <a:t>with students and teachers</a:t>
            </a:r>
            <a:r>
              <a:rPr lang="en-US" dirty="0" smtClean="0"/>
              <a:t>.  </a:t>
            </a:r>
          </a:p>
          <a:p>
            <a:pPr lvl="0"/>
            <a:r>
              <a:rPr lang="en-US" dirty="0" smtClean="0"/>
              <a:t>Students and teachers must </a:t>
            </a:r>
            <a:r>
              <a:rPr lang="en-US" i="1" dirty="0" smtClean="0">
                <a:solidFill>
                  <a:srgbClr val="FF0000"/>
                </a:solidFill>
              </a:rPr>
              <a:t>believe</a:t>
            </a:r>
            <a:r>
              <a:rPr lang="en-US" dirty="0" smtClean="0">
                <a:solidFill>
                  <a:srgbClr val="FF0000"/>
                </a:solidFill>
              </a:rPr>
              <a:t> to achieve. </a:t>
            </a:r>
          </a:p>
          <a:p>
            <a:pPr lvl="1"/>
            <a:r>
              <a:rPr lang="en-US" dirty="0" smtClean="0"/>
              <a:t>School work is hard, but we can build our stamina as readers and writers through </a:t>
            </a:r>
            <a:r>
              <a:rPr lang="en-US" dirty="0" smtClean="0">
                <a:solidFill>
                  <a:srgbClr val="FF0000"/>
                </a:solidFill>
              </a:rPr>
              <a:t>multiple short drafts</a:t>
            </a:r>
            <a:r>
              <a:rPr lang="en-US" dirty="0" smtClean="0"/>
              <a:t>.</a:t>
            </a:r>
          </a:p>
          <a:p>
            <a:pPr lvl="1"/>
            <a:r>
              <a:rPr lang="en-US" dirty="0" smtClean="0"/>
              <a:t>High standards + support is feasible in our classrooms. </a:t>
            </a:r>
            <a:r>
              <a:rPr lang="en-US" b="1" dirty="0" smtClean="0">
                <a:solidFill>
                  <a:srgbClr val="FF0000"/>
                </a:solidFill>
              </a:rPr>
              <a:t>Formative assessment and focused feedback lifts the quality of student work.</a:t>
            </a:r>
            <a:endParaRPr lang="en-US" b="1" dirty="0">
              <a:solidFill>
                <a:srgbClr val="FF0000"/>
              </a:solidFill>
            </a:endParaRPr>
          </a:p>
          <a:p>
            <a:endParaRPr lang="en-US" dirty="0"/>
          </a:p>
        </p:txBody>
      </p:sp>
    </p:spTree>
    <p:extLst>
      <p:ext uri="{BB962C8B-B14F-4D97-AF65-F5344CB8AC3E}">
        <p14:creationId xmlns:p14="http://schemas.microsoft.com/office/powerpoint/2010/main" val="2384205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endParaRPr lang="en-US"/>
          </a:p>
        </p:txBody>
      </p:sp>
      <p:sp>
        <p:nvSpPr>
          <p:cNvPr id="5123" name="Rectangle 3"/>
          <p:cNvSpPr>
            <a:spLocks noGrp="1" noChangeArrowheads="1"/>
          </p:cNvSpPr>
          <p:nvPr>
            <p:ph type="subTitle" idx="1"/>
          </p:nvPr>
        </p:nvSpPr>
        <p:spPr/>
        <p:txBody>
          <a:bodyPr/>
          <a:lstStyle/>
          <a:p>
            <a:endParaRPr lang="en-US"/>
          </a:p>
        </p:txBody>
      </p:sp>
      <p:graphicFrame>
        <p:nvGraphicFramePr>
          <p:cNvPr id="5124" name="Object 4"/>
          <p:cNvGraphicFramePr>
            <a:graphicFrameLocks noChangeAspect="1"/>
          </p:cNvGraphicFramePr>
          <p:nvPr/>
        </p:nvGraphicFramePr>
        <p:xfrm>
          <a:off x="-1447800" y="-457200"/>
          <a:ext cx="12268200" cy="7546975"/>
        </p:xfrm>
        <a:graphic>
          <a:graphicData uri="http://schemas.openxmlformats.org/presentationml/2006/ole">
            <mc:AlternateContent xmlns:mc="http://schemas.openxmlformats.org/markup-compatibility/2006">
              <mc:Choice xmlns:v="urn:schemas-microsoft-com:vml" Requires="v">
                <p:oleObj spid="_x0000_s2098" name="Chart" r:id="rId3" imgW="6096190" imgH="4067223" progId="MSGraph.Chart.8">
                  <p:embed followColorScheme="full"/>
                </p:oleObj>
              </mc:Choice>
              <mc:Fallback>
                <p:oleObj name="Chart" r:id="rId3" imgW="6096190" imgH="4067223" progId="MSGraph.Chart.8">
                  <p:embed followColorScheme="full"/>
                  <p:pic>
                    <p:nvPicPr>
                      <p:cNvPr id="0" name=""/>
                      <p:cNvPicPr>
                        <a:picLocks noChangeAspect="1" noChangeArrowheads="1"/>
                      </p:cNvPicPr>
                      <p:nvPr/>
                    </p:nvPicPr>
                    <p:blipFill>
                      <a:blip r:embed="rId4"/>
                      <a:srcRect/>
                      <a:stretch>
                        <a:fillRect/>
                      </a:stretch>
                    </p:blipFill>
                    <p:spPr bwMode="auto">
                      <a:xfrm>
                        <a:off x="-1447800" y="-457200"/>
                        <a:ext cx="12268200" cy="7546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5" name="WordArt 5"/>
          <p:cNvSpPr>
            <a:spLocks noChangeArrowheads="1" noChangeShapeType="1" noTextEdit="1"/>
          </p:cNvSpPr>
          <p:nvPr/>
        </p:nvSpPr>
        <p:spPr bwMode="auto">
          <a:xfrm rot="16200000">
            <a:off x="-766762" y="3281362"/>
            <a:ext cx="2971800" cy="2190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1200" kern="10">
                <a:ln w="9525" cap="rnd">
                  <a:solidFill>
                    <a:srgbClr val="000000"/>
                  </a:solidFill>
                  <a:prstDash val="sysDot"/>
                  <a:round/>
                  <a:headEnd/>
                  <a:tailEnd/>
                </a:ln>
                <a:solidFill>
                  <a:srgbClr val="006600"/>
                </a:solidFill>
                <a:latin typeface="Arial Black"/>
              </a:rPr>
              <a:t>Build Resiliency in the Environment</a:t>
            </a:r>
          </a:p>
        </p:txBody>
      </p:sp>
      <p:sp>
        <p:nvSpPr>
          <p:cNvPr id="5127" name="WordArt 7"/>
          <p:cNvSpPr>
            <a:spLocks noChangeArrowheads="1" noChangeShapeType="1" noTextEdit="1"/>
          </p:cNvSpPr>
          <p:nvPr/>
        </p:nvSpPr>
        <p:spPr bwMode="auto">
          <a:xfrm rot="5400000">
            <a:off x="6700838" y="3205162"/>
            <a:ext cx="3429000" cy="2190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1200" kern="10">
                <a:ln w="9525" cap="rnd">
                  <a:solidFill>
                    <a:srgbClr val="000000"/>
                  </a:solidFill>
                  <a:prstDash val="sysDot"/>
                  <a:round/>
                  <a:headEnd/>
                  <a:tailEnd/>
                </a:ln>
                <a:solidFill>
                  <a:srgbClr val="006600"/>
                </a:solidFill>
                <a:latin typeface="Arial Black"/>
              </a:rPr>
              <a:t>Mitigate Risk Factors in the Environment</a:t>
            </a:r>
          </a:p>
        </p:txBody>
      </p:sp>
      <p:sp>
        <p:nvSpPr>
          <p:cNvPr id="5128" name="WordArt 8"/>
          <p:cNvSpPr>
            <a:spLocks noChangeArrowheads="1" noChangeShapeType="1" noTextEdit="1"/>
          </p:cNvSpPr>
          <p:nvPr/>
        </p:nvSpPr>
        <p:spPr bwMode="auto">
          <a:xfrm>
            <a:off x="5181600" y="1295400"/>
            <a:ext cx="838200" cy="762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1400" kern="10">
                <a:effectLst>
                  <a:outerShdw dist="45791" dir="2021404" algn="ctr" rotWithShape="0">
                    <a:srgbClr val="B2B2B2">
                      <a:alpha val="80000"/>
                    </a:srgbClr>
                  </a:outerShdw>
                </a:effectLst>
                <a:latin typeface="Times New Roman"/>
                <a:cs typeface="Times New Roman"/>
              </a:rPr>
              <a:t>Increase</a:t>
            </a:r>
          </a:p>
          <a:p>
            <a:pPr algn="ctr"/>
            <a:r>
              <a:rPr lang="en-US" sz="1400" kern="10">
                <a:effectLst>
                  <a:outerShdw dist="45791" dir="2021404" algn="ctr" rotWithShape="0">
                    <a:srgbClr val="B2B2B2">
                      <a:alpha val="80000"/>
                    </a:srgbClr>
                  </a:outerShdw>
                </a:effectLst>
                <a:latin typeface="Times New Roman"/>
                <a:cs typeface="Times New Roman"/>
              </a:rPr>
              <a:t>Prosocial</a:t>
            </a:r>
          </a:p>
          <a:p>
            <a:pPr algn="ctr"/>
            <a:r>
              <a:rPr lang="en-US" sz="1400" kern="10">
                <a:effectLst>
                  <a:outerShdw dist="45791" dir="2021404" algn="ctr" rotWithShape="0">
                    <a:srgbClr val="B2B2B2">
                      <a:alpha val="80000"/>
                    </a:srgbClr>
                  </a:outerShdw>
                </a:effectLst>
                <a:latin typeface="Times New Roman"/>
                <a:cs typeface="Times New Roman"/>
              </a:rPr>
              <a:t>Bonding</a:t>
            </a:r>
          </a:p>
        </p:txBody>
      </p:sp>
      <p:sp>
        <p:nvSpPr>
          <p:cNvPr id="5129" name="WordArt 9"/>
          <p:cNvSpPr>
            <a:spLocks noChangeArrowheads="1" noChangeShapeType="1" noTextEdit="1"/>
          </p:cNvSpPr>
          <p:nvPr/>
        </p:nvSpPr>
        <p:spPr bwMode="auto">
          <a:xfrm>
            <a:off x="5715000" y="3200400"/>
            <a:ext cx="1828800" cy="4572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1400" kern="10">
                <a:effectLst>
                  <a:outerShdw dist="45791" dir="2021404" algn="ctr" rotWithShape="0">
                    <a:srgbClr val="B2B2B2">
                      <a:alpha val="80000"/>
                    </a:srgbClr>
                  </a:outerShdw>
                </a:effectLst>
                <a:latin typeface="Times New Roman"/>
                <a:cs typeface="Times New Roman"/>
              </a:rPr>
              <a:t>Set Clear, </a:t>
            </a:r>
          </a:p>
          <a:p>
            <a:pPr algn="ctr"/>
            <a:r>
              <a:rPr lang="en-US" sz="1400" kern="10">
                <a:effectLst>
                  <a:outerShdw dist="45791" dir="2021404" algn="ctr" rotWithShape="0">
                    <a:srgbClr val="B2B2B2">
                      <a:alpha val="80000"/>
                    </a:srgbClr>
                  </a:outerShdw>
                </a:effectLst>
                <a:latin typeface="Times New Roman"/>
                <a:cs typeface="Times New Roman"/>
              </a:rPr>
              <a:t>Consistent Boundaries</a:t>
            </a:r>
          </a:p>
        </p:txBody>
      </p:sp>
      <p:sp>
        <p:nvSpPr>
          <p:cNvPr id="5130" name="WordArt 10"/>
          <p:cNvSpPr>
            <a:spLocks noChangeArrowheads="1" noChangeShapeType="1" noTextEdit="1"/>
          </p:cNvSpPr>
          <p:nvPr/>
        </p:nvSpPr>
        <p:spPr bwMode="auto">
          <a:xfrm>
            <a:off x="5029200" y="4876800"/>
            <a:ext cx="1066800" cy="4572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1400" kern="10">
                <a:effectLst>
                  <a:outerShdw dist="45791" dir="2021404" algn="ctr" rotWithShape="0">
                    <a:srgbClr val="B2B2B2">
                      <a:alpha val="80000"/>
                    </a:srgbClr>
                  </a:outerShdw>
                </a:effectLst>
                <a:latin typeface="Times New Roman"/>
                <a:cs typeface="Times New Roman"/>
              </a:rPr>
              <a:t>Teach </a:t>
            </a:r>
          </a:p>
          <a:p>
            <a:pPr algn="ctr"/>
            <a:r>
              <a:rPr lang="en-US" sz="1400" kern="10">
                <a:effectLst>
                  <a:outerShdw dist="45791" dir="2021404" algn="ctr" rotWithShape="0">
                    <a:srgbClr val="B2B2B2">
                      <a:alpha val="80000"/>
                    </a:srgbClr>
                  </a:outerShdw>
                </a:effectLst>
                <a:latin typeface="Times New Roman"/>
                <a:cs typeface="Times New Roman"/>
              </a:rPr>
              <a:t>"Life Skills"</a:t>
            </a:r>
          </a:p>
        </p:txBody>
      </p:sp>
      <p:sp>
        <p:nvSpPr>
          <p:cNvPr id="5131" name="WordArt 11"/>
          <p:cNvSpPr>
            <a:spLocks noChangeArrowheads="1" noChangeShapeType="1" noTextEdit="1"/>
          </p:cNvSpPr>
          <p:nvPr/>
        </p:nvSpPr>
        <p:spPr bwMode="auto">
          <a:xfrm>
            <a:off x="3200400" y="4724400"/>
            <a:ext cx="762000" cy="990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1400" kern="10">
                <a:effectLst>
                  <a:outerShdw dist="45791" dir="2021404" algn="ctr" rotWithShape="0">
                    <a:srgbClr val="B2B2B2">
                      <a:alpha val="80000"/>
                    </a:srgbClr>
                  </a:outerShdw>
                </a:effectLst>
                <a:latin typeface="Times New Roman"/>
                <a:cs typeface="Times New Roman"/>
              </a:rPr>
              <a:t>Provide </a:t>
            </a:r>
          </a:p>
          <a:p>
            <a:pPr algn="ctr"/>
            <a:r>
              <a:rPr lang="en-US" sz="1400" kern="10">
                <a:effectLst>
                  <a:outerShdw dist="45791" dir="2021404" algn="ctr" rotWithShape="0">
                    <a:srgbClr val="B2B2B2">
                      <a:alpha val="80000"/>
                    </a:srgbClr>
                  </a:outerShdw>
                </a:effectLst>
                <a:latin typeface="Times New Roman"/>
                <a:cs typeface="Times New Roman"/>
              </a:rPr>
              <a:t>Caring </a:t>
            </a:r>
          </a:p>
          <a:p>
            <a:pPr algn="ctr"/>
            <a:r>
              <a:rPr lang="en-US" sz="1400" kern="10">
                <a:effectLst>
                  <a:outerShdw dist="45791" dir="2021404" algn="ctr" rotWithShape="0">
                    <a:srgbClr val="B2B2B2">
                      <a:alpha val="80000"/>
                    </a:srgbClr>
                  </a:outerShdw>
                </a:effectLst>
                <a:latin typeface="Times New Roman"/>
                <a:cs typeface="Times New Roman"/>
              </a:rPr>
              <a:t>&amp;</a:t>
            </a:r>
          </a:p>
          <a:p>
            <a:pPr algn="ctr"/>
            <a:r>
              <a:rPr lang="en-US" sz="1400" kern="10">
                <a:effectLst>
                  <a:outerShdw dist="45791" dir="2021404" algn="ctr" rotWithShape="0">
                    <a:srgbClr val="B2B2B2">
                      <a:alpha val="80000"/>
                    </a:srgbClr>
                  </a:outerShdw>
                </a:effectLst>
                <a:latin typeface="Times New Roman"/>
                <a:cs typeface="Times New Roman"/>
              </a:rPr>
              <a:t>Support</a:t>
            </a:r>
          </a:p>
        </p:txBody>
      </p:sp>
      <p:sp>
        <p:nvSpPr>
          <p:cNvPr id="5132" name="WordArt 12"/>
          <p:cNvSpPr>
            <a:spLocks noChangeArrowheads="1" noChangeShapeType="1" noTextEdit="1"/>
          </p:cNvSpPr>
          <p:nvPr/>
        </p:nvSpPr>
        <p:spPr bwMode="auto">
          <a:xfrm>
            <a:off x="1676400" y="2971800"/>
            <a:ext cx="1219200" cy="9525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1400" kern="10">
                <a:effectLst>
                  <a:outerShdw dist="45791" dir="2021404" algn="ctr" rotWithShape="0">
                    <a:srgbClr val="B2B2B2">
                      <a:alpha val="80000"/>
                    </a:srgbClr>
                  </a:outerShdw>
                </a:effectLst>
                <a:latin typeface="Times New Roman"/>
                <a:cs typeface="Times New Roman"/>
              </a:rPr>
              <a:t>Set and </a:t>
            </a:r>
          </a:p>
          <a:p>
            <a:pPr algn="ctr"/>
            <a:r>
              <a:rPr lang="en-US" sz="1400" kern="10">
                <a:effectLst>
                  <a:outerShdw dist="45791" dir="2021404" algn="ctr" rotWithShape="0">
                    <a:srgbClr val="B2B2B2">
                      <a:alpha val="80000"/>
                    </a:srgbClr>
                  </a:outerShdw>
                </a:effectLst>
                <a:latin typeface="Times New Roman"/>
                <a:cs typeface="Times New Roman"/>
              </a:rPr>
              <a:t>Communicate</a:t>
            </a:r>
          </a:p>
          <a:p>
            <a:pPr algn="ctr"/>
            <a:r>
              <a:rPr lang="en-US" sz="1400" kern="10">
                <a:effectLst>
                  <a:outerShdw dist="45791" dir="2021404" algn="ctr" rotWithShape="0">
                    <a:srgbClr val="B2B2B2">
                      <a:alpha val="80000"/>
                    </a:srgbClr>
                  </a:outerShdw>
                </a:effectLst>
                <a:latin typeface="Times New Roman"/>
                <a:cs typeface="Times New Roman"/>
              </a:rPr>
              <a:t>High</a:t>
            </a:r>
          </a:p>
          <a:p>
            <a:pPr algn="ctr"/>
            <a:r>
              <a:rPr lang="en-US" sz="1400" kern="10">
                <a:effectLst>
                  <a:outerShdw dist="45791" dir="2021404" algn="ctr" rotWithShape="0">
                    <a:srgbClr val="B2B2B2">
                      <a:alpha val="80000"/>
                    </a:srgbClr>
                  </a:outerShdw>
                </a:effectLst>
                <a:latin typeface="Times New Roman"/>
                <a:cs typeface="Times New Roman"/>
              </a:rPr>
              <a:t>Expectations</a:t>
            </a:r>
          </a:p>
        </p:txBody>
      </p:sp>
      <p:sp>
        <p:nvSpPr>
          <p:cNvPr id="5133" name="WordArt 13"/>
          <p:cNvSpPr>
            <a:spLocks noChangeArrowheads="1" noChangeShapeType="1" noTextEdit="1"/>
          </p:cNvSpPr>
          <p:nvPr/>
        </p:nvSpPr>
        <p:spPr bwMode="auto">
          <a:xfrm>
            <a:off x="2895600" y="1066800"/>
            <a:ext cx="1200150" cy="12192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1400" kern="10">
                <a:effectLst>
                  <a:outerShdw dist="45791" dir="2021404" algn="ctr" rotWithShape="0">
                    <a:srgbClr val="B2B2B2">
                      <a:alpha val="80000"/>
                    </a:srgbClr>
                  </a:outerShdw>
                </a:effectLst>
                <a:latin typeface="Times New Roman"/>
                <a:cs typeface="Times New Roman"/>
              </a:rPr>
              <a:t>Provide </a:t>
            </a:r>
          </a:p>
          <a:p>
            <a:pPr algn="ctr"/>
            <a:r>
              <a:rPr lang="en-US" sz="1400" kern="10">
                <a:effectLst>
                  <a:outerShdw dist="45791" dir="2021404" algn="ctr" rotWithShape="0">
                    <a:srgbClr val="B2B2B2">
                      <a:alpha val="80000"/>
                    </a:srgbClr>
                  </a:outerShdw>
                </a:effectLst>
                <a:latin typeface="Times New Roman"/>
                <a:cs typeface="Times New Roman"/>
              </a:rPr>
              <a:t>Opportunities</a:t>
            </a:r>
          </a:p>
          <a:p>
            <a:pPr algn="ctr"/>
            <a:r>
              <a:rPr lang="en-US" sz="1400" kern="10">
                <a:effectLst>
                  <a:outerShdw dist="45791" dir="2021404" algn="ctr" rotWithShape="0">
                    <a:srgbClr val="B2B2B2">
                      <a:alpha val="80000"/>
                    </a:srgbClr>
                  </a:outerShdw>
                </a:effectLst>
                <a:latin typeface="Times New Roman"/>
                <a:cs typeface="Times New Roman"/>
              </a:rPr>
              <a:t>for</a:t>
            </a:r>
          </a:p>
          <a:p>
            <a:pPr algn="ctr"/>
            <a:r>
              <a:rPr lang="en-US" sz="1400" kern="10">
                <a:effectLst>
                  <a:outerShdw dist="45791" dir="2021404" algn="ctr" rotWithShape="0">
                    <a:srgbClr val="B2B2B2">
                      <a:alpha val="80000"/>
                    </a:srgbClr>
                  </a:outerShdw>
                </a:effectLst>
                <a:latin typeface="Times New Roman"/>
                <a:cs typeface="Times New Roman"/>
              </a:rPr>
              <a:t>Meaningful</a:t>
            </a:r>
          </a:p>
          <a:p>
            <a:pPr algn="ctr"/>
            <a:r>
              <a:rPr lang="en-US" sz="1400" kern="10">
                <a:effectLst>
                  <a:outerShdw dist="45791" dir="2021404" algn="ctr" rotWithShape="0">
                    <a:srgbClr val="B2B2B2">
                      <a:alpha val="80000"/>
                    </a:srgbClr>
                  </a:outerShdw>
                </a:effectLst>
                <a:latin typeface="Times New Roman"/>
                <a:cs typeface="Times New Roman"/>
              </a:rPr>
              <a:t>Participation</a:t>
            </a:r>
          </a:p>
        </p:txBody>
      </p:sp>
      <p:sp>
        <p:nvSpPr>
          <p:cNvPr id="5135" name="Line 15"/>
          <p:cNvSpPr>
            <a:spLocks noChangeShapeType="1"/>
          </p:cNvSpPr>
          <p:nvPr/>
        </p:nvSpPr>
        <p:spPr bwMode="auto">
          <a:xfrm>
            <a:off x="2286000" y="304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6" name="Line 16"/>
          <p:cNvSpPr>
            <a:spLocks noChangeShapeType="1"/>
          </p:cNvSpPr>
          <p:nvPr/>
        </p:nvSpPr>
        <p:spPr bwMode="auto">
          <a:xfrm>
            <a:off x="6324600" y="3048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8" name="Line 18"/>
          <p:cNvSpPr>
            <a:spLocks noChangeShapeType="1"/>
          </p:cNvSpPr>
          <p:nvPr/>
        </p:nvSpPr>
        <p:spPr bwMode="auto">
          <a:xfrm flipH="1">
            <a:off x="6248400" y="6477000"/>
            <a:ext cx="838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9" name="Line 19"/>
          <p:cNvSpPr>
            <a:spLocks noChangeShapeType="1"/>
          </p:cNvSpPr>
          <p:nvPr/>
        </p:nvSpPr>
        <p:spPr bwMode="auto">
          <a:xfrm flipH="1">
            <a:off x="2057400" y="64770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40" name="Rectangle 20"/>
          <p:cNvSpPr>
            <a:spLocks noChangeArrowheads="1"/>
          </p:cNvSpPr>
          <p:nvPr/>
        </p:nvSpPr>
        <p:spPr bwMode="auto">
          <a:xfrm>
            <a:off x="914400" y="6597650"/>
            <a:ext cx="7453313"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300"/>
          </a:p>
          <a:p>
            <a:r>
              <a:rPr lang="en-US" sz="800"/>
              <a:t>Adapted from RESILIENCY IN SCHOOLS:  MAKING IT HAPPEN FOR STUDENTS AND EDUCATORS by Nan Henderson &amp; Mike Milstein (Corwin Press, 1996)</a:t>
            </a:r>
          </a:p>
        </p:txBody>
      </p:sp>
      <p:sp>
        <p:nvSpPr>
          <p:cNvPr id="2" name="Freeform 1"/>
          <p:cNvSpPr/>
          <p:nvPr/>
        </p:nvSpPr>
        <p:spPr>
          <a:xfrm>
            <a:off x="1418167" y="2565400"/>
            <a:ext cx="2167788" cy="1579033"/>
          </a:xfrm>
          <a:custGeom>
            <a:avLst/>
            <a:gdLst>
              <a:gd name="connsiteX0" fmla="*/ 1096433 w 2167788"/>
              <a:gd name="connsiteY0" fmla="*/ 118533 h 1579033"/>
              <a:gd name="connsiteX1" fmla="*/ 918633 w 2167788"/>
              <a:gd name="connsiteY1" fmla="*/ 55033 h 1579033"/>
              <a:gd name="connsiteX2" fmla="*/ 842433 w 2167788"/>
              <a:gd name="connsiteY2" fmla="*/ 38100 h 1579033"/>
              <a:gd name="connsiteX3" fmla="*/ 770466 w 2167788"/>
              <a:gd name="connsiteY3" fmla="*/ 25400 h 1579033"/>
              <a:gd name="connsiteX4" fmla="*/ 681566 w 2167788"/>
              <a:gd name="connsiteY4" fmla="*/ 12700 h 1579033"/>
              <a:gd name="connsiteX5" fmla="*/ 609600 w 2167788"/>
              <a:gd name="connsiteY5" fmla="*/ 0 h 1579033"/>
              <a:gd name="connsiteX6" fmla="*/ 499533 w 2167788"/>
              <a:gd name="connsiteY6" fmla="*/ 4233 h 1579033"/>
              <a:gd name="connsiteX7" fmla="*/ 486833 w 2167788"/>
              <a:gd name="connsiteY7" fmla="*/ 8467 h 1579033"/>
              <a:gd name="connsiteX8" fmla="*/ 465666 w 2167788"/>
              <a:gd name="connsiteY8" fmla="*/ 16933 h 1579033"/>
              <a:gd name="connsiteX9" fmla="*/ 431800 w 2167788"/>
              <a:gd name="connsiteY9" fmla="*/ 25400 h 1579033"/>
              <a:gd name="connsiteX10" fmla="*/ 381000 w 2167788"/>
              <a:gd name="connsiteY10" fmla="*/ 46567 h 1579033"/>
              <a:gd name="connsiteX11" fmla="*/ 351366 w 2167788"/>
              <a:gd name="connsiteY11" fmla="*/ 59267 h 1579033"/>
              <a:gd name="connsiteX12" fmla="*/ 300566 w 2167788"/>
              <a:gd name="connsiteY12" fmla="*/ 80433 h 1579033"/>
              <a:gd name="connsiteX13" fmla="*/ 258233 w 2167788"/>
              <a:gd name="connsiteY13" fmla="*/ 110067 h 1579033"/>
              <a:gd name="connsiteX14" fmla="*/ 241300 w 2167788"/>
              <a:gd name="connsiteY14" fmla="*/ 118533 h 1579033"/>
              <a:gd name="connsiteX15" fmla="*/ 198966 w 2167788"/>
              <a:gd name="connsiteY15" fmla="*/ 143933 h 1579033"/>
              <a:gd name="connsiteX16" fmla="*/ 169333 w 2167788"/>
              <a:gd name="connsiteY16" fmla="*/ 173567 h 1579033"/>
              <a:gd name="connsiteX17" fmla="*/ 131233 w 2167788"/>
              <a:gd name="connsiteY17" fmla="*/ 220133 h 1579033"/>
              <a:gd name="connsiteX18" fmla="*/ 97366 w 2167788"/>
              <a:gd name="connsiteY18" fmla="*/ 258233 h 1579033"/>
              <a:gd name="connsiteX19" fmla="*/ 80433 w 2167788"/>
              <a:gd name="connsiteY19" fmla="*/ 283633 h 1579033"/>
              <a:gd name="connsiteX20" fmla="*/ 50800 w 2167788"/>
              <a:gd name="connsiteY20" fmla="*/ 317500 h 1579033"/>
              <a:gd name="connsiteX21" fmla="*/ 29633 w 2167788"/>
              <a:gd name="connsiteY21" fmla="*/ 364067 h 1579033"/>
              <a:gd name="connsiteX22" fmla="*/ 16933 w 2167788"/>
              <a:gd name="connsiteY22" fmla="*/ 385233 h 1579033"/>
              <a:gd name="connsiteX23" fmla="*/ 12700 w 2167788"/>
              <a:gd name="connsiteY23" fmla="*/ 402167 h 1579033"/>
              <a:gd name="connsiteX24" fmla="*/ 4233 w 2167788"/>
              <a:gd name="connsiteY24" fmla="*/ 431800 h 1579033"/>
              <a:gd name="connsiteX25" fmla="*/ 0 w 2167788"/>
              <a:gd name="connsiteY25" fmla="*/ 469900 h 1579033"/>
              <a:gd name="connsiteX26" fmla="*/ 8466 w 2167788"/>
              <a:gd name="connsiteY26" fmla="*/ 584200 h 1579033"/>
              <a:gd name="connsiteX27" fmla="*/ 21166 w 2167788"/>
              <a:gd name="connsiteY27" fmla="*/ 664633 h 1579033"/>
              <a:gd name="connsiteX28" fmla="*/ 55033 w 2167788"/>
              <a:gd name="connsiteY28" fmla="*/ 770467 h 1579033"/>
              <a:gd name="connsiteX29" fmla="*/ 67733 w 2167788"/>
              <a:gd name="connsiteY29" fmla="*/ 800100 h 1579033"/>
              <a:gd name="connsiteX30" fmla="*/ 93133 w 2167788"/>
              <a:gd name="connsiteY30" fmla="*/ 893233 h 1579033"/>
              <a:gd name="connsiteX31" fmla="*/ 105833 w 2167788"/>
              <a:gd name="connsiteY31" fmla="*/ 922867 h 1579033"/>
              <a:gd name="connsiteX32" fmla="*/ 143933 w 2167788"/>
              <a:gd name="connsiteY32" fmla="*/ 1032933 h 1579033"/>
              <a:gd name="connsiteX33" fmla="*/ 173566 w 2167788"/>
              <a:gd name="connsiteY33" fmla="*/ 1100667 h 1579033"/>
              <a:gd name="connsiteX34" fmla="*/ 194733 w 2167788"/>
              <a:gd name="connsiteY34" fmla="*/ 1138767 h 1579033"/>
              <a:gd name="connsiteX35" fmla="*/ 203200 w 2167788"/>
              <a:gd name="connsiteY35" fmla="*/ 1168400 h 1579033"/>
              <a:gd name="connsiteX36" fmla="*/ 241300 w 2167788"/>
              <a:gd name="connsiteY36" fmla="*/ 1248833 h 1579033"/>
              <a:gd name="connsiteX37" fmla="*/ 249766 w 2167788"/>
              <a:gd name="connsiteY37" fmla="*/ 1265767 h 1579033"/>
              <a:gd name="connsiteX38" fmla="*/ 258233 w 2167788"/>
              <a:gd name="connsiteY38" fmla="*/ 1286933 h 1579033"/>
              <a:gd name="connsiteX39" fmla="*/ 270933 w 2167788"/>
              <a:gd name="connsiteY39" fmla="*/ 1299633 h 1579033"/>
              <a:gd name="connsiteX40" fmla="*/ 283633 w 2167788"/>
              <a:gd name="connsiteY40" fmla="*/ 1320800 h 1579033"/>
              <a:gd name="connsiteX41" fmla="*/ 338666 w 2167788"/>
              <a:gd name="connsiteY41" fmla="*/ 1367367 h 1579033"/>
              <a:gd name="connsiteX42" fmla="*/ 351366 w 2167788"/>
              <a:gd name="connsiteY42" fmla="*/ 1380067 h 1579033"/>
              <a:gd name="connsiteX43" fmla="*/ 381000 w 2167788"/>
              <a:gd name="connsiteY43" fmla="*/ 1388533 h 1579033"/>
              <a:gd name="connsiteX44" fmla="*/ 402166 w 2167788"/>
              <a:gd name="connsiteY44" fmla="*/ 1405467 h 1579033"/>
              <a:gd name="connsiteX45" fmla="*/ 461433 w 2167788"/>
              <a:gd name="connsiteY45" fmla="*/ 1430867 h 1579033"/>
              <a:gd name="connsiteX46" fmla="*/ 499533 w 2167788"/>
              <a:gd name="connsiteY46" fmla="*/ 1447800 h 1579033"/>
              <a:gd name="connsiteX47" fmla="*/ 613833 w 2167788"/>
              <a:gd name="connsiteY47" fmla="*/ 1507067 h 1579033"/>
              <a:gd name="connsiteX48" fmla="*/ 690033 w 2167788"/>
              <a:gd name="connsiteY48" fmla="*/ 1532467 h 1579033"/>
              <a:gd name="connsiteX49" fmla="*/ 719666 w 2167788"/>
              <a:gd name="connsiteY49" fmla="*/ 1536700 h 1579033"/>
              <a:gd name="connsiteX50" fmla="*/ 753533 w 2167788"/>
              <a:gd name="connsiteY50" fmla="*/ 1540933 h 1579033"/>
              <a:gd name="connsiteX51" fmla="*/ 791633 w 2167788"/>
              <a:gd name="connsiteY51" fmla="*/ 1549400 h 1579033"/>
              <a:gd name="connsiteX52" fmla="*/ 821266 w 2167788"/>
              <a:gd name="connsiteY52" fmla="*/ 1553633 h 1579033"/>
              <a:gd name="connsiteX53" fmla="*/ 863600 w 2167788"/>
              <a:gd name="connsiteY53" fmla="*/ 1562100 h 1579033"/>
              <a:gd name="connsiteX54" fmla="*/ 901700 w 2167788"/>
              <a:gd name="connsiteY54" fmla="*/ 1566333 h 1579033"/>
              <a:gd name="connsiteX55" fmla="*/ 982133 w 2167788"/>
              <a:gd name="connsiteY55" fmla="*/ 1579033 h 1579033"/>
              <a:gd name="connsiteX56" fmla="*/ 1193800 w 2167788"/>
              <a:gd name="connsiteY56" fmla="*/ 1570567 h 1579033"/>
              <a:gd name="connsiteX57" fmla="*/ 1244600 w 2167788"/>
              <a:gd name="connsiteY57" fmla="*/ 1562100 h 1579033"/>
              <a:gd name="connsiteX58" fmla="*/ 1299633 w 2167788"/>
              <a:gd name="connsiteY58" fmla="*/ 1557867 h 1579033"/>
              <a:gd name="connsiteX59" fmla="*/ 1333500 w 2167788"/>
              <a:gd name="connsiteY59" fmla="*/ 1549400 h 1579033"/>
              <a:gd name="connsiteX60" fmla="*/ 1380066 w 2167788"/>
              <a:gd name="connsiteY60" fmla="*/ 1545167 h 1579033"/>
              <a:gd name="connsiteX61" fmla="*/ 1418166 w 2167788"/>
              <a:gd name="connsiteY61" fmla="*/ 1540933 h 1579033"/>
              <a:gd name="connsiteX62" fmla="*/ 1460500 w 2167788"/>
              <a:gd name="connsiteY62" fmla="*/ 1524000 h 1579033"/>
              <a:gd name="connsiteX63" fmla="*/ 1498600 w 2167788"/>
              <a:gd name="connsiteY63" fmla="*/ 1519767 h 1579033"/>
              <a:gd name="connsiteX64" fmla="*/ 1604433 w 2167788"/>
              <a:gd name="connsiteY64" fmla="*/ 1494367 h 1579033"/>
              <a:gd name="connsiteX65" fmla="*/ 1642533 w 2167788"/>
              <a:gd name="connsiteY65" fmla="*/ 1481667 h 1579033"/>
              <a:gd name="connsiteX66" fmla="*/ 1735666 w 2167788"/>
              <a:gd name="connsiteY66" fmla="*/ 1456267 h 1579033"/>
              <a:gd name="connsiteX67" fmla="*/ 1782233 w 2167788"/>
              <a:gd name="connsiteY67" fmla="*/ 1439333 h 1579033"/>
              <a:gd name="connsiteX68" fmla="*/ 1849966 w 2167788"/>
              <a:gd name="connsiteY68" fmla="*/ 1409700 h 1579033"/>
              <a:gd name="connsiteX69" fmla="*/ 1888066 w 2167788"/>
              <a:gd name="connsiteY69" fmla="*/ 1392767 h 1579033"/>
              <a:gd name="connsiteX70" fmla="*/ 1947333 w 2167788"/>
              <a:gd name="connsiteY70" fmla="*/ 1341967 h 1579033"/>
              <a:gd name="connsiteX71" fmla="*/ 2019300 w 2167788"/>
              <a:gd name="connsiteY71" fmla="*/ 1223433 h 1579033"/>
              <a:gd name="connsiteX72" fmla="*/ 2074333 w 2167788"/>
              <a:gd name="connsiteY72" fmla="*/ 1121833 h 1579033"/>
              <a:gd name="connsiteX73" fmla="*/ 2087033 w 2167788"/>
              <a:gd name="connsiteY73" fmla="*/ 1083733 h 1579033"/>
              <a:gd name="connsiteX74" fmla="*/ 2112433 w 2167788"/>
              <a:gd name="connsiteY74" fmla="*/ 1037167 h 1579033"/>
              <a:gd name="connsiteX75" fmla="*/ 2133600 w 2167788"/>
              <a:gd name="connsiteY75" fmla="*/ 982133 h 1579033"/>
              <a:gd name="connsiteX76" fmla="*/ 2159000 w 2167788"/>
              <a:gd name="connsiteY76" fmla="*/ 893233 h 1579033"/>
              <a:gd name="connsiteX77" fmla="*/ 2167466 w 2167788"/>
              <a:gd name="connsiteY77" fmla="*/ 829733 h 1579033"/>
              <a:gd name="connsiteX78" fmla="*/ 2150533 w 2167788"/>
              <a:gd name="connsiteY78" fmla="*/ 715433 h 1579033"/>
              <a:gd name="connsiteX79" fmla="*/ 2125133 w 2167788"/>
              <a:gd name="connsiteY79" fmla="*/ 596900 h 1579033"/>
              <a:gd name="connsiteX80" fmla="*/ 2087033 w 2167788"/>
              <a:gd name="connsiteY80" fmla="*/ 495300 h 1579033"/>
              <a:gd name="connsiteX81" fmla="*/ 2070100 w 2167788"/>
              <a:gd name="connsiteY81" fmla="*/ 461433 h 1579033"/>
              <a:gd name="connsiteX82" fmla="*/ 2006600 w 2167788"/>
              <a:gd name="connsiteY82" fmla="*/ 406400 h 1579033"/>
              <a:gd name="connsiteX83" fmla="*/ 1917700 w 2167788"/>
              <a:gd name="connsiteY83" fmla="*/ 330200 h 1579033"/>
              <a:gd name="connsiteX84" fmla="*/ 1820333 w 2167788"/>
              <a:gd name="connsiteY84" fmla="*/ 275167 h 1579033"/>
              <a:gd name="connsiteX85" fmla="*/ 1778000 w 2167788"/>
              <a:gd name="connsiteY85" fmla="*/ 249767 h 1579033"/>
              <a:gd name="connsiteX86" fmla="*/ 1739900 w 2167788"/>
              <a:gd name="connsiteY86" fmla="*/ 232833 h 1579033"/>
              <a:gd name="connsiteX87" fmla="*/ 1608666 w 2167788"/>
              <a:gd name="connsiteY87" fmla="*/ 156633 h 1579033"/>
              <a:gd name="connsiteX88" fmla="*/ 1532466 w 2167788"/>
              <a:gd name="connsiteY88" fmla="*/ 127000 h 1579033"/>
              <a:gd name="connsiteX89" fmla="*/ 1481666 w 2167788"/>
              <a:gd name="connsiteY89" fmla="*/ 110067 h 1579033"/>
              <a:gd name="connsiteX90" fmla="*/ 1460500 w 2167788"/>
              <a:gd name="connsiteY90" fmla="*/ 97367 h 1579033"/>
              <a:gd name="connsiteX91" fmla="*/ 1418166 w 2167788"/>
              <a:gd name="connsiteY91" fmla="*/ 84667 h 1579033"/>
              <a:gd name="connsiteX92" fmla="*/ 1392766 w 2167788"/>
              <a:gd name="connsiteY92" fmla="*/ 71967 h 1579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2167788" h="1579033">
                <a:moveTo>
                  <a:pt x="1096433" y="118533"/>
                </a:moveTo>
                <a:cubicBezTo>
                  <a:pt x="1019535" y="85576"/>
                  <a:pt x="1073448" y="107811"/>
                  <a:pt x="918633" y="55033"/>
                </a:cubicBezTo>
                <a:cubicBezTo>
                  <a:pt x="870066" y="38476"/>
                  <a:pt x="892258" y="43636"/>
                  <a:pt x="842433" y="38100"/>
                </a:cubicBezTo>
                <a:cubicBezTo>
                  <a:pt x="793586" y="21817"/>
                  <a:pt x="841046" y="35483"/>
                  <a:pt x="770466" y="25400"/>
                </a:cubicBezTo>
                <a:cubicBezTo>
                  <a:pt x="649470" y="8115"/>
                  <a:pt x="811110" y="24476"/>
                  <a:pt x="681566" y="12700"/>
                </a:cubicBezTo>
                <a:cubicBezTo>
                  <a:pt x="662446" y="8451"/>
                  <a:pt x="630067" y="0"/>
                  <a:pt x="609600" y="0"/>
                </a:cubicBezTo>
                <a:cubicBezTo>
                  <a:pt x="572884" y="0"/>
                  <a:pt x="536222" y="2822"/>
                  <a:pt x="499533" y="4233"/>
                </a:cubicBezTo>
                <a:cubicBezTo>
                  <a:pt x="495300" y="5644"/>
                  <a:pt x="491011" y="6900"/>
                  <a:pt x="486833" y="8467"/>
                </a:cubicBezTo>
                <a:cubicBezTo>
                  <a:pt x="479718" y="11135"/>
                  <a:pt x="472929" y="14698"/>
                  <a:pt x="465666" y="16933"/>
                </a:cubicBezTo>
                <a:cubicBezTo>
                  <a:pt x="454544" y="20355"/>
                  <a:pt x="442541" y="20925"/>
                  <a:pt x="431800" y="25400"/>
                </a:cubicBezTo>
                <a:lnTo>
                  <a:pt x="381000" y="46567"/>
                </a:lnTo>
                <a:lnTo>
                  <a:pt x="351366" y="59267"/>
                </a:lnTo>
                <a:cubicBezTo>
                  <a:pt x="341600" y="63336"/>
                  <a:pt x="306949" y="76603"/>
                  <a:pt x="300566" y="80433"/>
                </a:cubicBezTo>
                <a:cubicBezTo>
                  <a:pt x="221380" y="127946"/>
                  <a:pt x="341032" y="54868"/>
                  <a:pt x="258233" y="110067"/>
                </a:cubicBezTo>
                <a:cubicBezTo>
                  <a:pt x="252982" y="113567"/>
                  <a:pt x="246551" y="115033"/>
                  <a:pt x="241300" y="118533"/>
                </a:cubicBezTo>
                <a:cubicBezTo>
                  <a:pt x="200649" y="145634"/>
                  <a:pt x="239919" y="127554"/>
                  <a:pt x="198966" y="143933"/>
                </a:cubicBezTo>
                <a:cubicBezTo>
                  <a:pt x="153254" y="204885"/>
                  <a:pt x="220689" y="118261"/>
                  <a:pt x="169333" y="173567"/>
                </a:cubicBezTo>
                <a:cubicBezTo>
                  <a:pt x="155686" y="188263"/>
                  <a:pt x="145414" y="205951"/>
                  <a:pt x="131233" y="220133"/>
                </a:cubicBezTo>
                <a:cubicBezTo>
                  <a:pt x="114371" y="236996"/>
                  <a:pt x="111975" y="238146"/>
                  <a:pt x="97366" y="258233"/>
                </a:cubicBezTo>
                <a:cubicBezTo>
                  <a:pt x="91381" y="266462"/>
                  <a:pt x="86680" y="275601"/>
                  <a:pt x="80433" y="283633"/>
                </a:cubicBezTo>
                <a:cubicBezTo>
                  <a:pt x="40289" y="335248"/>
                  <a:pt x="103250" y="242569"/>
                  <a:pt x="50800" y="317500"/>
                </a:cubicBezTo>
                <a:cubicBezTo>
                  <a:pt x="28262" y="349698"/>
                  <a:pt x="46393" y="327197"/>
                  <a:pt x="29633" y="364067"/>
                </a:cubicBezTo>
                <a:cubicBezTo>
                  <a:pt x="26228" y="371557"/>
                  <a:pt x="21166" y="378178"/>
                  <a:pt x="16933" y="385233"/>
                </a:cubicBezTo>
                <a:cubicBezTo>
                  <a:pt x="15522" y="390878"/>
                  <a:pt x="14231" y="396554"/>
                  <a:pt x="12700" y="402167"/>
                </a:cubicBezTo>
                <a:cubicBezTo>
                  <a:pt x="9997" y="412078"/>
                  <a:pt x="6126" y="421703"/>
                  <a:pt x="4233" y="431800"/>
                </a:cubicBezTo>
                <a:cubicBezTo>
                  <a:pt x="1878" y="444359"/>
                  <a:pt x="1411" y="457200"/>
                  <a:pt x="0" y="469900"/>
                </a:cubicBezTo>
                <a:cubicBezTo>
                  <a:pt x="2822" y="508000"/>
                  <a:pt x="5293" y="546128"/>
                  <a:pt x="8466" y="584200"/>
                </a:cubicBezTo>
                <a:cubicBezTo>
                  <a:pt x="10182" y="604788"/>
                  <a:pt x="14820" y="645599"/>
                  <a:pt x="21166" y="664633"/>
                </a:cubicBezTo>
                <a:cubicBezTo>
                  <a:pt x="32880" y="699769"/>
                  <a:pt x="40373" y="736262"/>
                  <a:pt x="55033" y="770467"/>
                </a:cubicBezTo>
                <a:cubicBezTo>
                  <a:pt x="59266" y="780345"/>
                  <a:pt x="64548" y="789836"/>
                  <a:pt x="67733" y="800100"/>
                </a:cubicBezTo>
                <a:cubicBezTo>
                  <a:pt x="77271" y="830832"/>
                  <a:pt x="80458" y="863656"/>
                  <a:pt x="93133" y="893233"/>
                </a:cubicBezTo>
                <a:cubicBezTo>
                  <a:pt x="97366" y="903111"/>
                  <a:pt x="102193" y="912755"/>
                  <a:pt x="105833" y="922867"/>
                </a:cubicBezTo>
                <a:cubicBezTo>
                  <a:pt x="117592" y="955531"/>
                  <a:pt x="129691" y="998752"/>
                  <a:pt x="143933" y="1032933"/>
                </a:cubicBezTo>
                <a:cubicBezTo>
                  <a:pt x="153411" y="1055681"/>
                  <a:pt x="161598" y="1079124"/>
                  <a:pt x="173566" y="1100667"/>
                </a:cubicBezTo>
                <a:cubicBezTo>
                  <a:pt x="180622" y="1113367"/>
                  <a:pt x="188910" y="1125457"/>
                  <a:pt x="194733" y="1138767"/>
                </a:cubicBezTo>
                <a:cubicBezTo>
                  <a:pt x="198851" y="1148179"/>
                  <a:pt x="199543" y="1158800"/>
                  <a:pt x="203200" y="1168400"/>
                </a:cubicBezTo>
                <a:cubicBezTo>
                  <a:pt x="231756" y="1243357"/>
                  <a:pt x="217574" y="1206125"/>
                  <a:pt x="241300" y="1248833"/>
                </a:cubicBezTo>
                <a:cubicBezTo>
                  <a:pt x="244365" y="1254350"/>
                  <a:pt x="247203" y="1260000"/>
                  <a:pt x="249766" y="1265767"/>
                </a:cubicBezTo>
                <a:cubicBezTo>
                  <a:pt x="252852" y="1272711"/>
                  <a:pt x="254205" y="1280489"/>
                  <a:pt x="258233" y="1286933"/>
                </a:cubicBezTo>
                <a:cubicBezTo>
                  <a:pt x="261406" y="1292010"/>
                  <a:pt x="267341" y="1294844"/>
                  <a:pt x="270933" y="1299633"/>
                </a:cubicBezTo>
                <a:cubicBezTo>
                  <a:pt x="275870" y="1306216"/>
                  <a:pt x="278581" y="1314305"/>
                  <a:pt x="283633" y="1320800"/>
                </a:cubicBezTo>
                <a:cubicBezTo>
                  <a:pt x="300764" y="1342826"/>
                  <a:pt x="316798" y="1345499"/>
                  <a:pt x="338666" y="1367367"/>
                </a:cubicBezTo>
                <a:cubicBezTo>
                  <a:pt x="342899" y="1371600"/>
                  <a:pt x="346011" y="1377390"/>
                  <a:pt x="351366" y="1380067"/>
                </a:cubicBezTo>
                <a:cubicBezTo>
                  <a:pt x="360555" y="1384661"/>
                  <a:pt x="371122" y="1385711"/>
                  <a:pt x="381000" y="1388533"/>
                </a:cubicBezTo>
                <a:cubicBezTo>
                  <a:pt x="388055" y="1394178"/>
                  <a:pt x="394170" y="1401259"/>
                  <a:pt x="402166" y="1405467"/>
                </a:cubicBezTo>
                <a:cubicBezTo>
                  <a:pt x="421186" y="1415478"/>
                  <a:pt x="441722" y="1422297"/>
                  <a:pt x="461433" y="1430867"/>
                </a:cubicBezTo>
                <a:cubicBezTo>
                  <a:pt x="474178" y="1436408"/>
                  <a:pt x="487420" y="1440986"/>
                  <a:pt x="499533" y="1447800"/>
                </a:cubicBezTo>
                <a:cubicBezTo>
                  <a:pt x="538356" y="1469638"/>
                  <a:pt x="572494" y="1491387"/>
                  <a:pt x="613833" y="1507067"/>
                </a:cubicBezTo>
                <a:cubicBezTo>
                  <a:pt x="638867" y="1516563"/>
                  <a:pt x="663528" y="1528681"/>
                  <a:pt x="690033" y="1532467"/>
                </a:cubicBezTo>
                <a:lnTo>
                  <a:pt x="719666" y="1536700"/>
                </a:lnTo>
                <a:cubicBezTo>
                  <a:pt x="730943" y="1538203"/>
                  <a:pt x="742329" y="1538956"/>
                  <a:pt x="753533" y="1540933"/>
                </a:cubicBezTo>
                <a:cubicBezTo>
                  <a:pt x="766345" y="1543194"/>
                  <a:pt x="778846" y="1547002"/>
                  <a:pt x="791633" y="1549400"/>
                </a:cubicBezTo>
                <a:cubicBezTo>
                  <a:pt x="801440" y="1551239"/>
                  <a:pt x="811440" y="1551899"/>
                  <a:pt x="821266" y="1553633"/>
                </a:cubicBezTo>
                <a:cubicBezTo>
                  <a:pt x="835438" y="1556134"/>
                  <a:pt x="849385" y="1559856"/>
                  <a:pt x="863600" y="1562100"/>
                </a:cubicBezTo>
                <a:cubicBezTo>
                  <a:pt x="876222" y="1564093"/>
                  <a:pt x="889078" y="1564340"/>
                  <a:pt x="901700" y="1566333"/>
                </a:cubicBezTo>
                <a:cubicBezTo>
                  <a:pt x="1005940" y="1582792"/>
                  <a:pt x="885886" y="1568340"/>
                  <a:pt x="982133" y="1579033"/>
                </a:cubicBezTo>
                <a:cubicBezTo>
                  <a:pt x="1052689" y="1576211"/>
                  <a:pt x="1123334" y="1575113"/>
                  <a:pt x="1193800" y="1570567"/>
                </a:cubicBezTo>
                <a:cubicBezTo>
                  <a:pt x="1210931" y="1569462"/>
                  <a:pt x="1227555" y="1564145"/>
                  <a:pt x="1244600" y="1562100"/>
                </a:cubicBezTo>
                <a:cubicBezTo>
                  <a:pt x="1262867" y="1559908"/>
                  <a:pt x="1281289" y="1559278"/>
                  <a:pt x="1299633" y="1557867"/>
                </a:cubicBezTo>
                <a:cubicBezTo>
                  <a:pt x="1310922" y="1555045"/>
                  <a:pt x="1322006" y="1551215"/>
                  <a:pt x="1333500" y="1549400"/>
                </a:cubicBezTo>
                <a:cubicBezTo>
                  <a:pt x="1348895" y="1546969"/>
                  <a:pt x="1364557" y="1546718"/>
                  <a:pt x="1380066" y="1545167"/>
                </a:cubicBezTo>
                <a:cubicBezTo>
                  <a:pt x="1392781" y="1543895"/>
                  <a:pt x="1405466" y="1542344"/>
                  <a:pt x="1418166" y="1540933"/>
                </a:cubicBezTo>
                <a:cubicBezTo>
                  <a:pt x="1432277" y="1535289"/>
                  <a:pt x="1445802" y="1527868"/>
                  <a:pt x="1460500" y="1524000"/>
                </a:cubicBezTo>
                <a:cubicBezTo>
                  <a:pt x="1472857" y="1520748"/>
                  <a:pt x="1486084" y="1522344"/>
                  <a:pt x="1498600" y="1519767"/>
                </a:cubicBezTo>
                <a:cubicBezTo>
                  <a:pt x="1534134" y="1512451"/>
                  <a:pt x="1570015" y="1505840"/>
                  <a:pt x="1604433" y="1494367"/>
                </a:cubicBezTo>
                <a:cubicBezTo>
                  <a:pt x="1617133" y="1490134"/>
                  <a:pt x="1629677" y="1485399"/>
                  <a:pt x="1642533" y="1481667"/>
                </a:cubicBezTo>
                <a:cubicBezTo>
                  <a:pt x="1673435" y="1472695"/>
                  <a:pt x="1705425" y="1467264"/>
                  <a:pt x="1735666" y="1456267"/>
                </a:cubicBezTo>
                <a:cubicBezTo>
                  <a:pt x="1751188" y="1450622"/>
                  <a:pt x="1766564" y="1444556"/>
                  <a:pt x="1782233" y="1439333"/>
                </a:cubicBezTo>
                <a:cubicBezTo>
                  <a:pt x="1849397" y="1416945"/>
                  <a:pt x="1769565" y="1449901"/>
                  <a:pt x="1849966" y="1409700"/>
                </a:cubicBezTo>
                <a:cubicBezTo>
                  <a:pt x="1862397" y="1403485"/>
                  <a:pt x="1875953" y="1399580"/>
                  <a:pt x="1888066" y="1392767"/>
                </a:cubicBezTo>
                <a:cubicBezTo>
                  <a:pt x="1907119" y="1382050"/>
                  <a:pt x="1934373" y="1358815"/>
                  <a:pt x="1947333" y="1341967"/>
                </a:cubicBezTo>
                <a:cubicBezTo>
                  <a:pt x="2049293" y="1209418"/>
                  <a:pt x="1972453" y="1308607"/>
                  <a:pt x="2019300" y="1223433"/>
                </a:cubicBezTo>
                <a:cubicBezTo>
                  <a:pt x="2062355" y="1145152"/>
                  <a:pt x="2038395" y="1209682"/>
                  <a:pt x="2074333" y="1121833"/>
                </a:cubicBezTo>
                <a:cubicBezTo>
                  <a:pt x="2079402" y="1109443"/>
                  <a:pt x="2081539" y="1095941"/>
                  <a:pt x="2087033" y="1083733"/>
                </a:cubicBezTo>
                <a:cubicBezTo>
                  <a:pt x="2094289" y="1067609"/>
                  <a:pt x="2105066" y="1053240"/>
                  <a:pt x="2112433" y="1037167"/>
                </a:cubicBezTo>
                <a:cubicBezTo>
                  <a:pt x="2120622" y="1019300"/>
                  <a:pt x="2127550" y="1000833"/>
                  <a:pt x="2133600" y="982133"/>
                </a:cubicBezTo>
                <a:cubicBezTo>
                  <a:pt x="2143087" y="952810"/>
                  <a:pt x="2159000" y="893233"/>
                  <a:pt x="2159000" y="893233"/>
                </a:cubicBezTo>
                <a:cubicBezTo>
                  <a:pt x="2161822" y="872066"/>
                  <a:pt x="2166755" y="851075"/>
                  <a:pt x="2167466" y="829733"/>
                </a:cubicBezTo>
                <a:cubicBezTo>
                  <a:pt x="2169422" y="771048"/>
                  <a:pt x="2162331" y="768522"/>
                  <a:pt x="2150533" y="715433"/>
                </a:cubicBezTo>
                <a:cubicBezTo>
                  <a:pt x="2136942" y="654272"/>
                  <a:pt x="2140244" y="654825"/>
                  <a:pt x="2125133" y="596900"/>
                </a:cubicBezTo>
                <a:cubicBezTo>
                  <a:pt x="2115293" y="559182"/>
                  <a:pt x="2105052" y="531340"/>
                  <a:pt x="2087033" y="495300"/>
                </a:cubicBezTo>
                <a:cubicBezTo>
                  <a:pt x="2081389" y="484011"/>
                  <a:pt x="2078568" y="470792"/>
                  <a:pt x="2070100" y="461433"/>
                </a:cubicBezTo>
                <a:cubicBezTo>
                  <a:pt x="2051308" y="440663"/>
                  <a:pt x="2027579" y="424958"/>
                  <a:pt x="2006600" y="406400"/>
                </a:cubicBezTo>
                <a:cubicBezTo>
                  <a:pt x="1981633" y="384314"/>
                  <a:pt x="1946288" y="349259"/>
                  <a:pt x="1917700" y="330200"/>
                </a:cubicBezTo>
                <a:cubicBezTo>
                  <a:pt x="1899625" y="318150"/>
                  <a:pt x="1843968" y="288850"/>
                  <a:pt x="1820333" y="275167"/>
                </a:cubicBezTo>
                <a:cubicBezTo>
                  <a:pt x="1806091" y="266922"/>
                  <a:pt x="1793038" y="256451"/>
                  <a:pt x="1778000" y="249767"/>
                </a:cubicBezTo>
                <a:cubicBezTo>
                  <a:pt x="1765300" y="244122"/>
                  <a:pt x="1752078" y="239531"/>
                  <a:pt x="1739900" y="232833"/>
                </a:cubicBezTo>
                <a:cubicBezTo>
                  <a:pt x="1663413" y="190765"/>
                  <a:pt x="1714261" y="203563"/>
                  <a:pt x="1608666" y="156633"/>
                </a:cubicBezTo>
                <a:cubicBezTo>
                  <a:pt x="1526382" y="120063"/>
                  <a:pt x="1614527" y="157773"/>
                  <a:pt x="1532466" y="127000"/>
                </a:cubicBezTo>
                <a:cubicBezTo>
                  <a:pt x="1485124" y="109247"/>
                  <a:pt x="1520800" y="117893"/>
                  <a:pt x="1481666" y="110067"/>
                </a:cubicBezTo>
                <a:cubicBezTo>
                  <a:pt x="1474611" y="105834"/>
                  <a:pt x="1467990" y="100772"/>
                  <a:pt x="1460500" y="97367"/>
                </a:cubicBezTo>
                <a:cubicBezTo>
                  <a:pt x="1441123" y="88559"/>
                  <a:pt x="1436233" y="90087"/>
                  <a:pt x="1418166" y="84667"/>
                </a:cubicBezTo>
                <a:cubicBezTo>
                  <a:pt x="1391427" y="76646"/>
                  <a:pt x="1392766" y="84984"/>
                  <a:pt x="1392766" y="7196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2"/>
          <p:cNvSpPr/>
          <p:nvPr/>
        </p:nvSpPr>
        <p:spPr>
          <a:xfrm>
            <a:off x="2641600" y="802659"/>
            <a:ext cx="1926359" cy="2059074"/>
          </a:xfrm>
          <a:custGeom>
            <a:avLst/>
            <a:gdLst>
              <a:gd name="connsiteX0" fmla="*/ 1409700 w 1926359"/>
              <a:gd name="connsiteY0" fmla="*/ 115974 h 2059074"/>
              <a:gd name="connsiteX1" fmla="*/ 1375833 w 1926359"/>
              <a:gd name="connsiteY1" fmla="*/ 103274 h 2059074"/>
              <a:gd name="connsiteX2" fmla="*/ 1325033 w 1926359"/>
              <a:gd name="connsiteY2" fmla="*/ 77874 h 2059074"/>
              <a:gd name="connsiteX3" fmla="*/ 1299633 w 1926359"/>
              <a:gd name="connsiteY3" fmla="*/ 73641 h 2059074"/>
              <a:gd name="connsiteX4" fmla="*/ 1278467 w 1926359"/>
              <a:gd name="connsiteY4" fmla="*/ 69408 h 2059074"/>
              <a:gd name="connsiteX5" fmla="*/ 1248833 w 1926359"/>
              <a:gd name="connsiteY5" fmla="*/ 60941 h 2059074"/>
              <a:gd name="connsiteX6" fmla="*/ 1236133 w 1926359"/>
              <a:gd name="connsiteY6" fmla="*/ 56708 h 2059074"/>
              <a:gd name="connsiteX7" fmla="*/ 1168400 w 1926359"/>
              <a:gd name="connsiteY7" fmla="*/ 44008 h 2059074"/>
              <a:gd name="connsiteX8" fmla="*/ 1130300 w 1926359"/>
              <a:gd name="connsiteY8" fmla="*/ 35541 h 2059074"/>
              <a:gd name="connsiteX9" fmla="*/ 1075267 w 1926359"/>
              <a:gd name="connsiteY9" fmla="*/ 27074 h 2059074"/>
              <a:gd name="connsiteX10" fmla="*/ 1007533 w 1926359"/>
              <a:gd name="connsiteY10" fmla="*/ 14374 h 2059074"/>
              <a:gd name="connsiteX11" fmla="*/ 817033 w 1926359"/>
              <a:gd name="connsiteY11" fmla="*/ 10141 h 2059074"/>
              <a:gd name="connsiteX12" fmla="*/ 753533 w 1926359"/>
              <a:gd name="connsiteY12" fmla="*/ 14374 h 2059074"/>
              <a:gd name="connsiteX13" fmla="*/ 613833 w 1926359"/>
              <a:gd name="connsiteY13" fmla="*/ 22841 h 2059074"/>
              <a:gd name="connsiteX14" fmla="*/ 579967 w 1926359"/>
              <a:gd name="connsiteY14" fmla="*/ 35541 h 2059074"/>
              <a:gd name="connsiteX15" fmla="*/ 567267 w 1926359"/>
              <a:gd name="connsiteY15" fmla="*/ 39774 h 2059074"/>
              <a:gd name="connsiteX16" fmla="*/ 529167 w 1926359"/>
              <a:gd name="connsiteY16" fmla="*/ 44008 h 2059074"/>
              <a:gd name="connsiteX17" fmla="*/ 508000 w 1926359"/>
              <a:gd name="connsiteY17" fmla="*/ 48241 h 2059074"/>
              <a:gd name="connsiteX18" fmla="*/ 457200 w 1926359"/>
              <a:gd name="connsiteY18" fmla="*/ 69408 h 2059074"/>
              <a:gd name="connsiteX19" fmla="*/ 427567 w 1926359"/>
              <a:gd name="connsiteY19" fmla="*/ 82108 h 2059074"/>
              <a:gd name="connsiteX20" fmla="*/ 368300 w 1926359"/>
              <a:gd name="connsiteY20" fmla="*/ 111741 h 2059074"/>
              <a:gd name="connsiteX21" fmla="*/ 330200 w 1926359"/>
              <a:gd name="connsiteY21" fmla="*/ 132908 h 2059074"/>
              <a:gd name="connsiteX22" fmla="*/ 266700 w 1926359"/>
              <a:gd name="connsiteY22" fmla="*/ 166774 h 2059074"/>
              <a:gd name="connsiteX23" fmla="*/ 224367 w 1926359"/>
              <a:gd name="connsiteY23" fmla="*/ 200641 h 2059074"/>
              <a:gd name="connsiteX24" fmla="*/ 207433 w 1926359"/>
              <a:gd name="connsiteY24" fmla="*/ 213341 h 2059074"/>
              <a:gd name="connsiteX25" fmla="*/ 148167 w 1926359"/>
              <a:gd name="connsiteY25" fmla="*/ 281074 h 2059074"/>
              <a:gd name="connsiteX26" fmla="*/ 110067 w 1926359"/>
              <a:gd name="connsiteY26" fmla="*/ 331874 h 2059074"/>
              <a:gd name="connsiteX27" fmla="*/ 67733 w 1926359"/>
              <a:gd name="connsiteY27" fmla="*/ 437708 h 2059074"/>
              <a:gd name="connsiteX28" fmla="*/ 46567 w 1926359"/>
              <a:gd name="connsiteY28" fmla="*/ 475808 h 2059074"/>
              <a:gd name="connsiteX29" fmla="*/ 38100 w 1926359"/>
              <a:gd name="connsiteY29" fmla="*/ 505441 h 2059074"/>
              <a:gd name="connsiteX30" fmla="*/ 4233 w 1926359"/>
              <a:gd name="connsiteY30" fmla="*/ 615508 h 2059074"/>
              <a:gd name="connsiteX31" fmla="*/ 0 w 1926359"/>
              <a:gd name="connsiteY31" fmla="*/ 645141 h 2059074"/>
              <a:gd name="connsiteX32" fmla="*/ 8467 w 1926359"/>
              <a:gd name="connsiteY32" fmla="*/ 789074 h 2059074"/>
              <a:gd name="connsiteX33" fmla="*/ 12700 w 1926359"/>
              <a:gd name="connsiteY33" fmla="*/ 844108 h 2059074"/>
              <a:gd name="connsiteX34" fmla="*/ 21167 w 1926359"/>
              <a:gd name="connsiteY34" fmla="*/ 894908 h 2059074"/>
              <a:gd name="connsiteX35" fmla="*/ 33867 w 1926359"/>
              <a:gd name="connsiteY35" fmla="*/ 975341 h 2059074"/>
              <a:gd name="connsiteX36" fmla="*/ 38100 w 1926359"/>
              <a:gd name="connsiteY36" fmla="*/ 1021908 h 2059074"/>
              <a:gd name="connsiteX37" fmla="*/ 50800 w 1926359"/>
              <a:gd name="connsiteY37" fmla="*/ 1102341 h 2059074"/>
              <a:gd name="connsiteX38" fmla="*/ 59267 w 1926359"/>
              <a:gd name="connsiteY38" fmla="*/ 1225108 h 2059074"/>
              <a:gd name="connsiteX39" fmla="*/ 63500 w 1926359"/>
              <a:gd name="connsiteY39" fmla="*/ 1280141 h 2059074"/>
              <a:gd name="connsiteX40" fmla="*/ 84667 w 1926359"/>
              <a:gd name="connsiteY40" fmla="*/ 1360574 h 2059074"/>
              <a:gd name="connsiteX41" fmla="*/ 110067 w 1926359"/>
              <a:gd name="connsiteY41" fmla="*/ 1445241 h 2059074"/>
              <a:gd name="connsiteX42" fmla="*/ 139700 w 1926359"/>
              <a:gd name="connsiteY42" fmla="*/ 1496041 h 2059074"/>
              <a:gd name="connsiteX43" fmla="*/ 156633 w 1926359"/>
              <a:gd name="connsiteY43" fmla="*/ 1525674 h 2059074"/>
              <a:gd name="connsiteX44" fmla="*/ 241300 w 1926359"/>
              <a:gd name="connsiteY44" fmla="*/ 1627274 h 2059074"/>
              <a:gd name="connsiteX45" fmla="*/ 321733 w 1926359"/>
              <a:gd name="connsiteY45" fmla="*/ 1711941 h 2059074"/>
              <a:gd name="connsiteX46" fmla="*/ 406400 w 1926359"/>
              <a:gd name="connsiteY46" fmla="*/ 1771208 h 2059074"/>
              <a:gd name="connsiteX47" fmla="*/ 457200 w 1926359"/>
              <a:gd name="connsiteY47" fmla="*/ 1805074 h 2059074"/>
              <a:gd name="connsiteX48" fmla="*/ 512233 w 1926359"/>
              <a:gd name="connsiteY48" fmla="*/ 1830474 h 2059074"/>
              <a:gd name="connsiteX49" fmla="*/ 550333 w 1926359"/>
              <a:gd name="connsiteY49" fmla="*/ 1851641 h 2059074"/>
              <a:gd name="connsiteX50" fmla="*/ 723900 w 1926359"/>
              <a:gd name="connsiteY50" fmla="*/ 1927841 h 2059074"/>
              <a:gd name="connsiteX51" fmla="*/ 846667 w 1926359"/>
              <a:gd name="connsiteY51" fmla="*/ 1961708 h 2059074"/>
              <a:gd name="connsiteX52" fmla="*/ 901700 w 1926359"/>
              <a:gd name="connsiteY52" fmla="*/ 1982874 h 2059074"/>
              <a:gd name="connsiteX53" fmla="*/ 1011767 w 1926359"/>
              <a:gd name="connsiteY53" fmla="*/ 2008274 h 2059074"/>
              <a:gd name="connsiteX54" fmla="*/ 1079500 w 1926359"/>
              <a:gd name="connsiteY54" fmla="*/ 2025208 h 2059074"/>
              <a:gd name="connsiteX55" fmla="*/ 1214967 w 1926359"/>
              <a:gd name="connsiteY55" fmla="*/ 2050608 h 2059074"/>
              <a:gd name="connsiteX56" fmla="*/ 1282700 w 1926359"/>
              <a:gd name="connsiteY56" fmla="*/ 2059074 h 2059074"/>
              <a:gd name="connsiteX57" fmla="*/ 1422400 w 1926359"/>
              <a:gd name="connsiteY57" fmla="*/ 2054841 h 2059074"/>
              <a:gd name="connsiteX58" fmla="*/ 1490133 w 1926359"/>
              <a:gd name="connsiteY58" fmla="*/ 2046374 h 2059074"/>
              <a:gd name="connsiteX59" fmla="*/ 1553633 w 1926359"/>
              <a:gd name="connsiteY59" fmla="*/ 2020974 h 2059074"/>
              <a:gd name="connsiteX60" fmla="*/ 1591733 w 1926359"/>
              <a:gd name="connsiteY60" fmla="*/ 2008274 h 2059074"/>
              <a:gd name="connsiteX61" fmla="*/ 1651000 w 1926359"/>
              <a:gd name="connsiteY61" fmla="*/ 1978641 h 2059074"/>
              <a:gd name="connsiteX62" fmla="*/ 1684867 w 1926359"/>
              <a:gd name="connsiteY62" fmla="*/ 1953241 h 2059074"/>
              <a:gd name="connsiteX63" fmla="*/ 1748367 w 1926359"/>
              <a:gd name="connsiteY63" fmla="*/ 1868574 h 2059074"/>
              <a:gd name="connsiteX64" fmla="*/ 1778000 w 1926359"/>
              <a:gd name="connsiteY64" fmla="*/ 1830474 h 2059074"/>
              <a:gd name="connsiteX65" fmla="*/ 1854200 w 1926359"/>
              <a:gd name="connsiteY65" fmla="*/ 1661141 h 2059074"/>
              <a:gd name="connsiteX66" fmla="*/ 1879600 w 1926359"/>
              <a:gd name="connsiteY66" fmla="*/ 1559541 h 2059074"/>
              <a:gd name="connsiteX67" fmla="*/ 1900767 w 1926359"/>
              <a:gd name="connsiteY67" fmla="*/ 1479108 h 2059074"/>
              <a:gd name="connsiteX68" fmla="*/ 1913467 w 1926359"/>
              <a:gd name="connsiteY68" fmla="*/ 1432541 h 2059074"/>
              <a:gd name="connsiteX69" fmla="*/ 1917700 w 1926359"/>
              <a:gd name="connsiteY69" fmla="*/ 1385974 h 2059074"/>
              <a:gd name="connsiteX70" fmla="*/ 1926167 w 1926359"/>
              <a:gd name="connsiteY70" fmla="*/ 1352108 h 2059074"/>
              <a:gd name="connsiteX71" fmla="*/ 1921933 w 1926359"/>
              <a:gd name="connsiteY71" fmla="*/ 1254741 h 2059074"/>
              <a:gd name="connsiteX72" fmla="*/ 1909233 w 1926359"/>
              <a:gd name="connsiteY72" fmla="*/ 1157374 h 2059074"/>
              <a:gd name="connsiteX73" fmla="*/ 1896533 w 1926359"/>
              <a:gd name="connsiteY73" fmla="*/ 1076941 h 2059074"/>
              <a:gd name="connsiteX74" fmla="*/ 1892300 w 1926359"/>
              <a:gd name="connsiteY74" fmla="*/ 1030374 h 2059074"/>
              <a:gd name="connsiteX75" fmla="*/ 1883833 w 1926359"/>
              <a:gd name="connsiteY75" fmla="*/ 992274 h 2059074"/>
              <a:gd name="connsiteX76" fmla="*/ 1879600 w 1926359"/>
              <a:gd name="connsiteY76" fmla="*/ 958408 h 2059074"/>
              <a:gd name="connsiteX77" fmla="*/ 1871133 w 1926359"/>
              <a:gd name="connsiteY77" fmla="*/ 911841 h 2059074"/>
              <a:gd name="connsiteX78" fmla="*/ 1866900 w 1926359"/>
              <a:gd name="connsiteY78" fmla="*/ 882208 h 2059074"/>
              <a:gd name="connsiteX79" fmla="*/ 1862667 w 1926359"/>
              <a:gd name="connsiteY79" fmla="*/ 848341 h 2059074"/>
              <a:gd name="connsiteX80" fmla="*/ 1854200 w 1926359"/>
              <a:gd name="connsiteY80" fmla="*/ 810241 h 2059074"/>
              <a:gd name="connsiteX81" fmla="*/ 1849967 w 1926359"/>
              <a:gd name="connsiteY81" fmla="*/ 767908 h 2059074"/>
              <a:gd name="connsiteX82" fmla="*/ 1841500 w 1926359"/>
              <a:gd name="connsiteY82" fmla="*/ 729808 h 2059074"/>
              <a:gd name="connsiteX83" fmla="*/ 1837267 w 1926359"/>
              <a:gd name="connsiteY83" fmla="*/ 683241 h 2059074"/>
              <a:gd name="connsiteX84" fmla="*/ 1824567 w 1926359"/>
              <a:gd name="connsiteY84" fmla="*/ 649374 h 2059074"/>
              <a:gd name="connsiteX85" fmla="*/ 1799167 w 1926359"/>
              <a:gd name="connsiteY85" fmla="*/ 590108 h 2059074"/>
              <a:gd name="connsiteX86" fmla="*/ 1790700 w 1926359"/>
              <a:gd name="connsiteY86" fmla="*/ 568941 h 2059074"/>
              <a:gd name="connsiteX87" fmla="*/ 1769533 w 1926359"/>
              <a:gd name="connsiteY87" fmla="*/ 539308 h 2059074"/>
              <a:gd name="connsiteX88" fmla="*/ 1756833 w 1926359"/>
              <a:gd name="connsiteY88" fmla="*/ 522374 h 2059074"/>
              <a:gd name="connsiteX89" fmla="*/ 1748367 w 1926359"/>
              <a:gd name="connsiteY89" fmla="*/ 505441 h 2059074"/>
              <a:gd name="connsiteX90" fmla="*/ 1718733 w 1926359"/>
              <a:gd name="connsiteY90" fmla="*/ 475808 h 2059074"/>
              <a:gd name="connsiteX91" fmla="*/ 1714500 w 1926359"/>
              <a:gd name="connsiteY91" fmla="*/ 458874 h 2059074"/>
              <a:gd name="connsiteX92" fmla="*/ 1693333 w 1926359"/>
              <a:gd name="connsiteY92" fmla="*/ 425008 h 2059074"/>
              <a:gd name="connsiteX93" fmla="*/ 1676400 w 1926359"/>
              <a:gd name="connsiteY93" fmla="*/ 382674 h 2059074"/>
              <a:gd name="connsiteX94" fmla="*/ 1655233 w 1926359"/>
              <a:gd name="connsiteY94" fmla="*/ 319174 h 2059074"/>
              <a:gd name="connsiteX95" fmla="*/ 1642533 w 1926359"/>
              <a:gd name="connsiteY95" fmla="*/ 281074 h 2059074"/>
              <a:gd name="connsiteX96" fmla="*/ 1629833 w 1926359"/>
              <a:gd name="connsiteY96" fmla="*/ 272608 h 2059074"/>
              <a:gd name="connsiteX97" fmla="*/ 1625600 w 1926359"/>
              <a:gd name="connsiteY97" fmla="*/ 272608 h 2059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926359" h="2059074">
                <a:moveTo>
                  <a:pt x="1409700" y="115974"/>
                </a:moveTo>
                <a:cubicBezTo>
                  <a:pt x="1398411" y="111741"/>
                  <a:pt x="1386780" y="108326"/>
                  <a:pt x="1375833" y="103274"/>
                </a:cubicBezTo>
                <a:cubicBezTo>
                  <a:pt x="1340481" y="86958"/>
                  <a:pt x="1368722" y="91316"/>
                  <a:pt x="1325033" y="77874"/>
                </a:cubicBezTo>
                <a:cubicBezTo>
                  <a:pt x="1316829" y="75350"/>
                  <a:pt x="1308078" y="75176"/>
                  <a:pt x="1299633" y="73641"/>
                </a:cubicBezTo>
                <a:cubicBezTo>
                  <a:pt x="1292554" y="72354"/>
                  <a:pt x="1285447" y="71153"/>
                  <a:pt x="1278467" y="69408"/>
                </a:cubicBezTo>
                <a:cubicBezTo>
                  <a:pt x="1268500" y="66916"/>
                  <a:pt x="1258673" y="63893"/>
                  <a:pt x="1248833" y="60941"/>
                </a:cubicBezTo>
                <a:cubicBezTo>
                  <a:pt x="1244559" y="59659"/>
                  <a:pt x="1240481" y="57711"/>
                  <a:pt x="1236133" y="56708"/>
                </a:cubicBezTo>
                <a:cubicBezTo>
                  <a:pt x="1164178" y="40103"/>
                  <a:pt x="1220643" y="54457"/>
                  <a:pt x="1168400" y="44008"/>
                </a:cubicBezTo>
                <a:cubicBezTo>
                  <a:pt x="1155643" y="41457"/>
                  <a:pt x="1143087" y="37939"/>
                  <a:pt x="1130300" y="35541"/>
                </a:cubicBezTo>
                <a:cubicBezTo>
                  <a:pt x="1113487" y="32388"/>
                  <a:pt x="1092171" y="30975"/>
                  <a:pt x="1075267" y="27074"/>
                </a:cubicBezTo>
                <a:cubicBezTo>
                  <a:pt x="1014103" y="12959"/>
                  <a:pt x="1079779" y="22403"/>
                  <a:pt x="1007533" y="14374"/>
                </a:cubicBezTo>
                <a:cubicBezTo>
                  <a:pt x="930774" y="-11210"/>
                  <a:pt x="985700" y="3895"/>
                  <a:pt x="817033" y="10141"/>
                </a:cubicBezTo>
                <a:cubicBezTo>
                  <a:pt x="795834" y="10926"/>
                  <a:pt x="774712" y="13164"/>
                  <a:pt x="753533" y="14374"/>
                </a:cubicBezTo>
                <a:cubicBezTo>
                  <a:pt x="613294" y="22388"/>
                  <a:pt x="721261" y="14578"/>
                  <a:pt x="613833" y="22841"/>
                </a:cubicBezTo>
                <a:cubicBezTo>
                  <a:pt x="585006" y="32449"/>
                  <a:pt x="620462" y="20355"/>
                  <a:pt x="579967" y="35541"/>
                </a:cubicBezTo>
                <a:cubicBezTo>
                  <a:pt x="575789" y="37108"/>
                  <a:pt x="571669" y="39040"/>
                  <a:pt x="567267" y="39774"/>
                </a:cubicBezTo>
                <a:cubicBezTo>
                  <a:pt x="554663" y="41875"/>
                  <a:pt x="541817" y="42201"/>
                  <a:pt x="529167" y="44008"/>
                </a:cubicBezTo>
                <a:cubicBezTo>
                  <a:pt x="522044" y="45026"/>
                  <a:pt x="515056" y="46830"/>
                  <a:pt x="508000" y="48241"/>
                </a:cubicBezTo>
                <a:lnTo>
                  <a:pt x="457200" y="69408"/>
                </a:lnTo>
                <a:cubicBezTo>
                  <a:pt x="447296" y="73578"/>
                  <a:pt x="436782" y="76579"/>
                  <a:pt x="427567" y="82108"/>
                </a:cubicBezTo>
                <a:cubicBezTo>
                  <a:pt x="379474" y="110963"/>
                  <a:pt x="439269" y="76256"/>
                  <a:pt x="368300" y="111741"/>
                </a:cubicBezTo>
                <a:cubicBezTo>
                  <a:pt x="355305" y="118238"/>
                  <a:pt x="343040" y="126110"/>
                  <a:pt x="330200" y="132908"/>
                </a:cubicBezTo>
                <a:cubicBezTo>
                  <a:pt x="313126" y="141947"/>
                  <a:pt x="282982" y="155280"/>
                  <a:pt x="266700" y="166774"/>
                </a:cubicBezTo>
                <a:cubicBezTo>
                  <a:pt x="251937" y="177195"/>
                  <a:pt x="238577" y="189476"/>
                  <a:pt x="224367" y="200641"/>
                </a:cubicBezTo>
                <a:cubicBezTo>
                  <a:pt x="218819" y="205000"/>
                  <a:pt x="212422" y="208352"/>
                  <a:pt x="207433" y="213341"/>
                </a:cubicBezTo>
                <a:cubicBezTo>
                  <a:pt x="164842" y="255932"/>
                  <a:pt x="188198" y="230126"/>
                  <a:pt x="148167" y="281074"/>
                </a:cubicBezTo>
                <a:cubicBezTo>
                  <a:pt x="138561" y="293300"/>
                  <a:pt x="116453" y="319633"/>
                  <a:pt x="110067" y="331874"/>
                </a:cubicBezTo>
                <a:cubicBezTo>
                  <a:pt x="28939" y="487369"/>
                  <a:pt x="113283" y="335218"/>
                  <a:pt x="67733" y="437708"/>
                </a:cubicBezTo>
                <a:cubicBezTo>
                  <a:pt x="61833" y="450984"/>
                  <a:pt x="52390" y="462498"/>
                  <a:pt x="46567" y="475808"/>
                </a:cubicBezTo>
                <a:cubicBezTo>
                  <a:pt x="42449" y="485220"/>
                  <a:pt x="41231" y="495657"/>
                  <a:pt x="38100" y="505441"/>
                </a:cubicBezTo>
                <a:cubicBezTo>
                  <a:pt x="25443" y="544994"/>
                  <a:pt x="12056" y="576392"/>
                  <a:pt x="4233" y="615508"/>
                </a:cubicBezTo>
                <a:cubicBezTo>
                  <a:pt x="2276" y="625292"/>
                  <a:pt x="1411" y="635263"/>
                  <a:pt x="0" y="645141"/>
                </a:cubicBezTo>
                <a:cubicBezTo>
                  <a:pt x="2822" y="693119"/>
                  <a:pt x="5406" y="741111"/>
                  <a:pt x="8467" y="789074"/>
                </a:cubicBezTo>
                <a:cubicBezTo>
                  <a:pt x="9639" y="807435"/>
                  <a:pt x="10508" y="825840"/>
                  <a:pt x="12700" y="844108"/>
                </a:cubicBezTo>
                <a:cubicBezTo>
                  <a:pt x="14745" y="861153"/>
                  <a:pt x="18739" y="877914"/>
                  <a:pt x="21167" y="894908"/>
                </a:cubicBezTo>
                <a:cubicBezTo>
                  <a:pt x="32812" y="976426"/>
                  <a:pt x="16336" y="887689"/>
                  <a:pt x="33867" y="975341"/>
                </a:cubicBezTo>
                <a:cubicBezTo>
                  <a:pt x="35278" y="990863"/>
                  <a:pt x="35669" y="1006512"/>
                  <a:pt x="38100" y="1021908"/>
                </a:cubicBezTo>
                <a:cubicBezTo>
                  <a:pt x="53115" y="1117004"/>
                  <a:pt x="41806" y="982423"/>
                  <a:pt x="50800" y="1102341"/>
                </a:cubicBezTo>
                <a:cubicBezTo>
                  <a:pt x="53868" y="1143246"/>
                  <a:pt x="56344" y="1184193"/>
                  <a:pt x="59267" y="1225108"/>
                </a:cubicBezTo>
                <a:cubicBezTo>
                  <a:pt x="60578" y="1243460"/>
                  <a:pt x="61120" y="1261897"/>
                  <a:pt x="63500" y="1280141"/>
                </a:cubicBezTo>
                <a:cubicBezTo>
                  <a:pt x="69192" y="1323782"/>
                  <a:pt x="72440" y="1319817"/>
                  <a:pt x="84667" y="1360574"/>
                </a:cubicBezTo>
                <a:cubicBezTo>
                  <a:pt x="89674" y="1377263"/>
                  <a:pt x="101611" y="1427483"/>
                  <a:pt x="110067" y="1445241"/>
                </a:cubicBezTo>
                <a:cubicBezTo>
                  <a:pt x="118495" y="1462940"/>
                  <a:pt x="129878" y="1479075"/>
                  <a:pt x="139700" y="1496041"/>
                </a:cubicBezTo>
                <a:cubicBezTo>
                  <a:pt x="145400" y="1505887"/>
                  <a:pt x="149807" y="1516573"/>
                  <a:pt x="156633" y="1525674"/>
                </a:cubicBezTo>
                <a:cubicBezTo>
                  <a:pt x="198061" y="1580912"/>
                  <a:pt x="176934" y="1554512"/>
                  <a:pt x="241300" y="1627274"/>
                </a:cubicBezTo>
                <a:cubicBezTo>
                  <a:pt x="257638" y="1645743"/>
                  <a:pt x="302883" y="1696861"/>
                  <a:pt x="321733" y="1711941"/>
                </a:cubicBezTo>
                <a:cubicBezTo>
                  <a:pt x="348634" y="1733462"/>
                  <a:pt x="378012" y="1751691"/>
                  <a:pt x="406400" y="1771208"/>
                </a:cubicBezTo>
                <a:cubicBezTo>
                  <a:pt x="423170" y="1782738"/>
                  <a:pt x="438722" y="1796546"/>
                  <a:pt x="457200" y="1805074"/>
                </a:cubicBezTo>
                <a:cubicBezTo>
                  <a:pt x="475544" y="1813541"/>
                  <a:pt x="494162" y="1821438"/>
                  <a:pt x="512233" y="1830474"/>
                </a:cubicBezTo>
                <a:cubicBezTo>
                  <a:pt x="525228" y="1836971"/>
                  <a:pt x="537269" y="1845285"/>
                  <a:pt x="550333" y="1851641"/>
                </a:cubicBezTo>
                <a:cubicBezTo>
                  <a:pt x="618230" y="1884672"/>
                  <a:pt x="659098" y="1904697"/>
                  <a:pt x="723900" y="1927841"/>
                </a:cubicBezTo>
                <a:cubicBezTo>
                  <a:pt x="894879" y="1988906"/>
                  <a:pt x="685614" y="1913990"/>
                  <a:pt x="846667" y="1961708"/>
                </a:cubicBezTo>
                <a:cubicBezTo>
                  <a:pt x="865512" y="1967291"/>
                  <a:pt x="883054" y="1976659"/>
                  <a:pt x="901700" y="1982874"/>
                </a:cubicBezTo>
                <a:cubicBezTo>
                  <a:pt x="945292" y="1997405"/>
                  <a:pt x="964421" y="1997583"/>
                  <a:pt x="1011767" y="2008274"/>
                </a:cubicBezTo>
                <a:cubicBezTo>
                  <a:pt x="1034468" y="2013400"/>
                  <a:pt x="1056799" y="2020082"/>
                  <a:pt x="1079500" y="2025208"/>
                </a:cubicBezTo>
                <a:cubicBezTo>
                  <a:pt x="1108779" y="2031820"/>
                  <a:pt x="1187317" y="2046419"/>
                  <a:pt x="1214967" y="2050608"/>
                </a:cubicBezTo>
                <a:cubicBezTo>
                  <a:pt x="1237464" y="2054016"/>
                  <a:pt x="1260122" y="2056252"/>
                  <a:pt x="1282700" y="2059074"/>
                </a:cubicBezTo>
                <a:lnTo>
                  <a:pt x="1422400" y="2054841"/>
                </a:lnTo>
                <a:cubicBezTo>
                  <a:pt x="1438418" y="2054078"/>
                  <a:pt x="1472838" y="2048845"/>
                  <a:pt x="1490133" y="2046374"/>
                </a:cubicBezTo>
                <a:cubicBezTo>
                  <a:pt x="1519424" y="2033821"/>
                  <a:pt x="1522521" y="2031955"/>
                  <a:pt x="1553633" y="2020974"/>
                </a:cubicBezTo>
                <a:cubicBezTo>
                  <a:pt x="1566257" y="2016519"/>
                  <a:pt x="1579198" y="2012974"/>
                  <a:pt x="1591733" y="2008274"/>
                </a:cubicBezTo>
                <a:cubicBezTo>
                  <a:pt x="1612442" y="2000508"/>
                  <a:pt x="1632553" y="1990939"/>
                  <a:pt x="1651000" y="1978641"/>
                </a:cubicBezTo>
                <a:cubicBezTo>
                  <a:pt x="1662741" y="1970814"/>
                  <a:pt x="1674889" y="1963219"/>
                  <a:pt x="1684867" y="1953241"/>
                </a:cubicBezTo>
                <a:cubicBezTo>
                  <a:pt x="1719431" y="1918677"/>
                  <a:pt x="1721889" y="1905236"/>
                  <a:pt x="1748367" y="1868574"/>
                </a:cubicBezTo>
                <a:cubicBezTo>
                  <a:pt x="1757787" y="1855531"/>
                  <a:pt x="1769650" y="1844227"/>
                  <a:pt x="1778000" y="1830474"/>
                </a:cubicBezTo>
                <a:cubicBezTo>
                  <a:pt x="1805945" y="1784446"/>
                  <a:pt x="1840064" y="1712973"/>
                  <a:pt x="1854200" y="1661141"/>
                </a:cubicBezTo>
                <a:cubicBezTo>
                  <a:pt x="1885804" y="1545259"/>
                  <a:pt x="1846959" y="1690105"/>
                  <a:pt x="1879600" y="1559541"/>
                </a:cubicBezTo>
                <a:cubicBezTo>
                  <a:pt x="1886324" y="1532645"/>
                  <a:pt x="1893624" y="1505896"/>
                  <a:pt x="1900767" y="1479108"/>
                </a:cubicBezTo>
                <a:cubicBezTo>
                  <a:pt x="1904913" y="1463562"/>
                  <a:pt x="1913467" y="1432541"/>
                  <a:pt x="1913467" y="1432541"/>
                </a:cubicBezTo>
                <a:cubicBezTo>
                  <a:pt x="1914878" y="1417019"/>
                  <a:pt x="1915269" y="1401370"/>
                  <a:pt x="1917700" y="1385974"/>
                </a:cubicBezTo>
                <a:cubicBezTo>
                  <a:pt x="1919515" y="1374480"/>
                  <a:pt x="1925792" y="1363738"/>
                  <a:pt x="1926167" y="1352108"/>
                </a:cubicBezTo>
                <a:cubicBezTo>
                  <a:pt x="1927214" y="1319639"/>
                  <a:pt x="1923735" y="1287177"/>
                  <a:pt x="1921933" y="1254741"/>
                </a:cubicBezTo>
                <a:cubicBezTo>
                  <a:pt x="1918648" y="1195619"/>
                  <a:pt x="1919703" y="1209724"/>
                  <a:pt x="1909233" y="1157374"/>
                </a:cubicBezTo>
                <a:cubicBezTo>
                  <a:pt x="1895745" y="1008997"/>
                  <a:pt x="1914903" y="1193288"/>
                  <a:pt x="1896533" y="1076941"/>
                </a:cubicBezTo>
                <a:cubicBezTo>
                  <a:pt x="1894102" y="1061545"/>
                  <a:pt x="1894612" y="1045788"/>
                  <a:pt x="1892300" y="1030374"/>
                </a:cubicBezTo>
                <a:cubicBezTo>
                  <a:pt x="1890370" y="1017508"/>
                  <a:pt x="1886094" y="1005086"/>
                  <a:pt x="1883833" y="992274"/>
                </a:cubicBezTo>
                <a:cubicBezTo>
                  <a:pt x="1881856" y="981071"/>
                  <a:pt x="1881374" y="969645"/>
                  <a:pt x="1879600" y="958408"/>
                </a:cubicBezTo>
                <a:cubicBezTo>
                  <a:pt x="1877139" y="942824"/>
                  <a:pt x="1873727" y="927403"/>
                  <a:pt x="1871133" y="911841"/>
                </a:cubicBezTo>
                <a:cubicBezTo>
                  <a:pt x="1869493" y="901999"/>
                  <a:pt x="1868219" y="892098"/>
                  <a:pt x="1866900" y="882208"/>
                </a:cubicBezTo>
                <a:cubicBezTo>
                  <a:pt x="1865397" y="870931"/>
                  <a:pt x="1864644" y="859545"/>
                  <a:pt x="1862667" y="848341"/>
                </a:cubicBezTo>
                <a:cubicBezTo>
                  <a:pt x="1860406" y="835529"/>
                  <a:pt x="1857022" y="822941"/>
                  <a:pt x="1854200" y="810241"/>
                </a:cubicBezTo>
                <a:cubicBezTo>
                  <a:pt x="1852789" y="796130"/>
                  <a:pt x="1852179" y="781916"/>
                  <a:pt x="1849967" y="767908"/>
                </a:cubicBezTo>
                <a:cubicBezTo>
                  <a:pt x="1847938" y="755057"/>
                  <a:pt x="1843430" y="742674"/>
                  <a:pt x="1841500" y="729808"/>
                </a:cubicBezTo>
                <a:cubicBezTo>
                  <a:pt x="1839188" y="714394"/>
                  <a:pt x="1840478" y="698493"/>
                  <a:pt x="1837267" y="683241"/>
                </a:cubicBezTo>
                <a:cubicBezTo>
                  <a:pt x="1834783" y="671443"/>
                  <a:pt x="1829132" y="660533"/>
                  <a:pt x="1824567" y="649374"/>
                </a:cubicBezTo>
                <a:cubicBezTo>
                  <a:pt x="1816429" y="629481"/>
                  <a:pt x="1807508" y="609917"/>
                  <a:pt x="1799167" y="590108"/>
                </a:cubicBezTo>
                <a:cubicBezTo>
                  <a:pt x="1796218" y="583104"/>
                  <a:pt x="1795260" y="575020"/>
                  <a:pt x="1790700" y="568941"/>
                </a:cubicBezTo>
                <a:cubicBezTo>
                  <a:pt x="1749226" y="513643"/>
                  <a:pt x="1800462" y="582609"/>
                  <a:pt x="1769533" y="539308"/>
                </a:cubicBezTo>
                <a:cubicBezTo>
                  <a:pt x="1765432" y="533567"/>
                  <a:pt x="1760572" y="528357"/>
                  <a:pt x="1756833" y="522374"/>
                </a:cubicBezTo>
                <a:cubicBezTo>
                  <a:pt x="1753489" y="517023"/>
                  <a:pt x="1752363" y="510325"/>
                  <a:pt x="1748367" y="505441"/>
                </a:cubicBezTo>
                <a:cubicBezTo>
                  <a:pt x="1739521" y="494629"/>
                  <a:pt x="1718733" y="475808"/>
                  <a:pt x="1718733" y="475808"/>
                </a:cubicBezTo>
                <a:cubicBezTo>
                  <a:pt x="1717322" y="470163"/>
                  <a:pt x="1717102" y="464078"/>
                  <a:pt x="1714500" y="458874"/>
                </a:cubicBezTo>
                <a:cubicBezTo>
                  <a:pt x="1689026" y="407925"/>
                  <a:pt x="1712994" y="474161"/>
                  <a:pt x="1693333" y="425008"/>
                </a:cubicBezTo>
                <a:cubicBezTo>
                  <a:pt x="1672406" y="372690"/>
                  <a:pt x="1696259" y="422391"/>
                  <a:pt x="1676400" y="382674"/>
                </a:cubicBezTo>
                <a:cubicBezTo>
                  <a:pt x="1666319" y="332273"/>
                  <a:pt x="1675337" y="352681"/>
                  <a:pt x="1655233" y="319174"/>
                </a:cubicBezTo>
                <a:cubicBezTo>
                  <a:pt x="1652567" y="305842"/>
                  <a:pt x="1651758" y="292144"/>
                  <a:pt x="1642533" y="281074"/>
                </a:cubicBezTo>
                <a:cubicBezTo>
                  <a:pt x="1639276" y="277166"/>
                  <a:pt x="1634384" y="274883"/>
                  <a:pt x="1629833" y="272608"/>
                </a:cubicBezTo>
                <a:cubicBezTo>
                  <a:pt x="1628571" y="271977"/>
                  <a:pt x="1627011" y="272608"/>
                  <a:pt x="1625600" y="27260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0031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Works</a:t>
            </a:r>
            <a:endParaRPr lang="en-US" dirty="0"/>
          </a:p>
        </p:txBody>
      </p:sp>
      <p:sp>
        <p:nvSpPr>
          <p:cNvPr id="3" name="Content Placeholder 2"/>
          <p:cNvSpPr>
            <a:spLocks noGrp="1"/>
          </p:cNvSpPr>
          <p:nvPr>
            <p:ph idx="1"/>
          </p:nvPr>
        </p:nvSpPr>
        <p:spPr>
          <a:xfrm>
            <a:off x="457200" y="1371600"/>
            <a:ext cx="8229600" cy="4754563"/>
          </a:xfrm>
        </p:spPr>
        <p:txBody>
          <a:bodyPr>
            <a:normAutofit fontScale="62500" lnSpcReduction="20000"/>
          </a:bodyPr>
          <a:lstStyle/>
          <a:p>
            <a:r>
              <a:rPr lang="en-US" sz="4800" b="1" dirty="0" smtClean="0"/>
              <a:t>School-wide </a:t>
            </a:r>
            <a:r>
              <a:rPr lang="en-US" sz="4800" b="1" dirty="0"/>
              <a:t>Focus on </a:t>
            </a:r>
            <a:r>
              <a:rPr lang="en-US" sz="4800" b="1" dirty="0" smtClean="0"/>
              <a:t>Claims/Evidence/Analysis.</a:t>
            </a:r>
            <a:r>
              <a:rPr lang="en-US" sz="4800" dirty="0" smtClean="0"/>
              <a:t>  </a:t>
            </a:r>
          </a:p>
          <a:p>
            <a:pPr lvl="1"/>
            <a:r>
              <a:rPr lang="en-US" sz="4400" dirty="0" smtClean="0">
                <a:solidFill>
                  <a:srgbClr val="FF0000"/>
                </a:solidFill>
              </a:rPr>
              <a:t>Informal opportunities</a:t>
            </a:r>
            <a:r>
              <a:rPr lang="en-US" sz="4400" dirty="0" smtClean="0"/>
              <a:t>:  use the language of claim/evidence to </a:t>
            </a:r>
          </a:p>
          <a:p>
            <a:pPr lvl="2"/>
            <a:r>
              <a:rPr lang="en-US" sz="4000" dirty="0" smtClean="0"/>
              <a:t>discuss school issues; </a:t>
            </a:r>
          </a:p>
          <a:p>
            <a:pPr lvl="2"/>
            <a:r>
              <a:rPr lang="en-US" sz="4000" dirty="0" smtClean="0"/>
              <a:t>discuss current events; </a:t>
            </a:r>
          </a:p>
          <a:p>
            <a:pPr lvl="2"/>
            <a:r>
              <a:rPr lang="en-US" sz="4000" dirty="0" smtClean="0"/>
              <a:t>stop </a:t>
            </a:r>
            <a:r>
              <a:rPr lang="en-US" sz="4000" dirty="0"/>
              <a:t>spontaneously as we read to </a:t>
            </a:r>
            <a:r>
              <a:rPr lang="en-US" sz="4000" dirty="0" smtClean="0"/>
              <a:t>make claims and </a:t>
            </a:r>
            <a:r>
              <a:rPr lang="en-US" sz="4000" dirty="0"/>
              <a:t>identify specific pieces of evidence from the </a:t>
            </a:r>
            <a:r>
              <a:rPr lang="en-US" sz="4000" dirty="0" smtClean="0"/>
              <a:t>text.</a:t>
            </a:r>
          </a:p>
          <a:p>
            <a:pPr lvl="1"/>
            <a:r>
              <a:rPr lang="en-US" sz="4400" dirty="0" smtClean="0">
                <a:solidFill>
                  <a:srgbClr val="FF0000"/>
                </a:solidFill>
              </a:rPr>
              <a:t>Planned lessons and mini-units</a:t>
            </a:r>
            <a:r>
              <a:rPr lang="en-US" sz="4400" dirty="0" smtClean="0"/>
              <a:t> featuring claims/evidence/analysis.</a:t>
            </a:r>
          </a:p>
          <a:p>
            <a:pPr lvl="1"/>
            <a:r>
              <a:rPr lang="en-US" sz="4400" dirty="0" smtClean="0">
                <a:solidFill>
                  <a:srgbClr val="FF0000"/>
                </a:solidFill>
              </a:rPr>
              <a:t>Formative assessment as well as on-demand assessment </a:t>
            </a:r>
            <a:r>
              <a:rPr lang="en-US" sz="4400" dirty="0" smtClean="0"/>
              <a:t>to measure progress and provide feedback</a:t>
            </a:r>
          </a:p>
        </p:txBody>
      </p:sp>
    </p:spTree>
    <p:extLst>
      <p:ext uri="{BB962C8B-B14F-4D97-AF65-F5344CB8AC3E}">
        <p14:creationId xmlns:p14="http://schemas.microsoft.com/office/powerpoint/2010/main" val="2530707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199"/>
            <a:ext cx="8686800" cy="762000"/>
          </a:xfrm>
        </p:spPr>
        <p:txBody>
          <a:bodyPr>
            <a:noAutofit/>
          </a:bodyPr>
          <a:lstStyle/>
          <a:p>
            <a:r>
              <a:rPr lang="en-US" sz="1800" dirty="0" smtClean="0"/>
              <a:t>Focus on Claims/Evidence/Analysis</a:t>
            </a:r>
            <a:r>
              <a:rPr lang="en-US" sz="1800" dirty="0"/>
              <a:t> </a:t>
            </a:r>
            <a:r>
              <a:rPr lang="en-US" sz="1800" dirty="0" smtClean="0"/>
              <a:t>is Standards-Driven</a:t>
            </a:r>
            <a:endParaRPr lang="en-US" sz="1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63725054"/>
              </p:ext>
            </p:extLst>
          </p:nvPr>
        </p:nvGraphicFramePr>
        <p:xfrm>
          <a:off x="381000" y="838200"/>
          <a:ext cx="8382000" cy="5638800"/>
        </p:xfrm>
        <a:graphic>
          <a:graphicData uri="http://schemas.openxmlformats.org/drawingml/2006/table">
            <a:tbl>
              <a:tblPr firstRow="1" firstCol="1" bandRow="1">
                <a:tableStyleId>{5C22544A-7EE6-4342-B048-85BDC9FD1C3A}</a:tableStyleId>
              </a:tblPr>
              <a:tblGrid>
                <a:gridCol w="990600"/>
                <a:gridCol w="1403715"/>
                <a:gridCol w="1568085"/>
                <a:gridCol w="1524000"/>
                <a:gridCol w="1447800"/>
                <a:gridCol w="1447800"/>
              </a:tblGrid>
              <a:tr h="161642">
                <a:tc gridSpan="6">
                  <a:txBody>
                    <a:bodyPr/>
                    <a:lstStyle/>
                    <a:p>
                      <a:pPr marL="0" marR="0">
                        <a:spcBef>
                          <a:spcPts val="0"/>
                        </a:spcBef>
                        <a:spcAft>
                          <a:spcPts val="0"/>
                        </a:spcAft>
                      </a:pPr>
                      <a:r>
                        <a:rPr lang="en-US" sz="1600" dirty="0">
                          <a:effectLst/>
                        </a:rPr>
                        <a:t>ELA CCSS for Writing</a:t>
                      </a:r>
                    </a:p>
                    <a:p>
                      <a:pPr marL="0" marR="0">
                        <a:spcBef>
                          <a:spcPts val="0"/>
                        </a:spcBef>
                        <a:spcAft>
                          <a:spcPts val="0"/>
                        </a:spcAft>
                      </a:pPr>
                      <a:r>
                        <a:rPr lang="en-US" sz="1600" dirty="0">
                          <a:effectLst/>
                        </a:rPr>
                        <a:t>W.1  Write arguments to support claims in an analysis of substantive topics or texts using valid reasoning and relevant and sufficient evidence</a:t>
                      </a:r>
                      <a:endParaRPr lang="en-US" sz="1600" dirty="0">
                        <a:effectLst/>
                        <a:latin typeface="Cambria"/>
                        <a:ea typeface="Cambria"/>
                        <a:cs typeface="Times New Roman"/>
                      </a:endParaRPr>
                    </a:p>
                  </a:txBody>
                  <a:tcPr marL="45462" marR="4546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0821">
                <a:tc>
                  <a:txBody>
                    <a:bodyPr/>
                    <a:lstStyle/>
                    <a:p>
                      <a:pPr marL="0" marR="0" algn="ctr">
                        <a:spcBef>
                          <a:spcPts val="0"/>
                        </a:spcBef>
                        <a:spcAft>
                          <a:spcPts val="0"/>
                        </a:spcAft>
                      </a:pPr>
                      <a:r>
                        <a:rPr lang="en-US" sz="1200" dirty="0">
                          <a:effectLst/>
                        </a:rPr>
                        <a:t>Kindergarten</a:t>
                      </a:r>
                      <a:endParaRPr lang="en-US" sz="1200" dirty="0">
                        <a:effectLst/>
                        <a:latin typeface="Cambria"/>
                        <a:ea typeface="Cambria"/>
                        <a:cs typeface="Times New Roman"/>
                      </a:endParaRPr>
                    </a:p>
                  </a:txBody>
                  <a:tcPr marL="45462" marR="45462" marT="0" marB="0"/>
                </a:tc>
                <a:tc>
                  <a:txBody>
                    <a:bodyPr/>
                    <a:lstStyle/>
                    <a:p>
                      <a:pPr marL="0" marR="0" algn="ctr">
                        <a:spcBef>
                          <a:spcPts val="0"/>
                        </a:spcBef>
                        <a:spcAft>
                          <a:spcPts val="0"/>
                        </a:spcAft>
                      </a:pPr>
                      <a:r>
                        <a:rPr lang="en-US" sz="1200" b="1" dirty="0">
                          <a:effectLst/>
                        </a:rPr>
                        <a:t>Grade 1</a:t>
                      </a:r>
                      <a:endParaRPr lang="en-US" sz="1200" b="1" dirty="0">
                        <a:effectLst/>
                        <a:latin typeface="Cambria"/>
                        <a:ea typeface="Cambria"/>
                        <a:cs typeface="Times New Roman"/>
                      </a:endParaRPr>
                    </a:p>
                  </a:txBody>
                  <a:tcPr marL="45462" marR="45462" marT="0" marB="0"/>
                </a:tc>
                <a:tc>
                  <a:txBody>
                    <a:bodyPr/>
                    <a:lstStyle/>
                    <a:p>
                      <a:pPr marL="0" marR="0" algn="ctr">
                        <a:spcBef>
                          <a:spcPts val="0"/>
                        </a:spcBef>
                        <a:spcAft>
                          <a:spcPts val="0"/>
                        </a:spcAft>
                      </a:pPr>
                      <a:r>
                        <a:rPr lang="en-US" sz="1200" b="1" dirty="0">
                          <a:effectLst/>
                        </a:rPr>
                        <a:t>Grade 2</a:t>
                      </a:r>
                      <a:endParaRPr lang="en-US" sz="1200" b="1" dirty="0">
                        <a:effectLst/>
                        <a:latin typeface="Cambria"/>
                        <a:ea typeface="Cambria"/>
                        <a:cs typeface="Times New Roman"/>
                      </a:endParaRPr>
                    </a:p>
                  </a:txBody>
                  <a:tcPr marL="45462" marR="45462" marT="0" marB="0"/>
                </a:tc>
                <a:tc>
                  <a:txBody>
                    <a:bodyPr/>
                    <a:lstStyle/>
                    <a:p>
                      <a:pPr marL="0" marR="0" algn="ctr">
                        <a:spcBef>
                          <a:spcPts val="0"/>
                        </a:spcBef>
                        <a:spcAft>
                          <a:spcPts val="0"/>
                        </a:spcAft>
                      </a:pPr>
                      <a:r>
                        <a:rPr lang="en-US" sz="1200" b="1" dirty="0">
                          <a:effectLst/>
                        </a:rPr>
                        <a:t>Grade 3</a:t>
                      </a:r>
                      <a:endParaRPr lang="en-US" sz="1200" b="1" dirty="0">
                        <a:effectLst/>
                        <a:latin typeface="Cambria"/>
                        <a:ea typeface="Cambria"/>
                        <a:cs typeface="Times New Roman"/>
                      </a:endParaRPr>
                    </a:p>
                  </a:txBody>
                  <a:tcPr marL="45462" marR="45462" marT="0" marB="0"/>
                </a:tc>
                <a:tc>
                  <a:txBody>
                    <a:bodyPr/>
                    <a:lstStyle/>
                    <a:p>
                      <a:pPr marL="0" marR="0" algn="ctr">
                        <a:spcBef>
                          <a:spcPts val="0"/>
                        </a:spcBef>
                        <a:spcAft>
                          <a:spcPts val="0"/>
                        </a:spcAft>
                      </a:pPr>
                      <a:r>
                        <a:rPr lang="en-US" sz="1200" b="1" dirty="0">
                          <a:effectLst/>
                        </a:rPr>
                        <a:t>Grade 4</a:t>
                      </a:r>
                      <a:endParaRPr lang="en-US" sz="1200" b="1" dirty="0">
                        <a:effectLst/>
                        <a:latin typeface="Cambria"/>
                        <a:ea typeface="Cambria"/>
                        <a:cs typeface="Times New Roman"/>
                      </a:endParaRPr>
                    </a:p>
                  </a:txBody>
                  <a:tcPr marL="45462" marR="45462" marT="0" marB="0"/>
                </a:tc>
                <a:tc>
                  <a:txBody>
                    <a:bodyPr/>
                    <a:lstStyle/>
                    <a:p>
                      <a:pPr marL="0" marR="0" algn="ctr">
                        <a:spcBef>
                          <a:spcPts val="0"/>
                        </a:spcBef>
                        <a:spcAft>
                          <a:spcPts val="0"/>
                        </a:spcAft>
                      </a:pPr>
                      <a:r>
                        <a:rPr lang="en-US" sz="1200" b="1" dirty="0">
                          <a:effectLst/>
                        </a:rPr>
                        <a:t>Grade 5</a:t>
                      </a:r>
                      <a:endParaRPr lang="en-US" sz="1200" b="1" dirty="0">
                        <a:effectLst/>
                        <a:latin typeface="Cambria"/>
                        <a:ea typeface="Cambria"/>
                        <a:cs typeface="Times New Roman"/>
                      </a:endParaRPr>
                    </a:p>
                  </a:txBody>
                  <a:tcPr marL="45462" marR="45462" marT="0" marB="0"/>
                </a:tc>
              </a:tr>
              <a:tr h="1697236">
                <a:tc>
                  <a:txBody>
                    <a:bodyPr/>
                    <a:lstStyle/>
                    <a:p>
                      <a:pPr marL="0" marR="0">
                        <a:spcBef>
                          <a:spcPts val="0"/>
                        </a:spcBef>
                        <a:spcAft>
                          <a:spcPts val="0"/>
                        </a:spcAft>
                      </a:pPr>
                      <a:r>
                        <a:rPr lang="en-US" sz="1000" dirty="0">
                          <a:effectLst/>
                        </a:rPr>
                        <a:t>Use a combination of drawing, dictating, and writing to compose opinion pieces in which they tell a reader the topic or the name of the book they are writing about and state an opinion or preference about the topic or book (e.g., My favorite book is . . .).</a:t>
                      </a:r>
                      <a:endParaRPr lang="en-US" sz="1000" dirty="0">
                        <a:effectLst/>
                        <a:latin typeface="Cambria"/>
                        <a:ea typeface="Cambria"/>
                        <a:cs typeface="Times New Roman"/>
                      </a:endParaRPr>
                    </a:p>
                  </a:txBody>
                  <a:tcPr marL="45462" marR="45462" marT="0" marB="0"/>
                </a:tc>
                <a:tc>
                  <a:txBody>
                    <a:bodyPr/>
                    <a:lstStyle/>
                    <a:p>
                      <a:pPr marL="0" marR="0">
                        <a:spcBef>
                          <a:spcPts val="0"/>
                        </a:spcBef>
                        <a:spcAft>
                          <a:spcPts val="0"/>
                        </a:spcAft>
                      </a:pPr>
                      <a:r>
                        <a:rPr lang="en-US" sz="1000" dirty="0">
                          <a:effectLst/>
                        </a:rPr>
                        <a:t>Write opinion pieces in which they introduce the topic or name the book they are writing about, state an opinion, supply a reason for the opinion, and provide some sense of closure.</a:t>
                      </a:r>
                      <a:endParaRPr lang="en-US" sz="1000" dirty="0">
                        <a:effectLst/>
                        <a:latin typeface="Cambria"/>
                        <a:ea typeface="Cambria"/>
                        <a:cs typeface="Times New Roman"/>
                      </a:endParaRPr>
                    </a:p>
                  </a:txBody>
                  <a:tcPr marL="45462" marR="45462" marT="0" marB="0"/>
                </a:tc>
                <a:tc>
                  <a:txBody>
                    <a:bodyPr/>
                    <a:lstStyle/>
                    <a:p>
                      <a:pPr marL="0" marR="0">
                        <a:spcBef>
                          <a:spcPts val="0"/>
                        </a:spcBef>
                        <a:spcAft>
                          <a:spcPts val="0"/>
                        </a:spcAft>
                      </a:pPr>
                      <a:r>
                        <a:rPr lang="en-US" sz="1000" dirty="0">
                          <a:effectLst/>
                        </a:rPr>
                        <a:t>Write opinion pieces in which they introduce the topic or book they are writing about, state an opinion, supply reasons that support the opinion, use linking words (e.g., because, and, also) to connect opinion and reasons, and provide a concluding statement or section.</a:t>
                      </a:r>
                      <a:endParaRPr lang="en-US" sz="1000" dirty="0">
                        <a:effectLst/>
                        <a:latin typeface="Cambria"/>
                        <a:ea typeface="Cambria"/>
                        <a:cs typeface="Times New Roman"/>
                      </a:endParaRPr>
                    </a:p>
                  </a:txBody>
                  <a:tcPr marL="45462" marR="45462" marT="0" marB="0"/>
                </a:tc>
                <a:tc>
                  <a:txBody>
                    <a:bodyPr/>
                    <a:lstStyle/>
                    <a:p>
                      <a:pPr marL="0" marR="0">
                        <a:spcBef>
                          <a:spcPts val="0"/>
                        </a:spcBef>
                        <a:spcAft>
                          <a:spcPts val="0"/>
                        </a:spcAft>
                      </a:pPr>
                      <a:r>
                        <a:rPr lang="en-US" sz="1000" dirty="0">
                          <a:effectLst/>
                        </a:rPr>
                        <a:t>Write opinion pieces on topics or texts, supporting a point of view with reasons.</a:t>
                      </a:r>
                    </a:p>
                    <a:p>
                      <a:pPr marL="342900" marR="0" lvl="0" indent="-342900">
                        <a:spcBef>
                          <a:spcPts val="0"/>
                        </a:spcBef>
                        <a:spcAft>
                          <a:spcPts val="0"/>
                        </a:spcAft>
                        <a:buFont typeface="+mj-lt"/>
                        <a:buAutoNum type="alphaLcPeriod"/>
                        <a:tabLst>
                          <a:tab pos="228600" algn="l"/>
                        </a:tabLst>
                      </a:pPr>
                      <a:r>
                        <a:rPr lang="en-US" sz="1000" dirty="0">
                          <a:effectLst/>
                        </a:rPr>
                        <a:t>Introduce the topic or text they are writing about, state an opinion, and create an organizational structure that lists reasons.</a:t>
                      </a:r>
                    </a:p>
                    <a:p>
                      <a:pPr marL="342900" marR="0" lvl="0" indent="-342900">
                        <a:spcBef>
                          <a:spcPts val="0"/>
                        </a:spcBef>
                        <a:spcAft>
                          <a:spcPts val="0"/>
                        </a:spcAft>
                        <a:buFont typeface="+mj-lt"/>
                        <a:buAutoNum type="alphaLcPeriod"/>
                        <a:tabLst>
                          <a:tab pos="228600" algn="l"/>
                        </a:tabLst>
                      </a:pPr>
                      <a:r>
                        <a:rPr lang="en-US" sz="1000" dirty="0">
                          <a:effectLst/>
                        </a:rPr>
                        <a:t>Provide reasons that support the opinion.</a:t>
                      </a:r>
                    </a:p>
                    <a:p>
                      <a:pPr marL="342900" marR="0" lvl="0" indent="-342900">
                        <a:spcBef>
                          <a:spcPts val="0"/>
                        </a:spcBef>
                        <a:spcAft>
                          <a:spcPts val="0"/>
                        </a:spcAft>
                        <a:buFont typeface="+mj-lt"/>
                        <a:buAutoNum type="alphaLcPeriod"/>
                        <a:tabLst>
                          <a:tab pos="228600" algn="l"/>
                        </a:tabLst>
                      </a:pPr>
                      <a:r>
                        <a:rPr lang="en-US" sz="1000" dirty="0">
                          <a:effectLst/>
                        </a:rPr>
                        <a:t>Use linking words and phrases (e.g., because, therefore, since, for example) to connect opinion and reasons.</a:t>
                      </a:r>
                    </a:p>
                    <a:p>
                      <a:pPr marL="342900" marR="0" lvl="0" indent="-342900">
                        <a:spcBef>
                          <a:spcPts val="0"/>
                        </a:spcBef>
                        <a:spcAft>
                          <a:spcPts val="0"/>
                        </a:spcAft>
                        <a:buFont typeface="+mj-lt"/>
                        <a:buAutoNum type="alphaLcPeriod"/>
                        <a:tabLst>
                          <a:tab pos="228600" algn="l"/>
                        </a:tabLst>
                      </a:pPr>
                      <a:r>
                        <a:rPr lang="en-US" sz="1000" dirty="0">
                          <a:effectLst/>
                        </a:rPr>
                        <a:t>Provide a concluding statement or section.</a:t>
                      </a:r>
                      <a:endParaRPr lang="en-US" sz="1000" dirty="0">
                        <a:effectLst/>
                        <a:latin typeface="Cambria"/>
                        <a:ea typeface="Cambria"/>
                        <a:cs typeface="Times New Roman"/>
                      </a:endParaRPr>
                    </a:p>
                  </a:txBody>
                  <a:tcPr marL="45462" marR="45462" marT="0" marB="0"/>
                </a:tc>
                <a:tc>
                  <a:txBody>
                    <a:bodyPr/>
                    <a:lstStyle/>
                    <a:p>
                      <a:pPr marL="0" marR="0">
                        <a:spcBef>
                          <a:spcPts val="0"/>
                        </a:spcBef>
                        <a:spcAft>
                          <a:spcPts val="0"/>
                        </a:spcAft>
                      </a:pPr>
                      <a:r>
                        <a:rPr lang="en-US" sz="1000" dirty="0">
                          <a:effectLst/>
                        </a:rPr>
                        <a:t>Write opinion pieces on topics or texts, supporting a point of view with reasons and information.</a:t>
                      </a:r>
                    </a:p>
                    <a:p>
                      <a:pPr marL="342900" marR="0" lvl="0" indent="-342900">
                        <a:spcBef>
                          <a:spcPts val="0"/>
                        </a:spcBef>
                        <a:spcAft>
                          <a:spcPts val="0"/>
                        </a:spcAft>
                        <a:buFont typeface="+mj-lt"/>
                        <a:buAutoNum type="alphaLcPeriod"/>
                        <a:tabLst>
                          <a:tab pos="457200" algn="l"/>
                        </a:tabLst>
                      </a:pPr>
                      <a:r>
                        <a:rPr lang="en-US" sz="1000" dirty="0">
                          <a:effectLst/>
                        </a:rPr>
                        <a:t>Introduce a topic or text clearly, state an opinion, and create an organizational structure in which related ideas are grouped to support the writer’s purpose.</a:t>
                      </a:r>
                    </a:p>
                    <a:p>
                      <a:pPr marL="342900" marR="0" lvl="0" indent="-342900">
                        <a:spcBef>
                          <a:spcPts val="0"/>
                        </a:spcBef>
                        <a:spcAft>
                          <a:spcPts val="0"/>
                        </a:spcAft>
                        <a:buFont typeface="+mj-lt"/>
                        <a:buAutoNum type="alphaLcPeriod"/>
                        <a:tabLst>
                          <a:tab pos="457200" algn="l"/>
                        </a:tabLst>
                      </a:pPr>
                      <a:r>
                        <a:rPr lang="en-US" sz="1000" dirty="0">
                          <a:effectLst/>
                        </a:rPr>
                        <a:t>Provide reasons that are supported by facts and details.</a:t>
                      </a:r>
                    </a:p>
                    <a:p>
                      <a:pPr marL="342900" marR="0" lvl="0" indent="-342900">
                        <a:spcBef>
                          <a:spcPts val="0"/>
                        </a:spcBef>
                        <a:spcAft>
                          <a:spcPts val="0"/>
                        </a:spcAft>
                        <a:buFont typeface="+mj-lt"/>
                        <a:buAutoNum type="alphaLcPeriod"/>
                        <a:tabLst>
                          <a:tab pos="457200" algn="l"/>
                        </a:tabLst>
                      </a:pPr>
                      <a:r>
                        <a:rPr lang="en-US" sz="1000" dirty="0">
                          <a:effectLst/>
                        </a:rPr>
                        <a:t>Link opinion and reasons using words and phrases (e.g., for instance, in order to, in addition).</a:t>
                      </a:r>
                    </a:p>
                    <a:p>
                      <a:pPr marL="342900" marR="0" lvl="0" indent="-342900">
                        <a:spcBef>
                          <a:spcPts val="0"/>
                        </a:spcBef>
                        <a:spcAft>
                          <a:spcPts val="0"/>
                        </a:spcAft>
                        <a:buFont typeface="+mj-lt"/>
                        <a:buAutoNum type="alphaLcPeriod"/>
                        <a:tabLst>
                          <a:tab pos="457200" algn="l"/>
                        </a:tabLst>
                      </a:pPr>
                      <a:r>
                        <a:rPr lang="en-US" sz="1000" dirty="0">
                          <a:effectLst/>
                        </a:rPr>
                        <a:t>Provide a concluding statement or section related to the opinion presented.</a:t>
                      </a:r>
                      <a:endParaRPr lang="en-US" sz="1000" dirty="0">
                        <a:effectLst/>
                        <a:latin typeface="Cambria"/>
                        <a:ea typeface="Cambria"/>
                        <a:cs typeface="Times New Roman"/>
                      </a:endParaRPr>
                    </a:p>
                  </a:txBody>
                  <a:tcPr marL="45462" marR="45462" marT="0" marB="0"/>
                </a:tc>
                <a:tc>
                  <a:txBody>
                    <a:bodyPr/>
                    <a:lstStyle/>
                    <a:p>
                      <a:pPr marL="0" marR="0">
                        <a:spcBef>
                          <a:spcPts val="0"/>
                        </a:spcBef>
                        <a:spcAft>
                          <a:spcPts val="0"/>
                        </a:spcAft>
                      </a:pPr>
                      <a:r>
                        <a:rPr lang="en-US" sz="1000" dirty="0">
                          <a:effectLst/>
                        </a:rPr>
                        <a:t>Write opinion pieces on topics or texts, supporting a point of view with reasons and information.</a:t>
                      </a:r>
                    </a:p>
                    <a:p>
                      <a:pPr marL="342900" marR="0" lvl="0" indent="-342900">
                        <a:spcBef>
                          <a:spcPts val="0"/>
                        </a:spcBef>
                        <a:spcAft>
                          <a:spcPts val="0"/>
                        </a:spcAft>
                        <a:buFont typeface="+mj-lt"/>
                        <a:buAutoNum type="alphaLcPeriod"/>
                        <a:tabLst>
                          <a:tab pos="457200" algn="l"/>
                        </a:tabLst>
                      </a:pPr>
                      <a:r>
                        <a:rPr lang="en-US" sz="1000" dirty="0">
                          <a:effectLst/>
                        </a:rPr>
                        <a:t>Introduce a topic or text clearly, state an opinion, and create an organizational structure in which ideas are logically grouped to support the writer’s purpose.</a:t>
                      </a:r>
                    </a:p>
                    <a:p>
                      <a:pPr marL="342900" marR="0" lvl="0" indent="-342900">
                        <a:spcBef>
                          <a:spcPts val="0"/>
                        </a:spcBef>
                        <a:spcAft>
                          <a:spcPts val="0"/>
                        </a:spcAft>
                        <a:buFont typeface="+mj-lt"/>
                        <a:buAutoNum type="alphaLcPeriod"/>
                        <a:tabLst>
                          <a:tab pos="457200" algn="l"/>
                        </a:tabLst>
                      </a:pPr>
                      <a:r>
                        <a:rPr lang="en-US" sz="1000" dirty="0">
                          <a:effectLst/>
                        </a:rPr>
                        <a:t>Provide logically ordered reasons that are supported by facts and details.</a:t>
                      </a:r>
                    </a:p>
                    <a:p>
                      <a:pPr marL="342900" marR="0" lvl="0" indent="-342900">
                        <a:spcBef>
                          <a:spcPts val="0"/>
                        </a:spcBef>
                        <a:spcAft>
                          <a:spcPts val="0"/>
                        </a:spcAft>
                        <a:buFont typeface="+mj-lt"/>
                        <a:buAutoNum type="alphaLcPeriod"/>
                        <a:tabLst>
                          <a:tab pos="457200" algn="l"/>
                        </a:tabLst>
                      </a:pPr>
                      <a:r>
                        <a:rPr lang="en-US" sz="1000" dirty="0">
                          <a:effectLst/>
                        </a:rPr>
                        <a:t>Link opinion and reasons using words, phrases, and clauses (e.g., consequently, specifically).</a:t>
                      </a:r>
                    </a:p>
                    <a:p>
                      <a:pPr marL="342900" marR="0" lvl="0" indent="-342900">
                        <a:spcBef>
                          <a:spcPts val="0"/>
                        </a:spcBef>
                        <a:spcAft>
                          <a:spcPts val="0"/>
                        </a:spcAft>
                        <a:buFont typeface="+mj-lt"/>
                        <a:buAutoNum type="alphaLcPeriod"/>
                        <a:tabLst>
                          <a:tab pos="457200" algn="l"/>
                        </a:tabLst>
                      </a:pPr>
                      <a:r>
                        <a:rPr lang="en-US" sz="1000" dirty="0">
                          <a:effectLst/>
                        </a:rPr>
                        <a:t>Provide a concluding statement or section related to the opinion presented.</a:t>
                      </a:r>
                      <a:endParaRPr lang="en-US" sz="1000" dirty="0">
                        <a:effectLst/>
                        <a:latin typeface="Cambria"/>
                        <a:ea typeface="Cambria"/>
                        <a:cs typeface="Times New Roman"/>
                      </a:endParaRPr>
                    </a:p>
                  </a:txBody>
                  <a:tcPr marL="45462" marR="45462" marT="0" marB="0"/>
                </a:tc>
              </a:tr>
            </a:tbl>
          </a:graphicData>
        </a:graphic>
      </p:graphicFrame>
      <p:sp>
        <p:nvSpPr>
          <p:cNvPr id="6" name="Rectangle 1"/>
          <p:cNvSpPr>
            <a:spLocks noChangeArrowheads="1"/>
          </p:cNvSpPr>
          <p:nvPr/>
        </p:nvSpPr>
        <p:spPr bwMode="auto">
          <a:xfrm>
            <a:off x="406400" y="6324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tx1"/>
                </a:solidFill>
                <a:effectLst/>
                <a:latin typeface="Arial" pitchFamily="34" charset="0"/>
                <a:ea typeface="Cambria" pitchFamily="18" charset="0"/>
                <a:cs typeface="Arial" pitchFamily="34" charset="0"/>
              </a:rPr>
              <a:t>KWP/</a:t>
            </a:r>
            <a:r>
              <a:rPr kumimoji="0" lang="en-US" altLang="en-US" sz="800" b="0" i="0" u="none" strike="noStrike" cap="none" normalizeH="0" baseline="0" dirty="0" err="1" smtClean="0">
                <a:ln>
                  <a:noFill/>
                </a:ln>
                <a:solidFill>
                  <a:schemeClr val="tx1"/>
                </a:solidFill>
                <a:effectLst/>
                <a:latin typeface="Arial" pitchFamily="34" charset="0"/>
                <a:ea typeface="Cambria" pitchFamily="18" charset="0"/>
                <a:cs typeface="Arial" pitchFamily="34" charset="0"/>
              </a:rPr>
              <a:t>jb</a:t>
            </a:r>
            <a:r>
              <a:rPr kumimoji="0" lang="en-US" altLang="en-US" sz="800" b="0" i="0" u="none" strike="noStrike" cap="none" normalizeH="0" baseline="0" dirty="0" smtClean="0">
                <a:ln>
                  <a:noFill/>
                </a:ln>
                <a:solidFill>
                  <a:schemeClr val="tx1"/>
                </a:solidFill>
                <a:effectLst/>
                <a:latin typeface="Arial" pitchFamily="34" charset="0"/>
                <a:ea typeface="Cambria" pitchFamily="18" charset="0"/>
                <a:cs typeface="Arial" pitchFamily="34" charset="0"/>
              </a:rPr>
              <a:t>/March2015</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49654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1800" dirty="0" smtClean="0"/>
              <a:t>Focus on Claims/Evidence/Analysis is Standards-Driven</a:t>
            </a:r>
            <a:endParaRPr lang="en-US" sz="1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67918314"/>
              </p:ext>
            </p:extLst>
          </p:nvPr>
        </p:nvGraphicFramePr>
        <p:xfrm>
          <a:off x="228600" y="1066800"/>
          <a:ext cx="8382000" cy="5730240"/>
        </p:xfrm>
        <a:graphic>
          <a:graphicData uri="http://schemas.openxmlformats.org/drawingml/2006/table">
            <a:tbl>
              <a:tblPr firstRow="1" firstCol="1" bandRow="1">
                <a:tableStyleId>{5C22544A-7EE6-4342-B048-85BDC9FD1C3A}</a:tableStyleId>
              </a:tblPr>
              <a:tblGrid>
                <a:gridCol w="990600"/>
                <a:gridCol w="1403715"/>
                <a:gridCol w="1568085"/>
                <a:gridCol w="1524000"/>
                <a:gridCol w="1447800"/>
                <a:gridCol w="1447800"/>
              </a:tblGrid>
              <a:tr h="242462">
                <a:tc gridSpan="6">
                  <a:txBody>
                    <a:bodyPr/>
                    <a:lstStyle/>
                    <a:p>
                      <a:pPr marL="0" marR="0">
                        <a:spcBef>
                          <a:spcPts val="0"/>
                        </a:spcBef>
                        <a:spcAft>
                          <a:spcPts val="0"/>
                        </a:spcAft>
                      </a:pPr>
                      <a:r>
                        <a:rPr lang="en-US" sz="1800" dirty="0">
                          <a:effectLst/>
                        </a:rPr>
                        <a:t>ELA CCSS for Informational Reading</a:t>
                      </a:r>
                    </a:p>
                    <a:p>
                      <a:pPr marL="0" marR="0">
                        <a:spcBef>
                          <a:spcPts val="0"/>
                        </a:spcBef>
                        <a:spcAft>
                          <a:spcPts val="0"/>
                        </a:spcAft>
                      </a:pPr>
                      <a:r>
                        <a:rPr lang="en-US" sz="1800" dirty="0">
                          <a:effectLst/>
                        </a:rPr>
                        <a:t>R.1  Read closely to determine what the text says explicitly and to make logical inferences from it; cite specific textual evidence when writing or speaking to support conclusions drawn from the text.</a:t>
                      </a:r>
                      <a:endParaRPr lang="en-US" sz="1800" dirty="0">
                        <a:effectLst/>
                        <a:latin typeface="Cambria"/>
                        <a:ea typeface="Cambria"/>
                        <a:cs typeface="Times New Roman"/>
                      </a:endParaRPr>
                    </a:p>
                  </a:txBody>
                  <a:tcPr marL="45462" marR="4546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0821">
                <a:tc>
                  <a:txBody>
                    <a:bodyPr/>
                    <a:lstStyle/>
                    <a:p>
                      <a:pPr marL="0" marR="0" algn="ctr">
                        <a:spcBef>
                          <a:spcPts val="0"/>
                        </a:spcBef>
                        <a:spcAft>
                          <a:spcPts val="0"/>
                        </a:spcAft>
                      </a:pPr>
                      <a:r>
                        <a:rPr lang="en-US" sz="1200" dirty="0">
                          <a:effectLst/>
                        </a:rPr>
                        <a:t>Kindergarten</a:t>
                      </a:r>
                      <a:endParaRPr lang="en-US" sz="1200" dirty="0">
                        <a:effectLst/>
                        <a:latin typeface="Cambria"/>
                        <a:ea typeface="Cambria"/>
                        <a:cs typeface="Times New Roman"/>
                      </a:endParaRPr>
                    </a:p>
                  </a:txBody>
                  <a:tcPr marL="45462" marR="45462" marT="0" marB="0"/>
                </a:tc>
                <a:tc>
                  <a:txBody>
                    <a:bodyPr/>
                    <a:lstStyle/>
                    <a:p>
                      <a:pPr marL="0" marR="0" algn="ctr">
                        <a:spcBef>
                          <a:spcPts val="0"/>
                        </a:spcBef>
                        <a:spcAft>
                          <a:spcPts val="0"/>
                        </a:spcAft>
                      </a:pPr>
                      <a:r>
                        <a:rPr lang="en-US" sz="1400" b="1" dirty="0">
                          <a:effectLst/>
                        </a:rPr>
                        <a:t>Grade 1</a:t>
                      </a:r>
                      <a:endParaRPr lang="en-US" sz="1400" b="1" dirty="0">
                        <a:effectLst/>
                        <a:latin typeface="Cambria"/>
                        <a:ea typeface="Cambria"/>
                        <a:cs typeface="Times New Roman"/>
                      </a:endParaRPr>
                    </a:p>
                  </a:txBody>
                  <a:tcPr marL="45462" marR="45462" marT="0" marB="0"/>
                </a:tc>
                <a:tc>
                  <a:txBody>
                    <a:bodyPr/>
                    <a:lstStyle/>
                    <a:p>
                      <a:pPr marL="0" marR="0" algn="ctr">
                        <a:spcBef>
                          <a:spcPts val="0"/>
                        </a:spcBef>
                        <a:spcAft>
                          <a:spcPts val="0"/>
                        </a:spcAft>
                      </a:pPr>
                      <a:r>
                        <a:rPr lang="en-US" sz="1400" b="1" dirty="0">
                          <a:effectLst/>
                        </a:rPr>
                        <a:t>Grade 2</a:t>
                      </a:r>
                      <a:endParaRPr lang="en-US" sz="1400" b="1" dirty="0">
                        <a:effectLst/>
                        <a:latin typeface="Cambria"/>
                        <a:ea typeface="Cambria"/>
                        <a:cs typeface="Times New Roman"/>
                      </a:endParaRPr>
                    </a:p>
                  </a:txBody>
                  <a:tcPr marL="45462" marR="45462" marT="0" marB="0"/>
                </a:tc>
                <a:tc>
                  <a:txBody>
                    <a:bodyPr/>
                    <a:lstStyle/>
                    <a:p>
                      <a:pPr marL="0" marR="0" algn="ctr">
                        <a:spcBef>
                          <a:spcPts val="0"/>
                        </a:spcBef>
                        <a:spcAft>
                          <a:spcPts val="0"/>
                        </a:spcAft>
                      </a:pPr>
                      <a:r>
                        <a:rPr lang="en-US" sz="1400" b="1" dirty="0">
                          <a:effectLst/>
                        </a:rPr>
                        <a:t>Grade 3</a:t>
                      </a:r>
                      <a:endParaRPr lang="en-US" sz="1400" b="1" dirty="0">
                        <a:effectLst/>
                        <a:latin typeface="Cambria"/>
                        <a:ea typeface="Cambria"/>
                        <a:cs typeface="Times New Roman"/>
                      </a:endParaRPr>
                    </a:p>
                  </a:txBody>
                  <a:tcPr marL="45462" marR="45462" marT="0" marB="0"/>
                </a:tc>
                <a:tc>
                  <a:txBody>
                    <a:bodyPr/>
                    <a:lstStyle/>
                    <a:p>
                      <a:pPr marL="0" marR="0" algn="ctr">
                        <a:spcBef>
                          <a:spcPts val="0"/>
                        </a:spcBef>
                        <a:spcAft>
                          <a:spcPts val="0"/>
                        </a:spcAft>
                      </a:pPr>
                      <a:r>
                        <a:rPr lang="en-US" sz="1400" b="1" dirty="0">
                          <a:effectLst/>
                        </a:rPr>
                        <a:t>Grade 4</a:t>
                      </a:r>
                      <a:endParaRPr lang="en-US" sz="1400" b="1" dirty="0">
                        <a:effectLst/>
                        <a:latin typeface="Cambria"/>
                        <a:ea typeface="Cambria"/>
                        <a:cs typeface="Times New Roman"/>
                      </a:endParaRPr>
                    </a:p>
                  </a:txBody>
                  <a:tcPr marL="45462" marR="45462" marT="0" marB="0"/>
                </a:tc>
                <a:tc>
                  <a:txBody>
                    <a:bodyPr/>
                    <a:lstStyle/>
                    <a:p>
                      <a:pPr marL="0" marR="0" algn="ctr">
                        <a:spcBef>
                          <a:spcPts val="0"/>
                        </a:spcBef>
                        <a:spcAft>
                          <a:spcPts val="0"/>
                        </a:spcAft>
                      </a:pPr>
                      <a:r>
                        <a:rPr lang="en-US" sz="1400" b="1" dirty="0">
                          <a:effectLst/>
                        </a:rPr>
                        <a:t>Grade 5</a:t>
                      </a:r>
                      <a:endParaRPr lang="en-US" sz="1400" b="1" dirty="0">
                        <a:effectLst/>
                        <a:latin typeface="Cambria"/>
                        <a:ea typeface="Cambria"/>
                        <a:cs typeface="Times New Roman"/>
                      </a:endParaRPr>
                    </a:p>
                  </a:txBody>
                  <a:tcPr marL="45462" marR="45462" marT="0" marB="0"/>
                </a:tc>
              </a:tr>
              <a:tr h="565745">
                <a:tc>
                  <a:txBody>
                    <a:bodyPr/>
                    <a:lstStyle/>
                    <a:p>
                      <a:pPr marL="0" marR="0">
                        <a:spcBef>
                          <a:spcPts val="0"/>
                        </a:spcBef>
                        <a:spcAft>
                          <a:spcPts val="0"/>
                        </a:spcAft>
                      </a:pPr>
                      <a:r>
                        <a:rPr lang="en-US" sz="1000" dirty="0">
                          <a:effectLst/>
                        </a:rPr>
                        <a:t> With prompting and support, ask and answer questions about key details in a text.</a:t>
                      </a:r>
                      <a:endParaRPr lang="en-US" sz="1000" dirty="0">
                        <a:effectLst/>
                        <a:latin typeface="Cambria"/>
                        <a:ea typeface="Cambria"/>
                        <a:cs typeface="Times New Roman"/>
                      </a:endParaRPr>
                    </a:p>
                  </a:txBody>
                  <a:tcPr marL="45462" marR="45462" marT="0" marB="0"/>
                </a:tc>
                <a:tc>
                  <a:txBody>
                    <a:bodyPr/>
                    <a:lstStyle/>
                    <a:p>
                      <a:pPr marL="0" marR="0">
                        <a:spcBef>
                          <a:spcPts val="0"/>
                        </a:spcBef>
                        <a:spcAft>
                          <a:spcPts val="0"/>
                        </a:spcAft>
                      </a:pPr>
                      <a:r>
                        <a:rPr lang="en-US" sz="1000" dirty="0">
                          <a:effectLst/>
                        </a:rPr>
                        <a:t>Ask and answer questions about key details n a text.</a:t>
                      </a:r>
                      <a:endParaRPr lang="en-US" sz="1000" dirty="0">
                        <a:effectLst/>
                        <a:latin typeface="Cambria"/>
                        <a:ea typeface="Cambria"/>
                        <a:cs typeface="Times New Roman"/>
                      </a:endParaRPr>
                    </a:p>
                  </a:txBody>
                  <a:tcPr marL="45462" marR="45462" marT="0" marB="0"/>
                </a:tc>
                <a:tc>
                  <a:txBody>
                    <a:bodyPr/>
                    <a:lstStyle/>
                    <a:p>
                      <a:pPr marL="0" marR="0">
                        <a:spcBef>
                          <a:spcPts val="0"/>
                        </a:spcBef>
                        <a:spcAft>
                          <a:spcPts val="0"/>
                        </a:spcAft>
                      </a:pPr>
                      <a:r>
                        <a:rPr lang="en-US" sz="1000" dirty="0">
                          <a:effectLst/>
                        </a:rPr>
                        <a:t>Ask and answer questions such as who, what, where, when, why, and how to demonstrate understanding of key details in a text.</a:t>
                      </a:r>
                      <a:endParaRPr lang="en-US" sz="1000" dirty="0">
                        <a:effectLst/>
                        <a:latin typeface="Cambria"/>
                        <a:ea typeface="Cambria"/>
                        <a:cs typeface="Times New Roman"/>
                      </a:endParaRPr>
                    </a:p>
                  </a:txBody>
                  <a:tcPr marL="45462" marR="45462" marT="0" marB="0"/>
                </a:tc>
                <a:tc>
                  <a:txBody>
                    <a:bodyPr/>
                    <a:lstStyle/>
                    <a:p>
                      <a:pPr marL="0" marR="0">
                        <a:spcBef>
                          <a:spcPts val="0"/>
                        </a:spcBef>
                        <a:spcAft>
                          <a:spcPts val="0"/>
                        </a:spcAft>
                      </a:pPr>
                      <a:r>
                        <a:rPr lang="en-US" sz="1000" dirty="0">
                          <a:effectLst/>
                        </a:rPr>
                        <a:t>Ask and answer questions to demonstrate understanding of a text, referring explicitly to the text as the basis for the answers.</a:t>
                      </a:r>
                      <a:endParaRPr lang="en-US" sz="1000" dirty="0">
                        <a:effectLst/>
                        <a:latin typeface="Cambria"/>
                        <a:ea typeface="Cambria"/>
                        <a:cs typeface="Times New Roman"/>
                      </a:endParaRPr>
                    </a:p>
                  </a:txBody>
                  <a:tcPr marL="45462" marR="45462" marT="0" marB="0"/>
                </a:tc>
                <a:tc>
                  <a:txBody>
                    <a:bodyPr/>
                    <a:lstStyle/>
                    <a:p>
                      <a:pPr marL="0" marR="0">
                        <a:spcBef>
                          <a:spcPts val="0"/>
                        </a:spcBef>
                        <a:spcAft>
                          <a:spcPts val="0"/>
                        </a:spcAft>
                      </a:pPr>
                      <a:r>
                        <a:rPr lang="en-US" sz="1000" dirty="0">
                          <a:effectLst/>
                        </a:rPr>
                        <a:t>Refer to details and examples in a text when explaining what the text says explicitly and when drawing inferences from the text.</a:t>
                      </a:r>
                      <a:endParaRPr lang="en-US" sz="1000" dirty="0">
                        <a:effectLst/>
                        <a:latin typeface="Cambria"/>
                        <a:ea typeface="Cambria"/>
                        <a:cs typeface="Times New Roman"/>
                      </a:endParaRPr>
                    </a:p>
                  </a:txBody>
                  <a:tcPr marL="45462" marR="45462" marT="0" marB="0"/>
                </a:tc>
                <a:tc>
                  <a:txBody>
                    <a:bodyPr/>
                    <a:lstStyle/>
                    <a:p>
                      <a:pPr marL="0" marR="0">
                        <a:spcBef>
                          <a:spcPts val="0"/>
                        </a:spcBef>
                        <a:spcAft>
                          <a:spcPts val="0"/>
                        </a:spcAft>
                      </a:pPr>
                      <a:r>
                        <a:rPr lang="en-US" sz="1000" dirty="0">
                          <a:effectLst/>
                        </a:rPr>
                        <a:t>Quote accurately from a text when explaining what the text says explicitly and when drawing inferences from the text.</a:t>
                      </a:r>
                      <a:endParaRPr lang="en-US" sz="1000" dirty="0">
                        <a:effectLst/>
                        <a:latin typeface="Cambria"/>
                        <a:ea typeface="Cambria"/>
                        <a:cs typeface="Times New Roman"/>
                      </a:endParaRPr>
                    </a:p>
                  </a:txBody>
                  <a:tcPr marL="45462" marR="45462" marT="0" marB="0"/>
                </a:tc>
              </a:tr>
              <a:tr h="161642">
                <a:tc gridSpan="6">
                  <a:txBody>
                    <a:bodyPr/>
                    <a:lstStyle/>
                    <a:p>
                      <a:pPr marL="0" marR="0">
                        <a:spcBef>
                          <a:spcPts val="0"/>
                        </a:spcBef>
                        <a:spcAft>
                          <a:spcPts val="0"/>
                        </a:spcAft>
                      </a:pPr>
                      <a:r>
                        <a:rPr lang="en-US" sz="1000" dirty="0">
                          <a:effectLst/>
                        </a:rPr>
                        <a:t>R.8  Delineate and evaluate the argument and specific claims in a text, including the validity of the reasoning as well as the relevance and sufficiency of the evidence.</a:t>
                      </a:r>
                    </a:p>
                    <a:p>
                      <a:pPr marL="0" marR="0">
                        <a:spcBef>
                          <a:spcPts val="0"/>
                        </a:spcBef>
                        <a:spcAft>
                          <a:spcPts val="0"/>
                        </a:spcAft>
                      </a:pPr>
                      <a:r>
                        <a:rPr lang="en-US" sz="1000" dirty="0">
                          <a:effectLst/>
                        </a:rPr>
                        <a:t> </a:t>
                      </a:r>
                      <a:endParaRPr lang="en-US" sz="1000" dirty="0">
                        <a:effectLst/>
                        <a:latin typeface="Cambria"/>
                        <a:ea typeface="Cambria"/>
                        <a:cs typeface="Times New Roman"/>
                      </a:endParaRPr>
                    </a:p>
                  </a:txBody>
                  <a:tcPr marL="45462" marR="4546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65745">
                <a:tc>
                  <a:txBody>
                    <a:bodyPr/>
                    <a:lstStyle/>
                    <a:p>
                      <a:pPr marL="0" marR="0">
                        <a:spcBef>
                          <a:spcPts val="0"/>
                        </a:spcBef>
                        <a:spcAft>
                          <a:spcPts val="0"/>
                        </a:spcAft>
                      </a:pPr>
                      <a:r>
                        <a:rPr lang="en-US" sz="1000" dirty="0">
                          <a:effectLst/>
                        </a:rPr>
                        <a:t>With prompting and support, identify the reasons an author gives to support points in a text.</a:t>
                      </a:r>
                      <a:endParaRPr lang="en-US" sz="1000" dirty="0">
                        <a:effectLst/>
                        <a:latin typeface="Cambria"/>
                        <a:ea typeface="Cambria"/>
                        <a:cs typeface="Times New Roman"/>
                      </a:endParaRPr>
                    </a:p>
                  </a:txBody>
                  <a:tcPr marL="45462" marR="45462" marT="0" marB="0"/>
                </a:tc>
                <a:tc>
                  <a:txBody>
                    <a:bodyPr/>
                    <a:lstStyle/>
                    <a:p>
                      <a:pPr marL="0" marR="0">
                        <a:spcBef>
                          <a:spcPts val="0"/>
                        </a:spcBef>
                        <a:spcAft>
                          <a:spcPts val="0"/>
                        </a:spcAft>
                      </a:pPr>
                      <a:r>
                        <a:rPr lang="en-US" sz="1000" dirty="0">
                          <a:effectLst/>
                        </a:rPr>
                        <a:t>Identify the reasons an author gives to support points in a text.</a:t>
                      </a:r>
                      <a:endParaRPr lang="en-US" sz="1000" dirty="0">
                        <a:effectLst/>
                        <a:latin typeface="Cambria"/>
                        <a:ea typeface="Cambria"/>
                        <a:cs typeface="Times New Roman"/>
                      </a:endParaRPr>
                    </a:p>
                  </a:txBody>
                  <a:tcPr marL="45462" marR="45462" marT="0" marB="0"/>
                </a:tc>
                <a:tc>
                  <a:txBody>
                    <a:bodyPr/>
                    <a:lstStyle/>
                    <a:p>
                      <a:pPr marL="0" marR="0">
                        <a:spcBef>
                          <a:spcPts val="0"/>
                        </a:spcBef>
                        <a:spcAft>
                          <a:spcPts val="0"/>
                        </a:spcAft>
                      </a:pPr>
                      <a:r>
                        <a:rPr lang="en-US" sz="1000" dirty="0">
                          <a:effectLst/>
                        </a:rPr>
                        <a:t>Describe how reasons support specific points the author makes in a text.</a:t>
                      </a:r>
                      <a:endParaRPr lang="en-US" sz="1000" dirty="0">
                        <a:effectLst/>
                        <a:latin typeface="Cambria"/>
                        <a:ea typeface="Cambria"/>
                        <a:cs typeface="Times New Roman"/>
                      </a:endParaRPr>
                    </a:p>
                  </a:txBody>
                  <a:tcPr marL="45462" marR="45462" marT="0" marB="0"/>
                </a:tc>
                <a:tc>
                  <a:txBody>
                    <a:bodyPr/>
                    <a:lstStyle/>
                    <a:p>
                      <a:pPr marL="0" marR="0">
                        <a:spcBef>
                          <a:spcPts val="0"/>
                        </a:spcBef>
                        <a:spcAft>
                          <a:spcPts val="0"/>
                        </a:spcAft>
                      </a:pPr>
                      <a:r>
                        <a:rPr lang="en-US" sz="1000">
                          <a:effectLst/>
                        </a:rPr>
                        <a:t>Describe the logical connection between particular sentences and paragraphs in a text (e.g., comparison, cause/effect, first/second/third in a sequence).</a:t>
                      </a:r>
                      <a:endParaRPr lang="en-US" sz="1000">
                        <a:effectLst/>
                        <a:latin typeface="Cambria"/>
                        <a:ea typeface="Cambria"/>
                        <a:cs typeface="Times New Roman"/>
                      </a:endParaRPr>
                    </a:p>
                  </a:txBody>
                  <a:tcPr marL="45462" marR="45462" marT="0" marB="0"/>
                </a:tc>
                <a:tc>
                  <a:txBody>
                    <a:bodyPr/>
                    <a:lstStyle/>
                    <a:p>
                      <a:pPr marL="0" marR="0">
                        <a:spcBef>
                          <a:spcPts val="0"/>
                        </a:spcBef>
                        <a:spcAft>
                          <a:spcPts val="0"/>
                        </a:spcAft>
                      </a:pPr>
                      <a:r>
                        <a:rPr lang="en-US" sz="1000">
                          <a:effectLst/>
                        </a:rPr>
                        <a:t>Explain how an author uses reasons and evidence to support particular points in a text.</a:t>
                      </a:r>
                      <a:endParaRPr lang="en-US" sz="1000">
                        <a:effectLst/>
                        <a:latin typeface="Cambria"/>
                        <a:ea typeface="Cambria"/>
                        <a:cs typeface="Times New Roman"/>
                      </a:endParaRPr>
                    </a:p>
                  </a:txBody>
                  <a:tcPr marL="45462" marR="45462" marT="0" marB="0"/>
                </a:tc>
                <a:tc>
                  <a:txBody>
                    <a:bodyPr/>
                    <a:lstStyle/>
                    <a:p>
                      <a:pPr marL="0" marR="0">
                        <a:spcBef>
                          <a:spcPts val="0"/>
                        </a:spcBef>
                        <a:spcAft>
                          <a:spcPts val="0"/>
                        </a:spcAft>
                      </a:pPr>
                      <a:r>
                        <a:rPr lang="en-US" sz="1000">
                          <a:effectLst/>
                        </a:rPr>
                        <a:t>Explain how an author uses reasons and evidence to support particular points in a text, identifying which reasons and evidence support which point(s).</a:t>
                      </a:r>
                      <a:endParaRPr lang="en-US" sz="1000">
                        <a:effectLst/>
                        <a:latin typeface="Cambria"/>
                        <a:ea typeface="Cambria"/>
                        <a:cs typeface="Times New Roman"/>
                      </a:endParaRPr>
                    </a:p>
                  </a:txBody>
                  <a:tcPr marL="45462" marR="45462" marT="0" marB="0"/>
                </a:tc>
              </a:tr>
              <a:tr h="161642">
                <a:tc gridSpan="6">
                  <a:txBody>
                    <a:bodyPr/>
                    <a:lstStyle/>
                    <a:p>
                      <a:pPr marL="0" marR="0">
                        <a:spcBef>
                          <a:spcPts val="0"/>
                        </a:spcBef>
                        <a:spcAft>
                          <a:spcPts val="0"/>
                        </a:spcAft>
                      </a:pPr>
                      <a:r>
                        <a:rPr lang="en-US" sz="1000" dirty="0">
                          <a:effectLst/>
                        </a:rPr>
                        <a:t>R.9  Analyze how two or more texts address similar themes or topics in order to build knowledge or to compare the approaches the authors take.</a:t>
                      </a:r>
                    </a:p>
                    <a:p>
                      <a:pPr marL="0" marR="0">
                        <a:spcBef>
                          <a:spcPts val="0"/>
                        </a:spcBef>
                        <a:spcAft>
                          <a:spcPts val="0"/>
                        </a:spcAft>
                      </a:pPr>
                      <a:r>
                        <a:rPr lang="en-US" sz="1000" dirty="0">
                          <a:effectLst/>
                        </a:rPr>
                        <a:t> </a:t>
                      </a:r>
                      <a:endParaRPr lang="en-US" sz="1000" dirty="0">
                        <a:effectLst/>
                        <a:latin typeface="Cambria"/>
                        <a:ea typeface="Cambria"/>
                        <a:cs typeface="Times New Roman"/>
                      </a:endParaRPr>
                    </a:p>
                  </a:txBody>
                  <a:tcPr marL="45462" marR="4546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08208">
                <a:tc>
                  <a:txBody>
                    <a:bodyPr/>
                    <a:lstStyle/>
                    <a:p>
                      <a:pPr marL="0" marR="0">
                        <a:spcBef>
                          <a:spcPts val="0"/>
                        </a:spcBef>
                        <a:spcAft>
                          <a:spcPts val="0"/>
                        </a:spcAft>
                      </a:pPr>
                      <a:r>
                        <a:rPr lang="en-US" sz="1000" dirty="0">
                          <a:effectLst/>
                        </a:rPr>
                        <a:t>With prompting and support, identify basic similarities in and differences between two texts on the same topic (e.g., in illustrations descriptions, or procedures).</a:t>
                      </a:r>
                      <a:endParaRPr lang="en-US" sz="1000" dirty="0">
                        <a:effectLst/>
                        <a:latin typeface="Cambria"/>
                        <a:ea typeface="Cambria"/>
                        <a:cs typeface="Times New Roman"/>
                      </a:endParaRPr>
                    </a:p>
                  </a:txBody>
                  <a:tcPr marL="45462" marR="45462" marT="0" marB="0"/>
                </a:tc>
                <a:tc>
                  <a:txBody>
                    <a:bodyPr/>
                    <a:lstStyle/>
                    <a:p>
                      <a:pPr marL="0" marR="0">
                        <a:spcBef>
                          <a:spcPts val="0"/>
                        </a:spcBef>
                        <a:spcAft>
                          <a:spcPts val="0"/>
                        </a:spcAft>
                      </a:pPr>
                      <a:r>
                        <a:rPr lang="en-US" sz="1000" dirty="0">
                          <a:effectLst/>
                        </a:rPr>
                        <a:t>Identify basic similarities in and differences between two texts o the same topic (e.g., in illustrations, descriptions, or procedures).</a:t>
                      </a:r>
                      <a:endParaRPr lang="en-US" sz="1000" dirty="0">
                        <a:effectLst/>
                        <a:latin typeface="Cambria"/>
                        <a:ea typeface="Cambria"/>
                        <a:cs typeface="Times New Roman"/>
                      </a:endParaRPr>
                    </a:p>
                  </a:txBody>
                  <a:tcPr marL="45462" marR="45462" marT="0" marB="0"/>
                </a:tc>
                <a:tc>
                  <a:txBody>
                    <a:bodyPr/>
                    <a:lstStyle/>
                    <a:p>
                      <a:pPr marL="0" marR="0">
                        <a:spcBef>
                          <a:spcPts val="0"/>
                        </a:spcBef>
                        <a:spcAft>
                          <a:spcPts val="0"/>
                        </a:spcAft>
                      </a:pPr>
                      <a:r>
                        <a:rPr lang="en-US" sz="1000" dirty="0">
                          <a:effectLst/>
                        </a:rPr>
                        <a:t>Compare and contrast the most important points presented by two texts on the same topic.</a:t>
                      </a:r>
                      <a:endParaRPr lang="en-US" sz="1000" dirty="0">
                        <a:effectLst/>
                        <a:latin typeface="Cambria"/>
                        <a:ea typeface="Cambria"/>
                        <a:cs typeface="Times New Roman"/>
                      </a:endParaRPr>
                    </a:p>
                  </a:txBody>
                  <a:tcPr marL="45462" marR="45462" marT="0" marB="0"/>
                </a:tc>
                <a:tc>
                  <a:txBody>
                    <a:bodyPr/>
                    <a:lstStyle/>
                    <a:p>
                      <a:pPr marL="0" marR="0">
                        <a:spcBef>
                          <a:spcPts val="0"/>
                        </a:spcBef>
                        <a:spcAft>
                          <a:spcPts val="0"/>
                        </a:spcAft>
                      </a:pPr>
                      <a:r>
                        <a:rPr lang="en-US" sz="1000" dirty="0">
                          <a:effectLst/>
                        </a:rPr>
                        <a:t>Compare and contrast the most important points and key details presented in two texts on the same topic.</a:t>
                      </a:r>
                      <a:endParaRPr lang="en-US" sz="1000" dirty="0">
                        <a:effectLst/>
                        <a:latin typeface="Cambria"/>
                        <a:ea typeface="Cambria"/>
                        <a:cs typeface="Times New Roman"/>
                      </a:endParaRPr>
                    </a:p>
                  </a:txBody>
                  <a:tcPr marL="45462" marR="45462" marT="0" marB="0"/>
                </a:tc>
                <a:tc>
                  <a:txBody>
                    <a:bodyPr/>
                    <a:lstStyle/>
                    <a:p>
                      <a:pPr marL="0" marR="0">
                        <a:spcBef>
                          <a:spcPts val="0"/>
                        </a:spcBef>
                        <a:spcAft>
                          <a:spcPts val="0"/>
                        </a:spcAft>
                      </a:pPr>
                      <a:r>
                        <a:rPr lang="en-US" sz="1000" dirty="0">
                          <a:effectLst/>
                        </a:rPr>
                        <a:t>Integrate information from two texts on the same topic in order to write or speak about the subject knowledgeably.</a:t>
                      </a:r>
                      <a:endParaRPr lang="en-US" sz="1000" dirty="0">
                        <a:effectLst/>
                        <a:latin typeface="Cambria"/>
                        <a:ea typeface="Cambria"/>
                        <a:cs typeface="Times New Roman"/>
                      </a:endParaRPr>
                    </a:p>
                  </a:txBody>
                  <a:tcPr marL="45462" marR="45462" marT="0" marB="0"/>
                </a:tc>
                <a:tc>
                  <a:txBody>
                    <a:bodyPr/>
                    <a:lstStyle/>
                    <a:p>
                      <a:pPr marL="0" marR="0">
                        <a:spcBef>
                          <a:spcPts val="0"/>
                        </a:spcBef>
                        <a:spcAft>
                          <a:spcPts val="0"/>
                        </a:spcAft>
                      </a:pPr>
                      <a:r>
                        <a:rPr lang="en-US" sz="1000" dirty="0">
                          <a:effectLst/>
                        </a:rPr>
                        <a:t>Integrate information from several texts on the same topic in order to write or speak about the subject knowledgeably.</a:t>
                      </a:r>
                      <a:endParaRPr lang="en-US" sz="1000" dirty="0">
                        <a:effectLst/>
                        <a:latin typeface="Cambria"/>
                        <a:ea typeface="Cambria"/>
                        <a:cs typeface="Times New Roman"/>
                      </a:endParaRPr>
                    </a:p>
                  </a:txBody>
                  <a:tcPr marL="45462" marR="45462" marT="0" marB="0"/>
                </a:tc>
              </a:tr>
            </a:tbl>
          </a:graphicData>
        </a:graphic>
      </p:graphicFrame>
    </p:spTree>
    <p:extLst>
      <p:ext uri="{BB962C8B-B14F-4D97-AF65-F5344CB8AC3E}">
        <p14:creationId xmlns:p14="http://schemas.microsoft.com/office/powerpoint/2010/main" val="15686233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0"/>
            <a:ext cx="8229600" cy="639762"/>
          </a:xfrm>
        </p:spPr>
        <p:txBody>
          <a:bodyPr>
            <a:normAutofit fontScale="90000"/>
          </a:bodyPr>
          <a:lstStyle/>
          <a:p>
            <a:r>
              <a:rPr lang="en-US" b="1" dirty="0"/>
              <a:t>Why Mini-Units? </a:t>
            </a:r>
            <a:r>
              <a:rPr lang="en-US" dirty="0"/>
              <a:t/>
            </a:r>
            <a:br>
              <a:rPr lang="en-US" dirty="0"/>
            </a:br>
            <a:r>
              <a:rPr lang="en-US" sz="2700" b="1" dirty="0"/>
              <a:t>i3 College Ready Writers Program</a:t>
            </a:r>
            <a:r>
              <a:rPr lang="en-US" sz="2700" dirty="0"/>
              <a:t/>
            </a:r>
            <a:br>
              <a:rPr lang="en-US" sz="2700" dirty="0"/>
            </a:br>
            <a:r>
              <a:rPr lang="en-US" sz="2700" b="1" dirty="0"/>
              <a:t>National Writing Project</a:t>
            </a:r>
            <a:r>
              <a:rPr lang="en-US" sz="2700" dirty="0"/>
              <a:t/>
            </a:r>
            <a:br>
              <a:rPr lang="en-US" sz="2700" dirty="0"/>
            </a:br>
            <a:r>
              <a:rPr lang="en-US" dirty="0"/>
              <a:t/>
            </a:r>
            <a:br>
              <a:rPr lang="en-US" dirty="0"/>
            </a:br>
            <a:r>
              <a:rPr lang="en-US" b="1" dirty="0"/>
              <a:t> </a:t>
            </a:r>
            <a:r>
              <a:rPr lang="en-US" dirty="0"/>
              <a:t/>
            </a:r>
            <a:br>
              <a:rPr lang="en-US" dirty="0"/>
            </a:br>
            <a:endParaRPr lang="en-US" dirty="0"/>
          </a:p>
        </p:txBody>
      </p:sp>
      <p:sp>
        <p:nvSpPr>
          <p:cNvPr id="3" name="Content Placeholder 2"/>
          <p:cNvSpPr>
            <a:spLocks noGrp="1"/>
          </p:cNvSpPr>
          <p:nvPr>
            <p:ph idx="1"/>
          </p:nvPr>
        </p:nvSpPr>
        <p:spPr>
          <a:xfrm>
            <a:off x="457200" y="2362200"/>
            <a:ext cx="8229600" cy="4068763"/>
          </a:xfrm>
        </p:spPr>
        <p:txBody>
          <a:bodyPr>
            <a:normAutofit fontScale="55000" lnSpcReduction="20000"/>
          </a:bodyPr>
          <a:lstStyle/>
          <a:p>
            <a:pPr marL="0" indent="0">
              <a:buNone/>
            </a:pPr>
            <a:endParaRPr lang="en-US" dirty="0"/>
          </a:p>
          <a:p>
            <a:pPr marL="0" indent="0">
              <a:buNone/>
            </a:pPr>
            <a:r>
              <a:rPr lang="en-US" dirty="0"/>
              <a:t>T</a:t>
            </a:r>
            <a:r>
              <a:rPr lang="en-US" dirty="0" smtClean="0"/>
              <a:t>he </a:t>
            </a:r>
            <a:r>
              <a:rPr lang="en-US" dirty="0"/>
              <a:t>US Department of Education’s program, Investing in Innovation, </a:t>
            </a:r>
            <a:r>
              <a:rPr lang="en-US" dirty="0" smtClean="0"/>
              <a:t>funded </a:t>
            </a:r>
            <a:r>
              <a:rPr lang="en-US" dirty="0"/>
              <a:t>the College-Ready Writers Program.  </a:t>
            </a:r>
            <a:endParaRPr lang="en-US" dirty="0" smtClean="0"/>
          </a:p>
          <a:p>
            <a:pPr marL="0" indent="0">
              <a:buNone/>
            </a:pPr>
            <a:endParaRPr lang="en-US" dirty="0"/>
          </a:p>
          <a:p>
            <a:pPr marL="0" indent="0">
              <a:buNone/>
            </a:pPr>
            <a:r>
              <a:rPr lang="en-US" dirty="0" smtClean="0"/>
              <a:t>The </a:t>
            </a:r>
            <a:r>
              <a:rPr lang="en-US" dirty="0"/>
              <a:t>innovation that NWP proposed was to provide professional development to rural secondary schools in the teaching of argument.  Innovation requires trying something new, taking risks, and diving </a:t>
            </a:r>
            <a:r>
              <a:rPr lang="en-US" dirty="0" smtClean="0"/>
              <a:t>in.  This approach is showing promise in many schools and districts that are participating in the project.</a:t>
            </a:r>
          </a:p>
          <a:p>
            <a:pPr marL="0" indent="0">
              <a:buNone/>
            </a:pPr>
            <a:endParaRPr lang="en-US" dirty="0"/>
          </a:p>
          <a:p>
            <a:pPr marL="0" indent="0">
              <a:buNone/>
            </a:pPr>
            <a:r>
              <a:rPr lang="en-US" dirty="0" smtClean="0"/>
              <a:t>This year the Kentucky Writing Project has been adapting these materials to expand the project to elementary classrooms and to use the frameworks to develop additional mini-units on other topics and for all contents.  </a:t>
            </a:r>
          </a:p>
          <a:p>
            <a:pPr marL="0" indent="0">
              <a:buNone/>
            </a:pPr>
            <a:endParaRPr lang="en-US" dirty="0"/>
          </a:p>
          <a:p>
            <a:pPr marL="0" indent="0">
              <a:buNone/>
            </a:pPr>
            <a:r>
              <a:rPr lang="en-US" dirty="0" smtClean="0"/>
              <a:t>Trying a mini-unit approach (instead of a traditional, lengthy unit) </a:t>
            </a:r>
            <a:r>
              <a:rPr lang="en-US" i="1" dirty="0" smtClean="0"/>
              <a:t>is</a:t>
            </a:r>
            <a:r>
              <a:rPr lang="en-US" dirty="0" smtClean="0"/>
              <a:t> </a:t>
            </a:r>
            <a:r>
              <a:rPr lang="en-US" dirty="0"/>
              <a:t>new for many teachers and may feel risky.  </a:t>
            </a:r>
          </a:p>
        </p:txBody>
      </p:sp>
    </p:spTree>
    <p:extLst>
      <p:ext uri="{BB962C8B-B14F-4D97-AF65-F5344CB8AC3E}">
        <p14:creationId xmlns:p14="http://schemas.microsoft.com/office/powerpoint/2010/main" val="581754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90600"/>
            <a:ext cx="8229600" cy="639762"/>
          </a:xfrm>
        </p:spPr>
        <p:txBody>
          <a:bodyPr>
            <a:normAutofit fontScale="90000"/>
          </a:bodyPr>
          <a:lstStyle/>
          <a:p>
            <a:r>
              <a:rPr lang="en-US" b="1" dirty="0" smtClean="0"/>
              <a:t>What are the </a:t>
            </a:r>
            <a:r>
              <a:rPr lang="en-US" b="1" dirty="0"/>
              <a:t>Mini-Units? </a:t>
            </a:r>
            <a:r>
              <a:rPr lang="en-US" dirty="0"/>
              <a:t/>
            </a:r>
            <a:br>
              <a:rPr lang="en-US" dirty="0"/>
            </a:br>
            <a:r>
              <a:rPr lang="en-US" sz="2700" i="1" dirty="0" smtClean="0"/>
              <a:t>From NWP CRWP i3 College Ready Writers Program</a:t>
            </a:r>
            <a:r>
              <a:rPr lang="en-US" sz="2700" b="1" i="1" dirty="0"/>
              <a:t> </a:t>
            </a:r>
            <a:r>
              <a:rPr lang="en-US" sz="2700" i="1" dirty="0"/>
              <a:t/>
            </a:r>
            <a:br>
              <a:rPr lang="en-US" sz="2700" i="1" dirty="0"/>
            </a:br>
            <a:endParaRPr lang="en-US" i="1" dirty="0"/>
          </a:p>
        </p:txBody>
      </p:sp>
      <p:sp>
        <p:nvSpPr>
          <p:cNvPr id="3" name="Content Placeholder 2"/>
          <p:cNvSpPr>
            <a:spLocks noGrp="1"/>
          </p:cNvSpPr>
          <p:nvPr>
            <p:ph idx="1"/>
          </p:nvPr>
        </p:nvSpPr>
        <p:spPr>
          <a:xfrm>
            <a:off x="457200" y="1905000"/>
            <a:ext cx="8229600" cy="4221163"/>
          </a:xfrm>
        </p:spPr>
        <p:txBody>
          <a:bodyPr>
            <a:normAutofit fontScale="70000" lnSpcReduction="20000"/>
          </a:bodyPr>
          <a:lstStyle/>
          <a:p>
            <a:pPr marL="0" indent="0">
              <a:buNone/>
            </a:pPr>
            <a:r>
              <a:rPr lang="en-US" dirty="0" smtClean="0"/>
              <a:t>The </a:t>
            </a:r>
            <a:r>
              <a:rPr lang="en-US" dirty="0"/>
              <a:t>mini-units are short teaching units </a:t>
            </a:r>
            <a:r>
              <a:rPr lang="en-US" dirty="0" smtClean="0"/>
              <a:t>(3-8 </a:t>
            </a:r>
            <a:r>
              <a:rPr lang="en-US" dirty="0"/>
              <a:t>class periods or less) that result in students writing </a:t>
            </a:r>
            <a:r>
              <a:rPr lang="en-US" dirty="0" smtClean="0"/>
              <a:t>opinion pieces </a:t>
            </a:r>
            <a:r>
              <a:rPr lang="en-US" dirty="0"/>
              <a:t>using </a:t>
            </a:r>
            <a:r>
              <a:rPr lang="en-US" dirty="0" smtClean="0"/>
              <a:t>either </a:t>
            </a:r>
            <a:r>
              <a:rPr lang="en-US" b="1" dirty="0" smtClean="0">
                <a:solidFill>
                  <a:srgbClr val="FF0000"/>
                </a:solidFill>
              </a:rPr>
              <a:t>criteria</a:t>
            </a:r>
            <a:r>
              <a:rPr lang="en-US" dirty="0" smtClean="0"/>
              <a:t> on which to base a judgement or by using </a:t>
            </a:r>
            <a:r>
              <a:rPr lang="en-US" b="1" dirty="0" smtClean="0">
                <a:solidFill>
                  <a:srgbClr val="FF0000"/>
                </a:solidFill>
              </a:rPr>
              <a:t>sources</a:t>
            </a:r>
            <a:r>
              <a:rPr lang="en-US" dirty="0" smtClean="0"/>
              <a:t> </a:t>
            </a:r>
            <a:r>
              <a:rPr lang="en-US" dirty="0"/>
              <a:t>as evidence. These mini-units are engaging </a:t>
            </a:r>
            <a:r>
              <a:rPr lang="en-US" dirty="0" smtClean="0"/>
              <a:t>for </a:t>
            </a:r>
            <a:r>
              <a:rPr lang="en-US" dirty="0"/>
              <a:t>students. </a:t>
            </a:r>
            <a:r>
              <a:rPr lang="en-US" dirty="0" smtClean="0"/>
              <a:t>They are designed to be layered, with new mini-units being taught periodically over the course of the year.</a:t>
            </a:r>
            <a:endParaRPr lang="en-US" dirty="0"/>
          </a:p>
          <a:p>
            <a:pPr marL="0" indent="0">
              <a:buNone/>
            </a:pPr>
            <a:endParaRPr lang="en-US" dirty="0" smtClean="0"/>
          </a:p>
          <a:p>
            <a:pPr marL="0" indent="0">
              <a:buNone/>
            </a:pPr>
            <a:endParaRPr lang="en-US" sz="1300" dirty="0"/>
          </a:p>
          <a:p>
            <a:r>
              <a:rPr lang="en-US" dirty="0" smtClean="0"/>
              <a:t>They </a:t>
            </a:r>
            <a:r>
              <a:rPr lang="en-US" dirty="0"/>
              <a:t>typically start with </a:t>
            </a:r>
            <a:r>
              <a:rPr lang="en-US" b="1" dirty="0" smtClean="0">
                <a:solidFill>
                  <a:srgbClr val="FF0000"/>
                </a:solidFill>
              </a:rPr>
              <a:t>readings</a:t>
            </a:r>
            <a:r>
              <a:rPr lang="en-US" dirty="0" smtClean="0"/>
              <a:t> using </a:t>
            </a:r>
            <a:r>
              <a:rPr lang="en-US" b="1" dirty="0" smtClean="0">
                <a:solidFill>
                  <a:srgbClr val="FF0000"/>
                </a:solidFill>
              </a:rPr>
              <a:t>strategies</a:t>
            </a:r>
            <a:r>
              <a:rPr lang="en-US" dirty="0" smtClean="0"/>
              <a:t> that support students in understanding an issue. </a:t>
            </a:r>
          </a:p>
          <a:p>
            <a:r>
              <a:rPr lang="en-US" dirty="0" smtClean="0"/>
              <a:t>They then </a:t>
            </a:r>
            <a:r>
              <a:rPr lang="en-US" dirty="0"/>
              <a:t>move quickly to support students’ </a:t>
            </a:r>
            <a:r>
              <a:rPr lang="en-US" b="1" dirty="0" smtClean="0">
                <a:solidFill>
                  <a:srgbClr val="FF0000"/>
                </a:solidFill>
              </a:rPr>
              <a:t>opinion </a:t>
            </a:r>
            <a:r>
              <a:rPr lang="en-US" b="1" dirty="0" smtClean="0">
                <a:solidFill>
                  <a:srgbClr val="FF0000"/>
                </a:solidFill>
              </a:rPr>
              <a:t>writing</a:t>
            </a:r>
            <a:r>
              <a:rPr lang="en-US" dirty="0" smtClean="0"/>
              <a:t>.  </a:t>
            </a:r>
          </a:p>
          <a:p>
            <a:r>
              <a:rPr lang="en-US" dirty="0" smtClean="0"/>
              <a:t>They </a:t>
            </a:r>
            <a:r>
              <a:rPr lang="en-US" dirty="0"/>
              <a:t>don’t intend to teach students everything they need to know about writing </a:t>
            </a:r>
            <a:r>
              <a:rPr lang="en-US" dirty="0" smtClean="0"/>
              <a:t>opinions</a:t>
            </a:r>
            <a:r>
              <a:rPr lang="en-US" dirty="0" smtClean="0"/>
              <a:t>, but rather to focus </a:t>
            </a:r>
            <a:r>
              <a:rPr lang="en-US" b="1" dirty="0" smtClean="0">
                <a:solidFill>
                  <a:srgbClr val="FF0000"/>
                </a:solidFill>
              </a:rPr>
              <a:t>a few key skills</a:t>
            </a:r>
            <a:r>
              <a:rPr lang="en-US" dirty="0" smtClean="0"/>
              <a:t>.  </a:t>
            </a:r>
          </a:p>
          <a:p>
            <a:r>
              <a:rPr lang="en-US" dirty="0" smtClean="0"/>
              <a:t>The design requires we use </a:t>
            </a:r>
            <a:r>
              <a:rPr lang="en-US" dirty="0"/>
              <a:t>a </a:t>
            </a:r>
            <a:r>
              <a:rPr lang="en-US" b="1" dirty="0">
                <a:solidFill>
                  <a:srgbClr val="FF0000"/>
                </a:solidFill>
              </a:rPr>
              <a:t>succession</a:t>
            </a:r>
            <a:r>
              <a:rPr lang="en-US" dirty="0"/>
              <a:t> of mini-units, building on the students’ work each time. </a:t>
            </a:r>
          </a:p>
        </p:txBody>
      </p:sp>
    </p:spTree>
    <p:extLst>
      <p:ext uri="{BB962C8B-B14F-4D97-AF65-F5344CB8AC3E}">
        <p14:creationId xmlns:p14="http://schemas.microsoft.com/office/powerpoint/2010/main" val="4046741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2643</TotalTime>
  <Words>2851</Words>
  <Application>Microsoft Office PowerPoint</Application>
  <PresentationFormat>On-screen Show (4:3)</PresentationFormat>
  <Paragraphs>373</Paragraphs>
  <Slides>24</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Office Theme</vt:lpstr>
      <vt:lpstr>Chart</vt:lpstr>
      <vt:lpstr>Claims, Evidence, Analysis  Across the Elementary Curriculum</vt:lpstr>
      <vt:lpstr>The Power of a School-wide Focus</vt:lpstr>
      <vt:lpstr>The Power of a School-wide Focus</vt:lpstr>
      <vt:lpstr>PowerPoint Presentation</vt:lpstr>
      <vt:lpstr>What Works</vt:lpstr>
      <vt:lpstr>Focus on Claims/Evidence/Analysis is Standards-Driven</vt:lpstr>
      <vt:lpstr>Focus on Claims/Evidence/Analysis is Standards-Driven</vt:lpstr>
      <vt:lpstr>Why Mini-Units?  i3 College Ready Writers Program National Writing Project    </vt:lpstr>
      <vt:lpstr>What are the Mini-Units?  From NWP CRWP i3 College Ready Writers Program  </vt:lpstr>
      <vt:lpstr>What are the Common Components?  From NWP CRWP i3 College Ready Writers Program    </vt:lpstr>
      <vt:lpstr>Common Components, cont.  From NWP CRWP i3 College Ready Writers Program    </vt:lpstr>
      <vt:lpstr>Mini-units feature tools to support students in learning how to write opinions</vt:lpstr>
      <vt:lpstr>Harris Moves: Ways to Use Sources </vt:lpstr>
      <vt:lpstr>        Example of Illustrating</vt:lpstr>
      <vt:lpstr>Harris Moves: Ways to Use Sources </vt:lpstr>
      <vt:lpstr>      Example of Authorizing</vt:lpstr>
      <vt:lpstr>Harris Moves: Ways to Use Sources </vt:lpstr>
      <vt:lpstr>PowerPoint Presentation</vt:lpstr>
      <vt:lpstr>Bernabei’s Kernal Essay Templates</vt:lpstr>
      <vt:lpstr>Organizers</vt:lpstr>
      <vt:lpstr>What Might a Year Look Like?</vt:lpstr>
      <vt:lpstr>What Might a Year Look Like?</vt:lpstr>
      <vt:lpstr>Using Mini-Units in PD  From NWP CRWP i3 College Ready Writers Program    </vt:lpstr>
      <vt:lpstr>Fall Emphasis:  Tie Instruction to Needs</vt:lpstr>
    </vt:vector>
  </TitlesOfParts>
  <Company>CEHD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Claims and Evidence Across the Curriculum</dc:title>
  <dc:creator>Wolph,Jean Carol</dc:creator>
  <cp:lastModifiedBy>Jean</cp:lastModifiedBy>
  <cp:revision>65</cp:revision>
  <dcterms:created xsi:type="dcterms:W3CDTF">2012-11-10T17:52:47Z</dcterms:created>
  <dcterms:modified xsi:type="dcterms:W3CDTF">2015-05-04T23:03:28Z</dcterms:modified>
</cp:coreProperties>
</file>