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1" r:id="rId4"/>
    <p:sldId id="259" r:id="rId5"/>
    <p:sldId id="260" r:id="rId6"/>
    <p:sldId id="262" r:id="rId7"/>
    <p:sldId id="263" r:id="rId8"/>
    <p:sldId id="267" r:id="rId9"/>
    <p:sldId id="269" r:id="rId10"/>
    <p:sldId id="280" r:id="rId11"/>
    <p:sldId id="283" r:id="rId12"/>
    <p:sldId id="284" r:id="rId13"/>
    <p:sldId id="286" r:id="rId14"/>
    <p:sldId id="28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ki Hunt" initials="NH" lastIdx="1" clrIdx="0">
    <p:extLst>
      <p:ext uri="{19B8F6BF-5375-455C-9EA6-DF929625EA0E}">
        <p15:presenceInfo xmlns:p15="http://schemas.microsoft.com/office/powerpoint/2012/main" userId="6e58580fc507fa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13" autoAdjust="0"/>
    <p:restoredTop sz="94660"/>
  </p:normalViewPr>
  <p:slideViewPr>
    <p:cSldViewPr>
      <p:cViewPr varScale="1">
        <p:scale>
          <a:sx n="66" d="100"/>
          <a:sy n="66" d="100"/>
        </p:scale>
        <p:origin x="156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31T17:29:33.998"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0D10E-2B5F-4C83-B7BF-269C19D1E7AA}" type="datetimeFigureOut">
              <a:rPr lang="en-US" smtClean="0"/>
              <a:t>5/31/2015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EEB3E-8C3C-457F-AEB8-7C16792BE6E8}" type="slidenum">
              <a:rPr lang="en-US" smtClean="0"/>
              <a:t>‹#›</a:t>
            </a:fld>
            <a:endParaRPr lang="en-US"/>
          </a:p>
        </p:txBody>
      </p:sp>
    </p:spTree>
    <p:extLst>
      <p:ext uri="{BB962C8B-B14F-4D97-AF65-F5344CB8AC3E}">
        <p14:creationId xmlns:p14="http://schemas.microsoft.com/office/powerpoint/2010/main" val="9856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outcomes with students</a:t>
            </a:r>
            <a:r>
              <a:rPr lang="en-US" baseline="0" dirty="0" smtClean="0"/>
              <a:t> at the onset of instruction. Address content and language purposes for the lesson.</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3</a:t>
            </a:fld>
            <a:endParaRPr lang="en-US"/>
          </a:p>
        </p:txBody>
      </p:sp>
    </p:spTree>
    <p:extLst>
      <p:ext uri="{BB962C8B-B14F-4D97-AF65-F5344CB8AC3E}">
        <p14:creationId xmlns:p14="http://schemas.microsoft.com/office/powerpoint/2010/main" val="149877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Video…you might encourage students</a:t>
            </a:r>
            <a:r>
              <a:rPr lang="en-US" baseline="0" dirty="0" smtClean="0"/>
              <a:t> to take notes on back of organizer</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12</a:t>
            </a:fld>
            <a:endParaRPr lang="en-US"/>
          </a:p>
        </p:txBody>
      </p:sp>
    </p:spTree>
    <p:extLst>
      <p:ext uri="{BB962C8B-B14F-4D97-AF65-F5344CB8AC3E}">
        <p14:creationId xmlns:p14="http://schemas.microsoft.com/office/powerpoint/2010/main" val="141681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responses</a:t>
            </a:r>
            <a:r>
              <a:rPr lang="en-US" baseline="0" dirty="0" smtClean="0"/>
              <a:t> to “Opinion Writing Template”</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13</a:t>
            </a:fld>
            <a:endParaRPr lang="en-US"/>
          </a:p>
        </p:txBody>
      </p:sp>
    </p:spTree>
    <p:extLst>
      <p:ext uri="{BB962C8B-B14F-4D97-AF65-F5344CB8AC3E}">
        <p14:creationId xmlns:p14="http://schemas.microsoft.com/office/powerpoint/2010/main" val="1347435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 template</a:t>
            </a:r>
            <a:r>
              <a:rPr lang="en-US" baseline="0" dirty="0" smtClean="0"/>
              <a:t> and wrap up by reviewing what </a:t>
            </a:r>
            <a:r>
              <a:rPr lang="en-US" baseline="0" smtClean="0"/>
              <a:t>was learned</a:t>
            </a:r>
            <a:endParaRPr lang="en-US"/>
          </a:p>
        </p:txBody>
      </p:sp>
      <p:sp>
        <p:nvSpPr>
          <p:cNvPr id="4" name="Slide Number Placeholder 3"/>
          <p:cNvSpPr>
            <a:spLocks noGrp="1"/>
          </p:cNvSpPr>
          <p:nvPr>
            <p:ph type="sldNum" sz="quarter" idx="10"/>
          </p:nvPr>
        </p:nvSpPr>
        <p:spPr/>
        <p:txBody>
          <a:bodyPr/>
          <a:lstStyle/>
          <a:p>
            <a:fld id="{DDCEEB3E-8C3C-457F-AEB8-7C16792BE6E8}" type="slidenum">
              <a:rPr lang="en-US" smtClean="0"/>
              <a:t>14</a:t>
            </a:fld>
            <a:endParaRPr lang="en-US"/>
          </a:p>
        </p:txBody>
      </p:sp>
    </p:spTree>
    <p:extLst>
      <p:ext uri="{BB962C8B-B14F-4D97-AF65-F5344CB8AC3E}">
        <p14:creationId xmlns:p14="http://schemas.microsoft.com/office/powerpoint/2010/main" val="1993515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pair,</a:t>
            </a:r>
            <a:r>
              <a:rPr lang="en-US" baseline="0" dirty="0" smtClean="0"/>
              <a:t> share…allow students ample time to discuss </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4</a:t>
            </a:fld>
            <a:endParaRPr lang="en-US"/>
          </a:p>
        </p:txBody>
      </p:sp>
    </p:spTree>
    <p:extLst>
      <p:ext uri="{BB962C8B-B14F-4D97-AF65-F5344CB8AC3E}">
        <p14:creationId xmlns:p14="http://schemas.microsoft.com/office/powerpoint/2010/main" val="2838058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 responses…accept any and all</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5</a:t>
            </a:fld>
            <a:endParaRPr lang="en-US"/>
          </a:p>
        </p:txBody>
      </p:sp>
    </p:spTree>
    <p:extLst>
      <p:ext uri="{BB962C8B-B14F-4D97-AF65-F5344CB8AC3E}">
        <p14:creationId xmlns:p14="http://schemas.microsoft.com/office/powerpoint/2010/main" val="248485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a:t>
            </a:r>
            <a:r>
              <a:rPr lang="en-US" baseline="0" dirty="0" smtClean="0"/>
              <a:t> to “Opinion Writing Template”…have students complete, “First I thought…”</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6</a:t>
            </a:fld>
            <a:endParaRPr lang="en-US"/>
          </a:p>
        </p:txBody>
      </p:sp>
    </p:spTree>
    <p:extLst>
      <p:ext uri="{BB962C8B-B14F-4D97-AF65-F5344CB8AC3E}">
        <p14:creationId xmlns:p14="http://schemas.microsoft.com/office/powerpoint/2010/main" val="46742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“Investigate Organizer”…Introduce</a:t>
            </a:r>
            <a:r>
              <a:rPr lang="en-US" baseline="0" dirty="0" smtClean="0"/>
              <a:t> each scenario and have students turn and talk about their predictions prior to writing. Give students time to complete all “prediction” sections. Afterward, begin experimenting. You can decide what you plan to do, and in what order. It will take a couple of days.</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7</a:t>
            </a:fld>
            <a:endParaRPr lang="en-US"/>
          </a:p>
        </p:txBody>
      </p:sp>
    </p:spTree>
    <p:extLst>
      <p:ext uri="{BB962C8B-B14F-4D97-AF65-F5344CB8AC3E}">
        <p14:creationId xmlns:p14="http://schemas.microsoft.com/office/powerpoint/2010/main" val="2422406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 as you experiment</a:t>
            </a:r>
            <a:r>
              <a:rPr lang="en-US" baseline="0" dirty="0" smtClean="0"/>
              <a:t> with each substance (investigate organizer)</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8</a:t>
            </a:fld>
            <a:endParaRPr lang="en-US"/>
          </a:p>
        </p:txBody>
      </p:sp>
    </p:spTree>
    <p:extLst>
      <p:ext uri="{BB962C8B-B14F-4D97-AF65-F5344CB8AC3E}">
        <p14:creationId xmlns:p14="http://schemas.microsoft.com/office/powerpoint/2010/main" val="117179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a:t>
            </a:r>
            <a:r>
              <a:rPr lang="en-US" baseline="0" dirty="0" smtClean="0"/>
              <a:t> this slide to have students discuss their findings as a result of observation…add conclusions to organizer</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9</a:t>
            </a:fld>
            <a:endParaRPr lang="en-US"/>
          </a:p>
        </p:txBody>
      </p:sp>
    </p:spTree>
    <p:extLst>
      <p:ext uri="{BB962C8B-B14F-4D97-AF65-F5344CB8AC3E}">
        <p14:creationId xmlns:p14="http://schemas.microsoft.com/office/powerpoint/2010/main" val="3165178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wish to chart responses</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10</a:t>
            </a:fld>
            <a:endParaRPr lang="en-US"/>
          </a:p>
        </p:txBody>
      </p:sp>
    </p:spTree>
    <p:extLst>
      <p:ext uri="{BB962C8B-B14F-4D97-AF65-F5344CB8AC3E}">
        <p14:creationId xmlns:p14="http://schemas.microsoft.com/office/powerpoint/2010/main" val="2604964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responses</a:t>
            </a:r>
            <a:r>
              <a:rPr lang="en-US" baseline="0" dirty="0" smtClean="0"/>
              <a:t> to “Opinion Writing Template”</a:t>
            </a:r>
            <a:endParaRPr lang="en-US" dirty="0"/>
          </a:p>
        </p:txBody>
      </p:sp>
      <p:sp>
        <p:nvSpPr>
          <p:cNvPr id="4" name="Slide Number Placeholder 3"/>
          <p:cNvSpPr>
            <a:spLocks noGrp="1"/>
          </p:cNvSpPr>
          <p:nvPr>
            <p:ph type="sldNum" sz="quarter" idx="10"/>
          </p:nvPr>
        </p:nvSpPr>
        <p:spPr/>
        <p:txBody>
          <a:bodyPr/>
          <a:lstStyle/>
          <a:p>
            <a:fld id="{DDCEEB3E-8C3C-457F-AEB8-7C16792BE6E8}" type="slidenum">
              <a:rPr lang="en-US" smtClean="0"/>
              <a:t>11</a:t>
            </a:fld>
            <a:endParaRPr lang="en-US"/>
          </a:p>
        </p:txBody>
      </p:sp>
    </p:spTree>
    <p:extLst>
      <p:ext uri="{BB962C8B-B14F-4D97-AF65-F5344CB8AC3E}">
        <p14:creationId xmlns:p14="http://schemas.microsoft.com/office/powerpoint/2010/main" val="322401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5DC2E-BADD-476A-9381-8340E46A2FD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72E3-5DF6-4EAC-8EFD-0C4CEFD21CD5}"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15DC2E-BADD-476A-9381-8340E46A2FDD}"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90372E3-5DF6-4EAC-8EFD-0C4CEFD21CD5}" type="datetimeFigureOut">
              <a:rPr lang="en-US" smtClean="0"/>
              <a:t>5/31/2015</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A15DC2E-BADD-476A-9381-8340E46A2FDD}"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m/url?sa=i&amp;rct=j&amp;q=matter&amp;source=images&amp;cd=&amp;cad=rja&amp;uact=8&amp;ved=0CAcQjRw&amp;url=http://www.slideshare.net/AbbieMahinay/properties-of-matter-25995568&amp;ei=pom2VKD2AYqWNqWbgaAM&amp;bvm=bv.83640239,d.eXY&amp;psig=AFQjCNEXw644Qe-UB4iDW3xnVj5DusS_Fw&amp;ust=1421335317054767" TargetMode="External"/><Relationship Id="rId1" Type="http://schemas.openxmlformats.org/officeDocument/2006/relationships/slideLayout" Target="../slideLayouts/slideLayout1.xml"/><Relationship Id="rId6" Type="http://schemas.openxmlformats.org/officeDocument/2006/relationships/hyperlink" Target="http://www.google.com/url?sa=i&amp;rct=j&amp;q=opinion&amp;source=images&amp;cd=&amp;cad=rja&amp;uact=8&amp;ved=0CAcQjRw&amp;url=http://www.strategyshapers.com/2014/10/08/intelligence-just-opinion/&amp;ei=3oq2VNnvBIbQggT14oGYDQ&amp;bvm=bv.83640239,d.eXY&amp;psig=AFQjCNEht2yAmheVSU2r6x5fFw3ECxtazQ&amp;ust=1421335639032941" TargetMode="External"/><Relationship Id="rId5" Type="http://schemas.openxmlformats.org/officeDocument/2006/relationships/image" Target="../media/image2.jpeg"/><Relationship Id="rId4" Type="http://schemas.openxmlformats.org/officeDocument/2006/relationships/hyperlink" Target="http://www.google.com/url?sa=i&amp;rct=j&amp;q=matter&amp;source=images&amp;cd=&amp;cad=rja&amp;uact=8&amp;ved=0CAcQjRw&amp;url=http://home.utah.edu/~u0577548/Matter.htm&amp;ei=vIm2VMPkM8elNuGTg9AF&amp;bvm=bv.83640239,d.eXY&amp;psig=AFQjCNFJKm1UyHKfop5zssjT5Y_o0MicCg&amp;ust=142133535162609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tHM0UkhwfsQ"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What’s the Matter?</a:t>
            </a:r>
            <a:endParaRPr lang="en-US" dirty="0"/>
          </a:p>
        </p:txBody>
      </p:sp>
      <p:sp>
        <p:nvSpPr>
          <p:cNvPr id="3" name="Subtitle 2"/>
          <p:cNvSpPr>
            <a:spLocks noGrp="1"/>
          </p:cNvSpPr>
          <p:nvPr>
            <p:ph type="subTitle" idx="1"/>
          </p:nvPr>
        </p:nvSpPr>
        <p:spPr>
          <a:xfrm>
            <a:off x="1009442" y="4777380"/>
            <a:ext cx="7117180" cy="640355"/>
          </a:xfrm>
        </p:spPr>
        <p:txBody>
          <a:bodyPr>
            <a:normAutofit lnSpcReduction="10000"/>
          </a:bodyPr>
          <a:lstStyle/>
          <a:p>
            <a:pPr algn="ctr"/>
            <a:r>
              <a:rPr lang="en-US" dirty="0" smtClean="0"/>
              <a:t>Integrating opinion writing and structures and properties of matter</a:t>
            </a:r>
          </a:p>
        </p:txBody>
      </p:sp>
      <p:pic>
        <p:nvPicPr>
          <p:cNvPr id="4098" name="Picture 2" descr="http://t1.gstatic.com/images?q=tbn:ANd9GcToPKhB3LysyAA9J68P8Tf_aWd8LQihutj13nUHJRgfxkCHRNRU8Q:image.slidesharecdn.com/propertiesofmatter-130908062513-/95/properties-of-matter-1-638.jpg%3Fcb%3D137863954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849256"/>
            <a:ext cx="2203413" cy="165428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t1.gstatic.com/images?q=tbn:ANd9GcR0Gw8vQYzOF2hHFNROPLg1ctcSgQXD8UzVOT5m04gKBIx6G3Yc:home.utah.edu/~u0577548/pics%2520of%2520tom/MatterTom.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4199" y="685800"/>
            <a:ext cx="1317422" cy="19812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t0.gstatic.com/images?q=tbn:ANd9GcSQR9EdZlM2TCwlpmjNw_xiR482f86BKSVHMqWaOC7Ii3Xr_D9k:www.strategyshapers.com/wp-content/uploads/2014/10/YourOpinionMatters.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2825" y="2381273"/>
            <a:ext cx="2079171" cy="1252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23910" y="5581192"/>
            <a:ext cx="6477000" cy="769441"/>
          </a:xfrm>
          <a:prstGeom prst="rect">
            <a:avLst/>
          </a:prstGeom>
          <a:noFill/>
        </p:spPr>
        <p:txBody>
          <a:bodyPr wrap="square" rtlCol="0">
            <a:spAutoFit/>
          </a:bodyPr>
          <a:lstStyle/>
          <a:p>
            <a:pPr algn="ctr"/>
            <a:r>
              <a:rPr lang="en-US" sz="2400" dirty="0" smtClean="0">
                <a:latin typeface="AR CENA" panose="02000000000000000000" pitchFamily="2" charset="0"/>
              </a:rPr>
              <a:t>Nikki Hunt</a:t>
            </a:r>
          </a:p>
          <a:p>
            <a:pPr algn="ctr"/>
            <a:r>
              <a:rPr lang="en-US" sz="2000" dirty="0" smtClean="0"/>
              <a:t>RSPDI Team-Kentucky Writing Project Network</a:t>
            </a:r>
            <a:endParaRPr lang="en-US" sz="2000" dirty="0"/>
          </a:p>
        </p:txBody>
      </p:sp>
    </p:spTree>
    <p:extLst>
      <p:ext uri="{BB962C8B-B14F-4D97-AF65-F5344CB8AC3E}">
        <p14:creationId xmlns:p14="http://schemas.microsoft.com/office/powerpoint/2010/main" val="8147256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Let’s bring it all together!</a:t>
            </a:r>
            <a:endParaRPr lang="en-US" sz="3600" b="1" dirty="0"/>
          </a:p>
        </p:txBody>
      </p:sp>
      <p:sp>
        <p:nvSpPr>
          <p:cNvPr id="3" name="Content Placeholder 2"/>
          <p:cNvSpPr>
            <a:spLocks noGrp="1"/>
          </p:cNvSpPr>
          <p:nvPr>
            <p:ph idx="1"/>
          </p:nvPr>
        </p:nvSpPr>
        <p:spPr>
          <a:xfrm>
            <a:off x="990600" y="1752601"/>
            <a:ext cx="7143955" cy="4106198"/>
          </a:xfrm>
        </p:spPr>
        <p:txBody>
          <a:bodyPr>
            <a:normAutofit fontScale="92500" lnSpcReduction="10000"/>
          </a:bodyPr>
          <a:lstStyle/>
          <a:p>
            <a:r>
              <a:rPr lang="en-US" sz="2800" dirty="0" smtClean="0"/>
              <a:t>Let’s look at our organizers. You’ve shared with your group members.  Let’s have a whole class discussion.</a:t>
            </a:r>
          </a:p>
          <a:p>
            <a:pPr marL="0" indent="0">
              <a:buNone/>
            </a:pPr>
            <a:r>
              <a:rPr lang="en-US" sz="2800" dirty="0" smtClean="0"/>
              <a:t>-What happened during all experiments (water, egg, paper, butter)?</a:t>
            </a:r>
          </a:p>
          <a:p>
            <a:pPr marL="0" indent="0">
              <a:buNone/>
            </a:pPr>
            <a:r>
              <a:rPr lang="en-US" sz="2800" dirty="0" smtClean="0"/>
              <a:t>-Did the substances change? If so, how?</a:t>
            </a:r>
          </a:p>
          <a:p>
            <a:pPr marL="0" indent="0">
              <a:buNone/>
            </a:pPr>
            <a:r>
              <a:rPr lang="en-US" sz="2800" dirty="0" smtClean="0"/>
              <a:t>-What caused the changes?</a:t>
            </a:r>
          </a:p>
          <a:p>
            <a:pPr marL="0" indent="0">
              <a:buNone/>
            </a:pPr>
            <a:r>
              <a:rPr lang="en-US" sz="2800" dirty="0" smtClean="0"/>
              <a:t>-What can we conclude?</a:t>
            </a:r>
          </a:p>
          <a:p>
            <a:pPr marL="0" indent="0">
              <a:buNone/>
            </a:pPr>
            <a:r>
              <a:rPr lang="en-US" sz="2800" dirty="0"/>
              <a:t>	</a:t>
            </a:r>
            <a:endParaRPr lang="en-US" sz="2800" dirty="0" smtClean="0"/>
          </a:p>
        </p:txBody>
      </p:sp>
    </p:spTree>
    <p:extLst>
      <p:ext uri="{BB962C8B-B14F-4D97-AF65-F5344CB8AC3E}">
        <p14:creationId xmlns:p14="http://schemas.microsoft.com/office/powerpoint/2010/main" val="35556835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What have we learned?</a:t>
            </a: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r>
              <a:rPr lang="en-US" sz="2800" dirty="0" smtClean="0"/>
              <a:t>Turn and talk.</a:t>
            </a:r>
          </a:p>
          <a:p>
            <a:r>
              <a:rPr lang="en-US" sz="2800" dirty="0" smtClean="0"/>
              <a:t>Now, you write.  </a:t>
            </a:r>
            <a:endParaRPr lang="en-US" sz="2800" dirty="0"/>
          </a:p>
          <a:p>
            <a:pPr marL="0" indent="0">
              <a:buNone/>
            </a:pPr>
            <a:r>
              <a:rPr lang="en-US" sz="2800" dirty="0"/>
              <a:t>	</a:t>
            </a:r>
            <a:r>
              <a:rPr lang="en-US" sz="2800" dirty="0" smtClean="0"/>
              <a:t>-Then, I learned…</a:t>
            </a:r>
          </a:p>
          <a:p>
            <a:pPr marL="0" indent="0">
              <a:buNone/>
            </a:pPr>
            <a:endParaRPr lang="en-US" sz="2800" dirty="0"/>
          </a:p>
          <a:p>
            <a:pPr marL="0" indent="0">
              <a:buNone/>
            </a:pPr>
            <a:r>
              <a:rPr lang="en-US" sz="2800" dirty="0"/>
              <a:t>	</a:t>
            </a:r>
            <a:endParaRPr lang="en-US" sz="2800" dirty="0" smtClean="0"/>
          </a:p>
        </p:txBody>
      </p:sp>
    </p:spTree>
    <p:extLst>
      <p:ext uri="{BB962C8B-B14F-4D97-AF65-F5344CB8AC3E}">
        <p14:creationId xmlns:p14="http://schemas.microsoft.com/office/powerpoint/2010/main" val="10727693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What do the experts say?</a:t>
            </a: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pPr marL="0" indent="0" algn="ctr">
              <a:buNone/>
            </a:pPr>
            <a:r>
              <a:rPr lang="en-US" sz="2800" dirty="0"/>
              <a:t>	</a:t>
            </a:r>
            <a:r>
              <a:rPr lang="en-US" sz="2800" dirty="0">
                <a:hlinkClick r:id="rId3"/>
              </a:rPr>
              <a:t>https://</a:t>
            </a:r>
            <a:r>
              <a:rPr lang="en-US" sz="2800" dirty="0" smtClean="0">
                <a:hlinkClick r:id="rId3"/>
              </a:rPr>
              <a:t>www.youtube.com/watch?v=tHM0UkhwfsQ</a:t>
            </a:r>
            <a:endParaRPr lang="en-US" sz="2800" dirty="0" smtClean="0"/>
          </a:p>
          <a:p>
            <a:pPr marL="0" indent="0">
              <a:buNone/>
            </a:pPr>
            <a:endParaRPr lang="en-US" sz="2800" dirty="0"/>
          </a:p>
        </p:txBody>
      </p:sp>
    </p:spTree>
    <p:extLst>
      <p:ext uri="{BB962C8B-B14F-4D97-AF65-F5344CB8AC3E}">
        <p14:creationId xmlns:p14="http://schemas.microsoft.com/office/powerpoint/2010/main" val="34186113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What have we learned from experts?</a:t>
            </a: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r>
              <a:rPr lang="en-US" sz="2800" dirty="0" smtClean="0"/>
              <a:t>Turn and talk.</a:t>
            </a:r>
          </a:p>
          <a:p>
            <a:r>
              <a:rPr lang="en-US" sz="2800" dirty="0" smtClean="0"/>
              <a:t>Now, you write.  </a:t>
            </a:r>
            <a:endParaRPr lang="en-US" sz="2800" dirty="0"/>
          </a:p>
          <a:p>
            <a:pPr marL="0" indent="0">
              <a:buNone/>
            </a:pPr>
            <a:r>
              <a:rPr lang="en-US" sz="2800" dirty="0"/>
              <a:t>	</a:t>
            </a:r>
            <a:r>
              <a:rPr lang="en-US" sz="2800" dirty="0" smtClean="0"/>
              <a:t>-Then, I learned more…</a:t>
            </a:r>
          </a:p>
          <a:p>
            <a:pPr marL="0" indent="0">
              <a:buNone/>
            </a:pPr>
            <a:endParaRPr lang="en-US" sz="2800" dirty="0"/>
          </a:p>
          <a:p>
            <a:pPr marL="0" indent="0">
              <a:buNone/>
            </a:pPr>
            <a:r>
              <a:rPr lang="en-US" sz="2800" dirty="0"/>
              <a:t>	</a:t>
            </a:r>
            <a:endParaRPr lang="en-US" sz="2800" dirty="0" smtClean="0"/>
          </a:p>
        </p:txBody>
      </p:sp>
    </p:spTree>
    <p:extLst>
      <p:ext uri="{BB962C8B-B14F-4D97-AF65-F5344CB8AC3E}">
        <p14:creationId xmlns:p14="http://schemas.microsoft.com/office/powerpoint/2010/main" val="393732994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How can we use what we’ve learned?</a:t>
            </a:r>
            <a:endParaRPr lang="en-US" sz="3600" b="1" dirty="0"/>
          </a:p>
        </p:txBody>
      </p:sp>
      <p:sp>
        <p:nvSpPr>
          <p:cNvPr id="3" name="Content Placeholder 2"/>
          <p:cNvSpPr>
            <a:spLocks noGrp="1"/>
          </p:cNvSpPr>
          <p:nvPr>
            <p:ph idx="1"/>
          </p:nvPr>
        </p:nvSpPr>
        <p:spPr>
          <a:xfrm>
            <a:off x="990600" y="1752601"/>
            <a:ext cx="7143955" cy="4106198"/>
          </a:xfrm>
        </p:spPr>
        <p:txBody>
          <a:bodyPr>
            <a:normAutofit fontScale="92500" lnSpcReduction="10000"/>
          </a:bodyPr>
          <a:lstStyle/>
          <a:p>
            <a:r>
              <a:rPr lang="en-US" sz="2800" dirty="0" smtClean="0"/>
              <a:t>We learned that heating and cooling can cause substances to change.</a:t>
            </a:r>
          </a:p>
          <a:p>
            <a:r>
              <a:rPr lang="en-US" sz="2800" dirty="0" smtClean="0"/>
              <a:t>We also learned that some substances can go back to the way they were before (reversible changes) and some cannot (irreversible changes).</a:t>
            </a:r>
          </a:p>
          <a:p>
            <a:r>
              <a:rPr lang="en-US" sz="2800" dirty="0" smtClean="0"/>
              <a:t>What do we think will happen to other substances?</a:t>
            </a:r>
            <a:endParaRPr lang="en-US" sz="2800" dirty="0"/>
          </a:p>
          <a:p>
            <a:pPr marL="0" indent="0" algn="ctr">
              <a:buNone/>
            </a:pPr>
            <a:r>
              <a:rPr lang="en-US" sz="2800" b="1" dirty="0" smtClean="0"/>
              <a:t>Write!  Now, I think…</a:t>
            </a:r>
            <a:r>
              <a:rPr lang="en-US" sz="2800" b="1" dirty="0"/>
              <a:t>	</a:t>
            </a:r>
            <a:endParaRPr lang="en-US" sz="2800" b="1" dirty="0" smtClean="0"/>
          </a:p>
        </p:txBody>
      </p:sp>
    </p:spTree>
    <p:extLst>
      <p:ext uri="{BB962C8B-B14F-4D97-AF65-F5344CB8AC3E}">
        <p14:creationId xmlns:p14="http://schemas.microsoft.com/office/powerpoint/2010/main" val="5296481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CCSS &amp; NGSS</a:t>
            </a:r>
            <a:endParaRPr lang="en-US" sz="3600" b="1" dirty="0"/>
          </a:p>
        </p:txBody>
      </p:sp>
      <p:sp>
        <p:nvSpPr>
          <p:cNvPr id="3" name="Content Placeholder 2"/>
          <p:cNvSpPr>
            <a:spLocks noGrp="1"/>
          </p:cNvSpPr>
          <p:nvPr>
            <p:ph idx="1"/>
          </p:nvPr>
        </p:nvSpPr>
        <p:spPr/>
        <p:txBody>
          <a:bodyPr>
            <a:normAutofit fontScale="62500" lnSpcReduction="20000"/>
          </a:bodyPr>
          <a:lstStyle/>
          <a:p>
            <a:r>
              <a:rPr lang="en-US" b="1" u="sng" dirty="0" smtClean="0"/>
              <a:t>W.2.1</a:t>
            </a:r>
            <a:endParaRPr lang="en-US" dirty="0"/>
          </a:p>
          <a:p>
            <a:pPr marL="0" indent="0">
              <a:buNone/>
            </a:pPr>
            <a:r>
              <a:rPr lang="en-US" dirty="0" smtClean="0"/>
              <a:t>Write </a:t>
            </a:r>
            <a:r>
              <a:rPr lang="en-US" dirty="0"/>
              <a:t>opinion pieces in which they introduce the topic or book they are writing about, state an opinion, supply reasons that support the opinion, use linking words (e.g., </a:t>
            </a:r>
            <a:r>
              <a:rPr lang="en-US" i="1" dirty="0"/>
              <a:t>because</a:t>
            </a:r>
            <a:r>
              <a:rPr lang="en-US" dirty="0"/>
              <a:t>,</a:t>
            </a:r>
            <a:r>
              <a:rPr lang="en-US" i="1" dirty="0"/>
              <a:t> and</a:t>
            </a:r>
            <a:r>
              <a:rPr lang="en-US" dirty="0"/>
              <a:t>,</a:t>
            </a:r>
            <a:r>
              <a:rPr lang="en-US" i="1" dirty="0"/>
              <a:t> also</a:t>
            </a:r>
            <a:r>
              <a:rPr lang="en-US" dirty="0"/>
              <a:t>) to connect opinion and reasons, and provide a concluding statement or section</a:t>
            </a:r>
            <a:r>
              <a:rPr lang="en-US" dirty="0" smtClean="0"/>
              <a:t>.</a:t>
            </a:r>
          </a:p>
          <a:p>
            <a:r>
              <a:rPr lang="en-US" b="1" u="sng" dirty="0" smtClean="0"/>
              <a:t>SL.2.1</a:t>
            </a:r>
            <a:r>
              <a:rPr lang="en-US" dirty="0"/>
              <a:t/>
            </a:r>
            <a:br>
              <a:rPr lang="en-US" dirty="0"/>
            </a:br>
            <a:r>
              <a:rPr lang="en-US" dirty="0"/>
              <a:t>Participate in collaborative conversations with diverse partners about </a:t>
            </a:r>
            <a:r>
              <a:rPr lang="en-US" i="1" dirty="0"/>
              <a:t>grade 2 topics and texts</a:t>
            </a:r>
            <a:r>
              <a:rPr lang="en-US" dirty="0"/>
              <a:t> with peers and adults in small and larger groups.</a:t>
            </a:r>
          </a:p>
          <a:p>
            <a:pPr marL="400050" lvl="1" indent="0">
              <a:buNone/>
            </a:pPr>
            <a:r>
              <a:rPr lang="en-US" b="1" dirty="0" smtClean="0"/>
              <a:t>SL.2.1.a</a:t>
            </a:r>
            <a:r>
              <a:rPr lang="en-US" dirty="0"/>
              <a:t/>
            </a:r>
            <a:br>
              <a:rPr lang="en-US" dirty="0"/>
            </a:br>
            <a:r>
              <a:rPr lang="en-US" dirty="0"/>
              <a:t>Follow agreed-upon rules for discussions (e.g., gaining the floor in respectful ways, listening to others with care, speaking one at a time about the topics and texts under discussion).</a:t>
            </a:r>
          </a:p>
          <a:p>
            <a:pPr marL="400050" lvl="1" indent="0">
              <a:buNone/>
            </a:pPr>
            <a:r>
              <a:rPr lang="en-US" b="1" dirty="0" smtClean="0"/>
              <a:t>SL.2.1.b</a:t>
            </a:r>
            <a:r>
              <a:rPr lang="en-US" dirty="0"/>
              <a:t/>
            </a:r>
            <a:br>
              <a:rPr lang="en-US" dirty="0"/>
            </a:br>
            <a:r>
              <a:rPr lang="en-US" dirty="0"/>
              <a:t>Build on others' talk in conversations by linking their comments to the remarks of others.</a:t>
            </a:r>
          </a:p>
          <a:p>
            <a:pPr marL="400050" lvl="1" indent="0">
              <a:buNone/>
            </a:pPr>
            <a:r>
              <a:rPr lang="en-US" b="1" dirty="0" smtClean="0"/>
              <a:t>SL.2.1.c</a:t>
            </a:r>
            <a:r>
              <a:rPr lang="en-US" dirty="0"/>
              <a:t/>
            </a:r>
            <a:br>
              <a:rPr lang="en-US" dirty="0"/>
            </a:br>
            <a:r>
              <a:rPr lang="en-US" dirty="0"/>
              <a:t>Ask for clarification and further explanation as needed about the topics and texts under discussion.</a:t>
            </a:r>
          </a:p>
          <a:p>
            <a:r>
              <a:rPr lang="en-US" b="1" u="sng" dirty="0" smtClean="0"/>
              <a:t>2-PS1-4</a:t>
            </a:r>
            <a:r>
              <a:rPr lang="en-US" dirty="0" smtClean="0"/>
              <a:t>  </a:t>
            </a:r>
          </a:p>
          <a:p>
            <a:pPr marL="0" indent="0">
              <a:buNone/>
            </a:pPr>
            <a:r>
              <a:rPr lang="en-US" dirty="0" smtClean="0"/>
              <a:t>Construct </a:t>
            </a:r>
            <a:r>
              <a:rPr lang="en-US" dirty="0"/>
              <a:t>an argument with evidence that some changes caused by heating or cooling can be reversed and some cannot. [Clarification Statement: Examples of reversible changes could include materials such as water and butter at different temperatures. Examples of irreversible changes could include cooking an egg, freezing a plant leaf, and heating paper.]</a:t>
            </a:r>
          </a:p>
        </p:txBody>
      </p:sp>
    </p:spTree>
    <p:extLst>
      <p:ext uri="{BB962C8B-B14F-4D97-AF65-F5344CB8AC3E}">
        <p14:creationId xmlns:p14="http://schemas.microsoft.com/office/powerpoint/2010/main" val="37133952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What are the lesson outcomes?</a:t>
            </a:r>
            <a:endParaRPr lang="en-US" sz="3600" b="1" dirty="0"/>
          </a:p>
        </p:txBody>
      </p:sp>
      <p:sp>
        <p:nvSpPr>
          <p:cNvPr id="3" name="Content Placeholder 2"/>
          <p:cNvSpPr>
            <a:spLocks noGrp="1"/>
          </p:cNvSpPr>
          <p:nvPr>
            <p:ph idx="1"/>
          </p:nvPr>
        </p:nvSpPr>
        <p:spPr/>
        <p:txBody>
          <a:bodyPr>
            <a:normAutofit fontScale="70000" lnSpcReduction="20000"/>
          </a:bodyPr>
          <a:lstStyle/>
          <a:p>
            <a:r>
              <a:rPr lang="en-US" b="1" u="sng" dirty="0" smtClean="0"/>
              <a:t>W.2.1</a:t>
            </a:r>
          </a:p>
          <a:p>
            <a:pPr marL="0" indent="0">
              <a:buNone/>
            </a:pPr>
            <a:r>
              <a:rPr lang="en-US" b="1" dirty="0" smtClean="0"/>
              <a:t>I know…</a:t>
            </a:r>
          </a:p>
          <a:p>
            <a:pPr marL="0" indent="0">
              <a:buNone/>
            </a:pPr>
            <a:r>
              <a:rPr lang="en-US" dirty="0" smtClean="0"/>
              <a:t>-how to introduce the topic I am writing about by stating a claim.</a:t>
            </a:r>
          </a:p>
          <a:p>
            <a:pPr marL="0" indent="0">
              <a:buNone/>
            </a:pPr>
            <a:r>
              <a:rPr lang="en-US" dirty="0" smtClean="0"/>
              <a:t>-how to provide evidence from sources.</a:t>
            </a:r>
          </a:p>
          <a:p>
            <a:pPr marL="0" indent="0">
              <a:buNone/>
            </a:pPr>
            <a:r>
              <a:rPr lang="en-US" dirty="0" smtClean="0"/>
              <a:t>-how to provide a concluding statement/section.</a:t>
            </a:r>
          </a:p>
          <a:p>
            <a:r>
              <a:rPr lang="en-US" b="1" u="sng" dirty="0" smtClean="0"/>
              <a:t>SL.2.1</a:t>
            </a:r>
          </a:p>
          <a:p>
            <a:pPr marL="0" indent="0">
              <a:buNone/>
            </a:pPr>
            <a:r>
              <a:rPr lang="en-US" b="1" dirty="0" smtClean="0"/>
              <a:t>I know…</a:t>
            </a:r>
          </a:p>
          <a:p>
            <a:pPr marL="0" indent="0">
              <a:buNone/>
            </a:pPr>
            <a:r>
              <a:rPr lang="en-US" dirty="0" smtClean="0"/>
              <a:t>-how to follow agreed-upon rules for discussion.</a:t>
            </a:r>
          </a:p>
          <a:p>
            <a:pPr marL="0" indent="0">
              <a:buNone/>
            </a:pPr>
            <a:r>
              <a:rPr lang="en-US" dirty="0" smtClean="0"/>
              <a:t>-build on others’ talk in conversations by linking their comments to remarks by others.</a:t>
            </a:r>
          </a:p>
          <a:p>
            <a:pPr marL="0" indent="0">
              <a:buNone/>
            </a:pPr>
            <a:r>
              <a:rPr lang="en-US" dirty="0" smtClean="0"/>
              <a:t>-seek further clarification/explanation.</a:t>
            </a:r>
          </a:p>
          <a:p>
            <a:r>
              <a:rPr lang="en-US" b="1" u="sng" dirty="0" smtClean="0"/>
              <a:t>2-PS1-4</a:t>
            </a:r>
            <a:r>
              <a:rPr lang="en-US" dirty="0" smtClean="0"/>
              <a:t>  </a:t>
            </a:r>
          </a:p>
          <a:p>
            <a:pPr marL="0" indent="0">
              <a:buNone/>
            </a:pPr>
            <a:r>
              <a:rPr lang="en-US" b="1" dirty="0" smtClean="0"/>
              <a:t>I know…</a:t>
            </a:r>
          </a:p>
          <a:p>
            <a:pPr marL="0" indent="0">
              <a:buNone/>
            </a:pPr>
            <a:r>
              <a:rPr lang="en-US" dirty="0" smtClean="0"/>
              <a:t>-how to construct </a:t>
            </a:r>
            <a:r>
              <a:rPr lang="en-US" dirty="0"/>
              <a:t>an argument with evidence that some changes caused by heating or cooling can be reversed and some cannot. </a:t>
            </a:r>
          </a:p>
        </p:txBody>
      </p:sp>
    </p:spTree>
    <p:extLst>
      <p:ext uri="{BB962C8B-B14F-4D97-AF65-F5344CB8AC3E}">
        <p14:creationId xmlns:p14="http://schemas.microsoft.com/office/powerpoint/2010/main" val="5722995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64" y="947460"/>
            <a:ext cx="7125113" cy="924475"/>
          </a:xfrm>
        </p:spPr>
        <p:txBody>
          <a:bodyPr/>
          <a:lstStyle/>
          <a:p>
            <a:pPr algn="ctr"/>
            <a:r>
              <a:rPr lang="en-US" sz="3600" b="1" dirty="0" smtClean="0"/>
              <a:t>Pause, think, talk</a:t>
            </a:r>
            <a:endParaRPr lang="en-US" sz="3600" b="1" dirty="0"/>
          </a:p>
        </p:txBody>
      </p:sp>
      <p:sp>
        <p:nvSpPr>
          <p:cNvPr id="3" name="Content Placeholder 2"/>
          <p:cNvSpPr>
            <a:spLocks noGrp="1"/>
          </p:cNvSpPr>
          <p:nvPr>
            <p:ph idx="1"/>
          </p:nvPr>
        </p:nvSpPr>
        <p:spPr>
          <a:xfrm>
            <a:off x="979764" y="1558951"/>
            <a:ext cx="7125112" cy="4051437"/>
          </a:xfrm>
        </p:spPr>
        <p:txBody>
          <a:bodyPr>
            <a:normAutofit/>
          </a:bodyPr>
          <a:lstStyle/>
          <a:p>
            <a:pPr marL="0" indent="0" algn="ctr">
              <a:buNone/>
            </a:pPr>
            <a:r>
              <a:rPr lang="en-US" sz="2800" dirty="0" smtClean="0"/>
              <a:t>Can heating and cooling cause substances (things) to change?  </a:t>
            </a:r>
          </a:p>
          <a:p>
            <a:pPr marL="0" indent="0" algn="ctr">
              <a:buNone/>
            </a:pPr>
            <a:r>
              <a:rPr lang="en-US" sz="2800" dirty="0" smtClean="0"/>
              <a:t>Can substances go back to the way they were before? </a:t>
            </a:r>
            <a:endParaRPr lang="en-US" sz="28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57200"/>
            <a:ext cx="2062224"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924425"/>
            <a:ext cx="213560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924425"/>
            <a:ext cx="239485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538161"/>
            <a:ext cx="1768892"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37782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Share</a:t>
            </a: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pPr marL="0" indent="0">
              <a:buNone/>
            </a:pPr>
            <a:r>
              <a:rPr lang="en-US" sz="2800" dirty="0" smtClean="0"/>
              <a:t>What do you think?</a:t>
            </a:r>
            <a:endParaRPr 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743200"/>
            <a:ext cx="2143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22270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Your turn to write…</a:t>
            </a: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pPr marL="0" indent="0">
              <a:buNone/>
            </a:pPr>
            <a:r>
              <a:rPr lang="en-US" sz="2800" dirty="0" smtClean="0"/>
              <a:t>“First I thought…”</a:t>
            </a:r>
          </a:p>
          <a:p>
            <a:pPr marL="0" indent="0">
              <a:buNone/>
            </a:pPr>
            <a:endParaRPr lang="en-US" sz="2800" dirty="0" smtClean="0"/>
          </a:p>
          <a:p>
            <a:pPr marL="0" indent="0">
              <a:buNone/>
            </a:pPr>
            <a:r>
              <a:rPr lang="en-US" sz="2800" dirty="0" smtClean="0"/>
              <a:t>This is your hypothesis! </a:t>
            </a:r>
            <a:endParaRPr 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754086"/>
            <a:ext cx="2143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05965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2143676"/>
          </a:xfrm>
        </p:spPr>
        <p:txBody>
          <a:bodyPr/>
          <a:lstStyle/>
          <a:p>
            <a:pPr algn="ctr"/>
            <a:r>
              <a:rPr lang="en-US" sz="3600" b="1" dirty="0" smtClean="0"/>
              <a:t>What do you think will happen?</a:t>
            </a:r>
            <a:br>
              <a:rPr lang="en-US" sz="3600" b="1" dirty="0" smtClean="0"/>
            </a:br>
            <a:r>
              <a:rPr lang="en-US" sz="3600" b="1" dirty="0" smtClean="0"/>
              <a:t>Let’s Predict!</a:t>
            </a:r>
            <a:r>
              <a:rPr lang="en-US" sz="3600" b="1" dirty="0"/>
              <a:t/>
            </a:r>
            <a:br>
              <a:rPr lang="en-US" sz="3600" b="1" dirty="0"/>
            </a:br>
            <a:endParaRPr lang="en-US" sz="3600" b="1" dirty="0"/>
          </a:p>
        </p:txBody>
      </p:sp>
      <p:sp>
        <p:nvSpPr>
          <p:cNvPr id="3" name="Content Placeholder 2"/>
          <p:cNvSpPr>
            <a:spLocks noGrp="1"/>
          </p:cNvSpPr>
          <p:nvPr>
            <p:ph idx="1"/>
          </p:nvPr>
        </p:nvSpPr>
        <p:spPr>
          <a:xfrm>
            <a:off x="990600" y="1752601"/>
            <a:ext cx="7143955" cy="4106198"/>
          </a:xfrm>
        </p:spPr>
        <p:txBody>
          <a:bodyPr>
            <a:normAutofit/>
          </a:bodyPr>
          <a:lstStyle/>
          <a:p>
            <a:pPr marL="0" indent="0" algn="ctr">
              <a:buNone/>
            </a:pPr>
            <a:r>
              <a:rPr lang="en-US" sz="2800" dirty="0" smtClean="0"/>
              <a:t>Write your predictions on the “Investigate Organizer”.</a:t>
            </a:r>
            <a:endParaRPr lang="en-US" sz="2800"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1489620"/>
            <a:ext cx="2062224"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2266" y="4377903"/>
            <a:ext cx="1768892"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815" y="1642020"/>
            <a:ext cx="239485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440" y="4768428"/>
            <a:ext cx="213560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3526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What did we observe (see or notice)?</a:t>
            </a:r>
            <a:endParaRPr lang="en-US" sz="3600" b="1" dirty="0"/>
          </a:p>
        </p:txBody>
      </p:sp>
      <p:sp>
        <p:nvSpPr>
          <p:cNvPr id="3" name="Content Placeholder 2"/>
          <p:cNvSpPr>
            <a:spLocks noGrp="1"/>
          </p:cNvSpPr>
          <p:nvPr>
            <p:ph idx="1"/>
          </p:nvPr>
        </p:nvSpPr>
        <p:spPr>
          <a:xfrm>
            <a:off x="1009443" y="1653540"/>
            <a:ext cx="7143955" cy="3299460"/>
          </a:xfrm>
        </p:spPr>
        <p:txBody>
          <a:bodyPr>
            <a:normAutofit/>
          </a:bodyPr>
          <a:lstStyle/>
          <a:p>
            <a:r>
              <a:rPr lang="en-US" sz="2800" dirty="0" smtClean="0"/>
              <a:t>What happened? </a:t>
            </a:r>
          </a:p>
          <a:p>
            <a:r>
              <a:rPr lang="en-US" sz="2800" dirty="0" smtClean="0"/>
              <a:t>Turn and talk.</a:t>
            </a:r>
          </a:p>
          <a:p>
            <a:r>
              <a:rPr lang="en-US" sz="2800" dirty="0" smtClean="0"/>
              <a:t>Add your findings to your organizer.</a:t>
            </a:r>
          </a:p>
        </p:txBody>
      </p:sp>
    </p:spTree>
    <p:extLst>
      <p:ext uri="{BB962C8B-B14F-4D97-AF65-F5344CB8AC3E}">
        <p14:creationId xmlns:p14="http://schemas.microsoft.com/office/powerpoint/2010/main" val="30810106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955870" cy="962576"/>
          </a:xfrm>
        </p:spPr>
        <p:txBody>
          <a:bodyPr/>
          <a:lstStyle/>
          <a:p>
            <a:pPr algn="ctr"/>
            <a:r>
              <a:rPr lang="en-US" sz="3600" b="1" dirty="0" smtClean="0"/>
              <a:t>So…</a:t>
            </a:r>
            <a:endParaRPr lang="en-US" sz="3600" b="1" dirty="0"/>
          </a:p>
        </p:txBody>
      </p:sp>
      <p:sp>
        <p:nvSpPr>
          <p:cNvPr id="3" name="Content Placeholder 2"/>
          <p:cNvSpPr>
            <a:spLocks noGrp="1"/>
          </p:cNvSpPr>
          <p:nvPr>
            <p:ph idx="1"/>
          </p:nvPr>
        </p:nvSpPr>
        <p:spPr>
          <a:xfrm>
            <a:off x="990600" y="1752601"/>
            <a:ext cx="7143955" cy="4106198"/>
          </a:xfrm>
        </p:spPr>
        <p:txBody>
          <a:bodyPr>
            <a:normAutofit fontScale="92500" lnSpcReduction="10000"/>
          </a:bodyPr>
          <a:lstStyle/>
          <a:p>
            <a:r>
              <a:rPr lang="en-US" sz="2800" dirty="0" smtClean="0"/>
              <a:t>Review your organizer.</a:t>
            </a:r>
          </a:p>
          <a:p>
            <a:r>
              <a:rPr lang="en-US" sz="2800" dirty="0" smtClean="0"/>
              <a:t>Talk with your group members.</a:t>
            </a:r>
          </a:p>
          <a:p>
            <a:pPr marL="0" indent="0">
              <a:buNone/>
            </a:pPr>
            <a:r>
              <a:rPr lang="en-US" sz="2800" dirty="0" smtClean="0"/>
              <a:t>	-What happened?</a:t>
            </a:r>
          </a:p>
          <a:p>
            <a:pPr marL="0" indent="0">
              <a:buNone/>
            </a:pPr>
            <a:r>
              <a:rPr lang="en-US" sz="2800" dirty="0"/>
              <a:t>	</a:t>
            </a:r>
            <a:r>
              <a:rPr lang="en-US" sz="2800" dirty="0" smtClean="0"/>
              <a:t>-Did the substance change? How?</a:t>
            </a:r>
          </a:p>
          <a:p>
            <a:pPr marL="0" indent="0">
              <a:buNone/>
            </a:pPr>
            <a:r>
              <a:rPr lang="en-US" sz="2800" dirty="0"/>
              <a:t>	</a:t>
            </a:r>
            <a:r>
              <a:rPr lang="en-US" sz="2800" dirty="0" smtClean="0"/>
              <a:t>-What caused the changes?</a:t>
            </a:r>
          </a:p>
          <a:p>
            <a:pPr marL="0" indent="0">
              <a:buNone/>
            </a:pPr>
            <a:r>
              <a:rPr lang="en-US" sz="2800" dirty="0"/>
              <a:t>	</a:t>
            </a:r>
            <a:r>
              <a:rPr lang="en-US" sz="2800" dirty="0" smtClean="0"/>
              <a:t>-What can you conclude?</a:t>
            </a:r>
          </a:p>
          <a:p>
            <a:pPr marL="0" indent="0">
              <a:buNone/>
            </a:pPr>
            <a:r>
              <a:rPr lang="en-US" sz="2800" dirty="0"/>
              <a:t>	</a:t>
            </a:r>
            <a:r>
              <a:rPr lang="en-US" sz="2800" dirty="0" smtClean="0"/>
              <a:t>-Add your conclusions to your 		    	 organizer.</a:t>
            </a:r>
          </a:p>
        </p:txBody>
      </p:sp>
    </p:spTree>
    <p:extLst>
      <p:ext uri="{BB962C8B-B14F-4D97-AF65-F5344CB8AC3E}">
        <p14:creationId xmlns:p14="http://schemas.microsoft.com/office/powerpoint/2010/main" val="16538992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TM01972873[[fn=Summer]]</Template>
  <TotalTime>263</TotalTime>
  <Words>640</Words>
  <Application>Microsoft Office PowerPoint</Application>
  <PresentationFormat>On-screen Show (4:3)</PresentationFormat>
  <Paragraphs>100</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 CENA</vt:lpstr>
      <vt:lpstr>Arial</vt:lpstr>
      <vt:lpstr>Calibri</vt:lpstr>
      <vt:lpstr>Courier New</vt:lpstr>
      <vt:lpstr>Trebuchet MS</vt:lpstr>
      <vt:lpstr>Verdana</vt:lpstr>
      <vt:lpstr>Wingdings 2</vt:lpstr>
      <vt:lpstr>Summer</vt:lpstr>
      <vt:lpstr>What’s the Matter?</vt:lpstr>
      <vt:lpstr>CCSS &amp; NGSS</vt:lpstr>
      <vt:lpstr>What are the lesson outcomes?</vt:lpstr>
      <vt:lpstr>Pause, think, talk</vt:lpstr>
      <vt:lpstr>Share</vt:lpstr>
      <vt:lpstr>Your turn to write…</vt:lpstr>
      <vt:lpstr>What do you think will happen? Let’s Predict! </vt:lpstr>
      <vt:lpstr>What did we observe (see or notice)?</vt:lpstr>
      <vt:lpstr>So…</vt:lpstr>
      <vt:lpstr>Let’s bring it all together!</vt:lpstr>
      <vt:lpstr>What have we learned?</vt:lpstr>
      <vt:lpstr>What do the experts say?</vt:lpstr>
      <vt:lpstr>What have we learned from experts?</vt:lpstr>
      <vt:lpstr>How can we use what we’ve learned?</vt:lpstr>
    </vt:vector>
  </TitlesOfParts>
  <Company>FCPS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Matter?</dc:title>
  <dc:creator>Hunt, Daneika</dc:creator>
  <cp:lastModifiedBy>Nikki Hunt</cp:lastModifiedBy>
  <cp:revision>21</cp:revision>
  <dcterms:created xsi:type="dcterms:W3CDTF">2015-01-13T18:46:27Z</dcterms:created>
  <dcterms:modified xsi:type="dcterms:W3CDTF">2015-05-31T21:55:21Z</dcterms:modified>
</cp:coreProperties>
</file>