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58" r:id="rId3"/>
    <p:sldId id="264" r:id="rId4"/>
    <p:sldId id="256" r:id="rId5"/>
    <p:sldId id="260" r:id="rId6"/>
    <p:sldId id="262" r:id="rId7"/>
    <p:sldId id="267" r:id="rId8"/>
    <p:sldId id="268" r:id="rId9"/>
    <p:sldId id="272" r:id="rId10"/>
    <p:sldId id="271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36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9C460-B2FF-41E9-8221-29BE94FF9661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98E27-164E-4756-B573-5C04B6EB8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393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wl.english.purdue.edu/owl/resource/588/01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A</a:t>
            </a:r>
            <a:r>
              <a:rPr lang="en-US" b="0" baseline="0" dirty="0" smtClean="0"/>
              <a:t> handout with more information about claims is available at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Purdue University Online Writing Lab (OWL)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https://owl.english.purdue.edu/owl/resource/588/01/</a:t>
            </a:r>
            <a:r>
              <a:rPr lang="en-US" sz="1200" b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98E27-164E-4756-B573-5C04B6EB88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49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not the only types of claims, but are ones that seem to be the easiest for students to work with.   Others include cause-effect (writer tries to prove a relationship,</a:t>
            </a:r>
            <a:r>
              <a:rPr lang="en-US" baseline="0" dirty="0" smtClean="0"/>
              <a:t> a</a:t>
            </a:r>
            <a:r>
              <a:rPr lang="en-US" dirty="0" smtClean="0"/>
              <a:t>nswering questions such as “What caused X?  What are the effects?)</a:t>
            </a:r>
            <a:r>
              <a:rPr lang="en-US" baseline="0" dirty="0" smtClean="0"/>
              <a:t> and definition (“What is X?  How should we define it?).  Problem-Solution is essentially the same as an argument of policy.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98E27-164E-4756-B573-5C04B6EB88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61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848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ED42-11B3-4BBC-8FF6-CE212501EBD4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33806-035D-4BA8-B33A-2416E6275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2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ED42-11B3-4BBC-8FF6-CE212501EBD4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33806-035D-4BA8-B33A-2416E6275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28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ED42-11B3-4BBC-8FF6-CE212501EBD4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33806-035D-4BA8-B33A-2416E6275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80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ED42-11B3-4BBC-8FF6-CE212501EBD4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33806-035D-4BA8-B33A-2416E6275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29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ED42-11B3-4BBC-8FF6-CE212501EBD4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33806-035D-4BA8-B33A-2416E6275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50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ED42-11B3-4BBC-8FF6-CE212501EBD4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33806-035D-4BA8-B33A-2416E6275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468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ED42-11B3-4BBC-8FF6-CE212501EBD4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33806-035D-4BA8-B33A-2416E6275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544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ED42-11B3-4BBC-8FF6-CE212501EBD4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33806-035D-4BA8-B33A-2416E6275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92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ED42-11B3-4BBC-8FF6-CE212501EBD4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33806-035D-4BA8-B33A-2416E6275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71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ED42-11B3-4BBC-8FF6-CE212501EBD4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33806-035D-4BA8-B33A-2416E6275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01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ED42-11B3-4BBC-8FF6-CE212501EBD4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33806-035D-4BA8-B33A-2416E6275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27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5ED42-11B3-4BBC-8FF6-CE212501EBD4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33806-035D-4BA8-B33A-2416E6275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205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Claim?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 Resource for Use with CRWP Mini-Units and Materials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Jean Wolph</a:t>
            </a:r>
          </a:p>
          <a:p>
            <a:pPr marL="0" indent="0" algn="ctr">
              <a:buNone/>
            </a:pPr>
            <a:r>
              <a:rPr lang="en-US" dirty="0" smtClean="0"/>
              <a:t>NWP College-Ready Writers Program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34"/>
          <a:stretch/>
        </p:blipFill>
        <p:spPr>
          <a:xfrm>
            <a:off x="3143250" y="1384981"/>
            <a:ext cx="2857500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83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085850"/>
            <a:ext cx="8229600" cy="742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Refining Our Claims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539843" cy="2909206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Try </a:t>
            </a:r>
            <a:r>
              <a:rPr lang="en-US" sz="1800" b="1" dirty="0"/>
              <a:t>frames such as these to narrow your focus, acknowledge the opposition, and/or limit the claim</a:t>
            </a:r>
            <a:r>
              <a:rPr lang="en-US" sz="1800" b="1" dirty="0" smtClean="0"/>
              <a:t>:</a:t>
            </a:r>
          </a:p>
          <a:p>
            <a:endParaRPr lang="en-US" sz="1800" b="1" dirty="0"/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2400" b="1" dirty="0"/>
              <a:t> Because of ______, we should ______.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2400" b="1" dirty="0"/>
              <a:t> Because of ______, we should not ______.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2400" b="1" dirty="0"/>
              <a:t> Although ________, </a:t>
            </a:r>
            <a:r>
              <a:rPr lang="en-US" sz="2400" b="1" dirty="0"/>
              <a:t>we should </a:t>
            </a:r>
            <a:r>
              <a:rPr lang="en-US" sz="2400" b="1" dirty="0"/>
              <a:t> ______.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2400" b="1" dirty="0"/>
              <a:t> Although </a:t>
            </a:r>
            <a:r>
              <a:rPr lang="en-US" sz="2400" b="1" dirty="0"/>
              <a:t>________, we should not </a:t>
            </a:r>
            <a:r>
              <a:rPr lang="en-US" sz="2400" b="1" dirty="0"/>
              <a:t>______.</a:t>
            </a:r>
          </a:p>
        </p:txBody>
      </p:sp>
    </p:spTree>
    <p:extLst>
      <p:ext uri="{BB962C8B-B14F-4D97-AF65-F5344CB8AC3E}">
        <p14:creationId xmlns:p14="http://schemas.microsoft.com/office/powerpoint/2010/main" val="118682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8700"/>
            <a:ext cx="8229600" cy="742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Making Claims </a:t>
            </a:r>
            <a:r>
              <a:rPr lang="en-US" b="1" i="1" dirty="0" smtClean="0"/>
              <a:t>NUANCED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176" y="2220686"/>
            <a:ext cx="8737092" cy="3437164"/>
          </a:xfrm>
        </p:spPr>
        <p:txBody>
          <a:bodyPr>
            <a:normAutofit/>
          </a:bodyPr>
          <a:lstStyle/>
          <a:p>
            <a:pPr marL="129541" indent="0">
              <a:buNone/>
            </a:pPr>
            <a:r>
              <a:rPr lang="en-US" sz="2400" b="1" dirty="0"/>
              <a:t>Let’s test our claims and revise, if needed</a:t>
            </a:r>
            <a:r>
              <a:rPr lang="en-US" sz="2400" b="1" dirty="0" smtClean="0"/>
              <a:t>:</a:t>
            </a:r>
          </a:p>
          <a:p>
            <a:pPr marL="129541" indent="0">
              <a:buNone/>
            </a:pPr>
            <a:endParaRPr lang="en-US" sz="2400" b="1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b="1" dirty="0"/>
              <a:t>Test to see whether we can refine the claim by acknowledging an opposing position and/or limiting the claim to particular situations or audiences.</a:t>
            </a:r>
          </a:p>
        </p:txBody>
      </p:sp>
    </p:spTree>
    <p:extLst>
      <p:ext uri="{BB962C8B-B14F-4D97-AF65-F5344CB8AC3E}">
        <p14:creationId xmlns:p14="http://schemas.microsoft.com/office/powerpoint/2010/main" val="397852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192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CLAIM = </a:t>
            </a:r>
            <a:r>
              <a:rPr lang="en-US" b="1" dirty="0"/>
              <a:t>A position that can be </a:t>
            </a:r>
            <a:r>
              <a:rPr lang="en-US" b="1" dirty="0" smtClean="0"/>
              <a:t>argued.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b="1" dirty="0" smtClean="0"/>
              <a:t>Strong claims are </a:t>
            </a:r>
            <a:r>
              <a:rPr lang="en-US" dirty="0">
                <a:solidFill>
                  <a:srgbClr val="FF0000"/>
                </a:solidFill>
              </a:rPr>
              <a:t>compelling, debatable and </a:t>
            </a:r>
            <a:r>
              <a:rPr lang="en-US" dirty="0" smtClean="0">
                <a:solidFill>
                  <a:srgbClr val="FF0000"/>
                </a:solidFill>
              </a:rPr>
              <a:t>defensible.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 rot="-875795">
            <a:off x="6927149" y="4439668"/>
            <a:ext cx="1612459" cy="1903045"/>
          </a:xfrm>
          <a:prstGeom prst="rect">
            <a:avLst/>
          </a:prstGeom>
          <a:solidFill>
            <a:srgbClr val="D6E3B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What is the difference between a claim and a fact?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752600" y="2133600"/>
            <a:ext cx="251460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0" y="4648200"/>
            <a:ext cx="213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Evokes interest</a:t>
            </a:r>
            <a:endParaRPr lang="en-US" sz="3200" b="1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7536119" y="2381250"/>
            <a:ext cx="15240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87751" y="3124200"/>
            <a:ext cx="243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Because it’s not a fact.</a:t>
            </a:r>
            <a:endParaRPr lang="en-US" sz="2800" b="1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953000" y="2952750"/>
            <a:ext cx="152400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86200" y="3974068"/>
            <a:ext cx="2133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Can be supported with </a:t>
            </a:r>
            <a:r>
              <a:rPr lang="en-US" sz="2800" b="1" i="1" dirty="0" smtClean="0"/>
              <a:t>recent reliable </a:t>
            </a:r>
            <a:r>
              <a:rPr lang="en-US" sz="2800" b="1" dirty="0" smtClean="0"/>
              <a:t>evidence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0118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b="1" dirty="0"/>
              <a:t/>
            </a:r>
            <a:br>
              <a:rPr lang="en-US" sz="2000" b="1" dirty="0"/>
            </a:br>
            <a:r>
              <a:rPr lang="en-US" b="1" dirty="0" smtClean="0"/>
              <a:t>Strong claims are </a:t>
            </a:r>
            <a:r>
              <a:rPr lang="en-US" dirty="0"/>
              <a:t>compelling, debatable and </a:t>
            </a:r>
            <a:r>
              <a:rPr lang="en-US" dirty="0" smtClean="0"/>
              <a:t>defensible.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981200"/>
            <a:ext cx="7772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Other Key Characteristics of a Strong Claim:</a:t>
            </a:r>
            <a:endParaRPr lang="en-US" sz="3200" dirty="0"/>
          </a:p>
          <a:p>
            <a:pPr lvl="0"/>
            <a:endParaRPr lang="en-US" sz="3200" b="1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b="1" dirty="0" smtClean="0"/>
              <a:t>Identifies </a:t>
            </a:r>
            <a:r>
              <a:rPr lang="en-US" sz="3200" b="1" dirty="0"/>
              <a:t>the writer’s </a:t>
            </a:r>
            <a:r>
              <a:rPr lang="en-US" sz="3200" b="1" u="sng" dirty="0" smtClean="0"/>
              <a:t>stance</a:t>
            </a:r>
            <a:r>
              <a:rPr lang="en-US" sz="3200" b="1" dirty="0" smtClean="0"/>
              <a:t> (position)</a:t>
            </a:r>
            <a:endParaRPr lang="en-US" sz="3200" u="sng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Is </a:t>
            </a:r>
            <a:r>
              <a:rPr lang="en-US" sz="3200" b="1" u="sng" dirty="0" smtClean="0"/>
              <a:t>clear</a:t>
            </a:r>
            <a:r>
              <a:rPr lang="en-US" sz="3200" b="1" dirty="0" smtClean="0"/>
              <a:t> and </a:t>
            </a:r>
            <a:r>
              <a:rPr lang="en-US" sz="3200" b="1" u="sng" dirty="0" smtClean="0"/>
              <a:t>specific</a:t>
            </a:r>
            <a:r>
              <a:rPr lang="en-US" sz="3200" u="sng" dirty="0" smtClean="0"/>
              <a:t> (</a:t>
            </a:r>
            <a:r>
              <a:rPr lang="en-US" sz="3200" b="1" dirty="0"/>
              <a:t>s</a:t>
            </a:r>
            <a:r>
              <a:rPr lang="en-US" sz="3200" b="1" dirty="0" smtClean="0"/>
              <a:t>hows </a:t>
            </a:r>
            <a:r>
              <a:rPr lang="en-US" sz="3200" b="1" dirty="0"/>
              <a:t>the direction of </a:t>
            </a:r>
            <a:r>
              <a:rPr lang="en-US" sz="3200" b="1" dirty="0" smtClean="0"/>
              <a:t>the writer’s thinking)</a:t>
            </a:r>
            <a:endParaRPr lang="en-US" sz="32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May use an “umbrella” term that relates to the major points </a:t>
            </a:r>
            <a:r>
              <a:rPr lang="en-US" sz="3200" b="1" dirty="0" smtClean="0"/>
              <a:t>to be made instead of listing all </a:t>
            </a:r>
            <a:r>
              <a:rPr lang="en-US" sz="3200" b="1" dirty="0"/>
              <a:t>of your </a:t>
            </a:r>
            <a:r>
              <a:rPr lang="en-US" sz="3200" b="1" dirty="0" smtClean="0"/>
              <a:t>evidence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b="1" dirty="0" smtClean="0"/>
              <a:t>Avoids terms such as “I think” or “I feel”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16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86764"/>
              </p:ext>
            </p:extLst>
          </p:nvPr>
        </p:nvGraphicFramePr>
        <p:xfrm>
          <a:off x="457200" y="381000"/>
          <a:ext cx="8001000" cy="62053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7000"/>
                <a:gridCol w="2667000"/>
                <a:gridCol w="2667000"/>
              </a:tblGrid>
              <a:tr h="7155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 Major 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Types of CLAIMS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Sample Key Words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Example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12923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FACT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(writer is trying to prove something is true)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IS or IS NOT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ARE or ARE NOT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Fast Food is unhealthy.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15354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VALUE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(requires writer to share or establish criteria)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BETTER/BEST,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MORE/LESS,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WORSE/WORST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--IER or IEST words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Tacos are a healthier choice than hamburgers.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17888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25880" algn="l"/>
                        </a:tabLst>
                      </a:pPr>
                      <a:r>
                        <a:rPr lang="en-US" sz="2000" dirty="0">
                          <a:effectLst/>
                        </a:rPr>
                        <a:t>	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POLICY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(writer is trying to change the way things are)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SHOULD/SHOULD NOT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Schools should serve healthier foods.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53489" y="17784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81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020762"/>
          </a:xfrm>
        </p:spPr>
        <p:txBody>
          <a:bodyPr>
            <a:normAutofit/>
          </a:bodyPr>
          <a:lstStyle/>
          <a:p>
            <a:r>
              <a:rPr lang="en-US" dirty="0" smtClean="0"/>
              <a:t>Are These Good Claims?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555641"/>
            <a:ext cx="4038600" cy="160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In most states, </a:t>
            </a:r>
          </a:p>
          <a:p>
            <a:pPr marL="0" indent="0">
              <a:buNone/>
            </a:pPr>
            <a:r>
              <a:rPr lang="en-US" dirty="0" smtClean="0"/>
              <a:t>teens can drive </a:t>
            </a:r>
          </a:p>
          <a:p>
            <a:pPr marL="0" indent="0">
              <a:buNone/>
            </a:pPr>
            <a:r>
              <a:rPr lang="en-US" dirty="0" smtClean="0"/>
              <a:t>at 16.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1447800"/>
            <a:ext cx="434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Kentucky should raise the driving age to 18.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304800" y="3124200"/>
            <a:ext cx="313664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No!  This is a statement of fact.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00500" y="3020199"/>
            <a:ext cx="4724400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Yes!  </a:t>
            </a:r>
            <a:r>
              <a:rPr lang="en-US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This is a compelling, debatable, defensible claim.</a:t>
            </a:r>
            <a:endParaRPr lang="en-US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581400" y="1447800"/>
            <a:ext cx="0" cy="4711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992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Making Claims </a:t>
            </a:r>
            <a:r>
              <a:rPr lang="en-US" b="1" i="1" dirty="0" smtClean="0"/>
              <a:t>STRONGER</a:t>
            </a:r>
            <a:endParaRPr lang="en-US" b="1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052028"/>
              </p:ext>
            </p:extLst>
          </p:nvPr>
        </p:nvGraphicFramePr>
        <p:xfrm>
          <a:off x="457200" y="1371600"/>
          <a:ext cx="82296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Instead of…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Try…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 think Reality TV is good.</a:t>
                      </a:r>
                    </a:p>
                    <a:p>
                      <a:endParaRPr lang="en-US" b="1" dirty="0" smtClean="0"/>
                    </a:p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Why? We can’t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argue against this statement.  It is a fact that you like it.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The</a:t>
                      </a:r>
                      <a:r>
                        <a:rPr lang="en-US" b="1" baseline="0" dirty="0" smtClean="0"/>
                        <a:t> popularity of Reality TV proves that it meets the audience’s needs.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Reality</a:t>
                      </a:r>
                      <a:r>
                        <a:rPr lang="en-US" b="1" baseline="0" dirty="0" smtClean="0"/>
                        <a:t> TV is fake.</a:t>
                      </a:r>
                    </a:p>
                    <a:p>
                      <a:endParaRPr lang="en-US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Why? 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This is a common complaint and flunks the “compelling” requirement.   So what?  </a:t>
                      </a:r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Because Reality</a:t>
                      </a:r>
                      <a:r>
                        <a:rPr lang="en-US" b="1" baseline="0" dirty="0" smtClean="0"/>
                        <a:t> TV is fake, its lessons are not always “real.” We should therefore limit children’s exposure to it.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You won’t catch me watching Reality TV because of stereotyping.</a:t>
                      </a:r>
                    </a:p>
                    <a:p>
                      <a:endParaRPr lang="en-US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Why? Great angle, but so what?  Go beyond yourself to make this debatable!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Viewers should avoid</a:t>
                      </a:r>
                      <a:r>
                        <a:rPr lang="en-US" b="1" baseline="0" dirty="0" smtClean="0"/>
                        <a:t> Reality TV because it promotes stereotyping.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265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b="1" dirty="0"/>
              <a:t/>
            </a:r>
            <a:br>
              <a:rPr lang="en-US" sz="2000" b="1" dirty="0"/>
            </a:br>
            <a:r>
              <a:rPr lang="en-US" b="1" dirty="0" smtClean="0"/>
              <a:t>The s</a:t>
            </a:r>
            <a:r>
              <a:rPr lang="en-US" b="1" dirty="0" smtClean="0"/>
              <a:t>trongest </a:t>
            </a:r>
            <a:r>
              <a:rPr lang="en-US" b="1" dirty="0" smtClean="0"/>
              <a:t>claims are </a:t>
            </a:r>
            <a:r>
              <a:rPr lang="en-US" b="1" dirty="0" smtClean="0"/>
              <a:t>often </a:t>
            </a:r>
            <a:r>
              <a:rPr lang="en-US" b="1" i="1" dirty="0" smtClean="0">
                <a:solidFill>
                  <a:srgbClr val="FF0000"/>
                </a:solidFill>
              </a:rPr>
              <a:t>nuanced.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828800"/>
            <a:ext cx="8382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Nuanced claims are more complex.  </a:t>
            </a:r>
          </a:p>
          <a:p>
            <a:endParaRPr lang="en-US" sz="3200" b="1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b="1" dirty="0" smtClean="0"/>
              <a:t>They may acknowledge other perspectives: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3200" b="1" dirty="0"/>
          </a:p>
          <a:p>
            <a:pPr lvl="1"/>
            <a:r>
              <a:rPr lang="en-US" sz="3200" b="1" i="1" dirty="0" smtClean="0"/>
              <a:t>Although driving has been considered a “rite of passage,” recent studies challenge the notion that age alone is a reliable measure of driving readiness.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87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The strongest claims are often </a:t>
            </a:r>
            <a:r>
              <a:rPr lang="en-US" sz="3600" b="1" i="1" dirty="0">
                <a:solidFill>
                  <a:srgbClr val="FF0000"/>
                </a:solidFill>
              </a:rPr>
              <a:t>nuanced.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0"/>
            <a:ext cx="838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Nuanced claims are more complex.  </a:t>
            </a:r>
          </a:p>
          <a:p>
            <a:pPr lvl="0"/>
            <a:endParaRPr lang="en-US" sz="2800" b="1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They may limit the claim or set boundaries for its application.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2800" b="1" dirty="0" smtClean="0"/>
          </a:p>
          <a:p>
            <a:pPr lvl="1"/>
            <a:r>
              <a:rPr lang="en-US" sz="2800" b="1" i="1" dirty="0" smtClean="0">
                <a:solidFill>
                  <a:srgbClr val="FF0000"/>
                </a:solidFill>
              </a:rPr>
              <a:t>Claim: </a:t>
            </a:r>
            <a:r>
              <a:rPr lang="en-US" sz="2800" b="1" i="1" dirty="0" smtClean="0"/>
              <a:t>Drivers’ licenses should not be issued before age 19.</a:t>
            </a:r>
          </a:p>
          <a:p>
            <a:pPr lvl="6"/>
            <a:r>
              <a:rPr lang="en-US" sz="2800" b="1" i="1" dirty="0" smtClean="0"/>
              <a:t> </a:t>
            </a:r>
            <a:endParaRPr lang="en-US" sz="2800" b="1" i="1" dirty="0"/>
          </a:p>
          <a:p>
            <a:pPr lvl="1"/>
            <a:r>
              <a:rPr lang="en-US" sz="2800" b="1" i="1" dirty="0" smtClean="0">
                <a:solidFill>
                  <a:srgbClr val="FF0000"/>
                </a:solidFill>
              </a:rPr>
              <a:t>Nuanced Claim: </a:t>
            </a:r>
            <a:r>
              <a:rPr lang="en-US" sz="2800" b="1" i="1" dirty="0" smtClean="0"/>
              <a:t>In cases of teens’ persistent truancy or misdemeanor convictions, local communities should delay issuing drivers’ licenses until after graduation or at age 19.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10273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8700"/>
            <a:ext cx="8229600" cy="742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Making Claims </a:t>
            </a:r>
            <a:r>
              <a:rPr lang="en-US" b="1" i="1" dirty="0" smtClean="0"/>
              <a:t>STRONGER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176" y="1810512"/>
            <a:ext cx="8737092" cy="3847338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5600" dirty="0"/>
              <a:t>In the classroom:  </a:t>
            </a:r>
            <a:r>
              <a:rPr lang="en-US" sz="5600" dirty="0" smtClean="0"/>
              <a:t>Let’s brainstorm </a:t>
            </a:r>
            <a:r>
              <a:rPr lang="en-US" sz="5600" dirty="0"/>
              <a:t>a class list of claims for the topic we’re studying.  </a:t>
            </a:r>
          </a:p>
          <a:p>
            <a:pPr>
              <a:lnSpc>
                <a:spcPct val="120000"/>
              </a:lnSpc>
            </a:pPr>
            <a:endParaRPr lang="en-US" sz="4800" dirty="0"/>
          </a:p>
          <a:p>
            <a:pPr>
              <a:lnSpc>
                <a:spcPct val="120000"/>
              </a:lnSpc>
            </a:pPr>
            <a:r>
              <a:rPr lang="en-US" sz="5600" b="1" dirty="0"/>
              <a:t>TIPS for Success: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6400" b="1" dirty="0"/>
              <a:t>Test to make sure that each one is a CLAIM (takes a position) rather than just a fact or research finding from an article.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6400" b="1" dirty="0"/>
              <a:t>Test to make sure the claim is debatable, defensible, and compelling; specific; other-directed.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6400" b="1" dirty="0"/>
              <a:t>Check the list to make sure there are options for a variety of opinions</a:t>
            </a:r>
            <a:r>
              <a:rPr lang="en-US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712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2241</TotalTime>
  <Words>700</Words>
  <Application>Microsoft Office PowerPoint</Application>
  <PresentationFormat>On-screen Show (4:3)</PresentationFormat>
  <Paragraphs>114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Office Theme</vt:lpstr>
      <vt:lpstr>What is a Claim?</vt:lpstr>
      <vt:lpstr>CLAIM = A position that can be argued.   Strong claims are compelling, debatable and defensible.</vt:lpstr>
      <vt:lpstr> Strong claims are compelling, debatable and defensible.</vt:lpstr>
      <vt:lpstr>PowerPoint Presentation</vt:lpstr>
      <vt:lpstr>Are These Good Claims?</vt:lpstr>
      <vt:lpstr>Making Claims STRONGER</vt:lpstr>
      <vt:lpstr> The strongest claims are often nuanced.</vt:lpstr>
      <vt:lpstr>The strongest claims are often nuanced.</vt:lpstr>
      <vt:lpstr>Making Claims STRONGER</vt:lpstr>
      <vt:lpstr>Refining Our Claims</vt:lpstr>
      <vt:lpstr>Making Claims NUANCED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CLAIM:  A position that can be argued</dc:title>
  <dc:creator>ertc</dc:creator>
  <cp:lastModifiedBy>Jean Wolph</cp:lastModifiedBy>
  <cp:revision>23</cp:revision>
  <dcterms:created xsi:type="dcterms:W3CDTF">2014-09-14T23:40:28Z</dcterms:created>
  <dcterms:modified xsi:type="dcterms:W3CDTF">2016-07-15T14:05:55Z</dcterms:modified>
</cp:coreProperties>
</file>