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6" d="100"/>
          <a:sy n="136" d="100"/>
        </p:scale>
        <p:origin x="-960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weentribune.com/" TargetMode="External"/><Relationship Id="rId7" Type="http://schemas.openxmlformats.org/officeDocument/2006/relationships/hyperlink" Target="http://learning.blogs.nytimes.com/" TargetMode="External"/><Relationship Id="rId2" Type="http://schemas.openxmlformats.org/officeDocument/2006/relationships/hyperlink" Target="https://newsel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llygallagher.org/article-of-the-week/" TargetMode="External"/><Relationship Id="rId5" Type="http://schemas.openxmlformats.org/officeDocument/2006/relationships/hyperlink" Target="http://www.readworks.org/" TargetMode="External"/><Relationship Id="rId4" Type="http://schemas.openxmlformats.org/officeDocument/2006/relationships/hyperlink" Target="http://www.fortheteacher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79476"/>
            <a:ext cx="7913110" cy="828344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Text Sources for Text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72222"/>
            <a:ext cx="8042276" cy="52336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7200" i="1" dirty="0" err="1" smtClean="0">
                <a:latin typeface="+mj-lt"/>
              </a:rPr>
              <a:t>NewsELA</a:t>
            </a:r>
            <a:r>
              <a:rPr lang="en-US" sz="7200" dirty="0" smtClean="0">
                <a:latin typeface="+mj-lt"/>
              </a:rPr>
              <a:t> - Leveled </a:t>
            </a:r>
            <a:r>
              <a:rPr lang="en-US" sz="7200" dirty="0">
                <a:latin typeface="+mj-lt"/>
              </a:rPr>
              <a:t>texts for all content </a:t>
            </a:r>
            <a:r>
              <a:rPr lang="en-US" sz="7200" dirty="0" smtClean="0">
                <a:latin typeface="+mj-lt"/>
              </a:rPr>
              <a:t>areas:  </a:t>
            </a:r>
            <a:r>
              <a:rPr lang="en-US" sz="7200" u="sng" dirty="0" smtClean="0">
                <a:latin typeface="+mj-lt"/>
                <a:hlinkClick r:id="rId2"/>
              </a:rPr>
              <a:t>https</a:t>
            </a:r>
            <a:r>
              <a:rPr lang="en-US" sz="7200" u="sng" dirty="0">
                <a:latin typeface="+mj-lt"/>
                <a:hlinkClick r:id="rId2"/>
              </a:rPr>
              <a:t>://newsela.com</a:t>
            </a:r>
            <a:r>
              <a:rPr lang="en-US" sz="7200" u="sng" dirty="0" smtClean="0">
                <a:latin typeface="+mj-lt"/>
                <a:hlinkClick r:id="rId2"/>
              </a:rPr>
              <a:t>/</a:t>
            </a:r>
            <a:endParaRPr lang="en-US" sz="7200" dirty="0">
              <a:latin typeface="+mj-lt"/>
            </a:endParaRPr>
          </a:p>
          <a:p>
            <a:r>
              <a:rPr lang="en-US" sz="7200" i="1" dirty="0"/>
              <a:t>Smithsonian Tween </a:t>
            </a:r>
            <a:r>
              <a:rPr lang="en-US" sz="7200" i="1" dirty="0" smtClean="0"/>
              <a:t>Tribune </a:t>
            </a:r>
            <a:r>
              <a:rPr lang="en-US" sz="7200" dirty="0" smtClean="0"/>
              <a:t>- </a:t>
            </a:r>
            <a:r>
              <a:rPr lang="en-US" sz="7200" dirty="0" smtClean="0">
                <a:latin typeface="+mj-lt"/>
              </a:rPr>
              <a:t>Leveled </a:t>
            </a:r>
            <a:r>
              <a:rPr lang="en-US" sz="7200" dirty="0">
                <a:latin typeface="+mj-lt"/>
              </a:rPr>
              <a:t>texts for all content </a:t>
            </a:r>
            <a:r>
              <a:rPr lang="en-US" sz="7200" dirty="0" smtClean="0">
                <a:latin typeface="+mj-lt"/>
              </a:rPr>
              <a:t>areas:  </a:t>
            </a:r>
            <a:r>
              <a:rPr lang="en-US" sz="7200" u="sng" dirty="0">
                <a:latin typeface="+mj-lt"/>
                <a:hlinkClick r:id="rId3"/>
              </a:rPr>
              <a:t>http://tweentribune.com/</a:t>
            </a:r>
            <a:endParaRPr lang="en-US" sz="7200" dirty="0">
              <a:latin typeface="+mj-lt"/>
            </a:endParaRP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7200" i="1" dirty="0"/>
              <a:t>For The </a:t>
            </a:r>
            <a:r>
              <a:rPr lang="en-US" sz="7200" i="1" dirty="0" smtClean="0"/>
              <a:t>Teachers </a:t>
            </a:r>
            <a:r>
              <a:rPr lang="en-US" sz="7200" dirty="0" smtClean="0"/>
              <a:t>- </a:t>
            </a:r>
            <a:r>
              <a:rPr lang="en-US" sz="7200" dirty="0" smtClean="0">
                <a:latin typeface="+mj-lt"/>
              </a:rPr>
              <a:t>Leveled texts:  </a:t>
            </a:r>
            <a:r>
              <a:rPr lang="en-US" sz="7200" u="sng" dirty="0">
                <a:latin typeface="+mj-lt"/>
                <a:hlinkClick r:id="rId4"/>
              </a:rPr>
              <a:t>http://www.fortheteachers.org/</a:t>
            </a:r>
            <a:endParaRPr lang="en-US" sz="7200" dirty="0">
              <a:latin typeface="+mj-lt"/>
            </a:endParaRPr>
          </a:p>
          <a:p>
            <a:r>
              <a:rPr lang="en-US" sz="7200" i="1" dirty="0"/>
              <a:t>Read </a:t>
            </a:r>
            <a:r>
              <a:rPr lang="en-US" sz="7200" i="1" dirty="0" smtClean="0"/>
              <a:t>Works</a:t>
            </a:r>
            <a:r>
              <a:rPr lang="en-US" sz="7200" dirty="0" smtClean="0"/>
              <a:t>:  </a:t>
            </a:r>
            <a:r>
              <a:rPr lang="en-US" sz="7200" dirty="0" smtClean="0">
                <a:latin typeface="+mj-lt"/>
              </a:rPr>
              <a:t>Reading passages </a:t>
            </a:r>
            <a:r>
              <a:rPr lang="en-US" sz="7200" dirty="0">
                <a:latin typeface="+mj-lt"/>
              </a:rPr>
              <a:t>and text </a:t>
            </a:r>
            <a:r>
              <a:rPr lang="en-US" sz="7200" dirty="0" smtClean="0">
                <a:latin typeface="+mj-lt"/>
              </a:rPr>
              <a:t>sets:  : </a:t>
            </a:r>
            <a:r>
              <a:rPr lang="en-US" sz="7200" u="sng" dirty="0">
                <a:latin typeface="+mj-lt"/>
                <a:hlinkClick r:id="rId5"/>
              </a:rPr>
              <a:t>http://www.readworks.org/</a:t>
            </a:r>
            <a:endParaRPr lang="en-US" sz="7200" dirty="0">
              <a:latin typeface="+mj-lt"/>
            </a:endParaRPr>
          </a:p>
          <a:p>
            <a:r>
              <a:rPr lang="en-US" sz="7200" i="1" dirty="0"/>
              <a:t>Article of the </a:t>
            </a:r>
            <a:r>
              <a:rPr lang="en-US" sz="7200" i="1" dirty="0" smtClean="0"/>
              <a:t>Week </a:t>
            </a:r>
            <a:r>
              <a:rPr lang="en-US" sz="7200" dirty="0" smtClean="0"/>
              <a:t>- </a:t>
            </a:r>
            <a:r>
              <a:rPr lang="en-US" sz="7200" dirty="0" smtClean="0">
                <a:latin typeface="+mj-lt"/>
              </a:rPr>
              <a:t>Articles </a:t>
            </a:r>
            <a:r>
              <a:rPr lang="en-US" sz="7200" dirty="0">
                <a:latin typeface="+mj-lt"/>
              </a:rPr>
              <a:t>to build background and content </a:t>
            </a:r>
            <a:r>
              <a:rPr lang="en-US" sz="7200" dirty="0" smtClean="0">
                <a:latin typeface="+mj-lt"/>
              </a:rPr>
              <a:t>knowledge:  </a:t>
            </a:r>
            <a:r>
              <a:rPr lang="en-US" sz="7200" u="sng" dirty="0">
                <a:latin typeface="+mj-lt"/>
                <a:hlinkClick r:id="rId6"/>
              </a:rPr>
              <a:t>http://www.kellygallagher.org/article-of-the-week</a:t>
            </a:r>
            <a:r>
              <a:rPr lang="en-US" sz="7200" u="sng" dirty="0" smtClean="0">
                <a:latin typeface="+mj-lt"/>
                <a:hlinkClick r:id="rId6"/>
              </a:rPr>
              <a:t>/</a:t>
            </a:r>
            <a:endParaRPr lang="en-US" sz="7200" u="sng" dirty="0" smtClean="0">
              <a:latin typeface="+mj-lt"/>
            </a:endParaRPr>
          </a:p>
          <a:p>
            <a:r>
              <a:rPr lang="en-US" sz="7200" i="1" dirty="0" smtClean="0">
                <a:latin typeface="+mj-lt"/>
              </a:rPr>
              <a:t>New York Times </a:t>
            </a:r>
            <a:r>
              <a:rPr lang="en-US" sz="7200" dirty="0" smtClean="0">
                <a:latin typeface="+mj-lt"/>
              </a:rPr>
              <a:t>- While </a:t>
            </a:r>
            <a:r>
              <a:rPr lang="en-US" sz="7200" dirty="0">
                <a:latin typeface="+mj-lt"/>
              </a:rPr>
              <a:t>a number of these topics would not lend themselves to argument/opinion mini-units, plenty of them </a:t>
            </a:r>
            <a:r>
              <a:rPr lang="en-US" sz="7200" dirty="0" smtClean="0">
                <a:latin typeface="+mj-lt"/>
              </a:rPr>
              <a:t>would: </a:t>
            </a:r>
            <a:r>
              <a:rPr lang="en-US" sz="7200" dirty="0" smtClean="0">
                <a:latin typeface="+mj-lt"/>
                <a:hlinkClick r:id="rId7"/>
              </a:rPr>
              <a:t>http://learning.blogs.nytimes.com/</a:t>
            </a:r>
            <a:endParaRPr lang="en-US" sz="7200" dirty="0" smtClean="0">
              <a:latin typeface="+mj-lt"/>
            </a:endParaRPr>
          </a:p>
          <a:p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</TotalTime>
  <Words>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   Text Sources for Text Sets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Bernhard</dc:creator>
  <cp:lastModifiedBy>Jean</cp:lastModifiedBy>
  <cp:revision>5</cp:revision>
  <dcterms:created xsi:type="dcterms:W3CDTF">2015-05-27T13:36:37Z</dcterms:created>
  <dcterms:modified xsi:type="dcterms:W3CDTF">2015-05-29T11:50:43Z</dcterms:modified>
</cp:coreProperties>
</file>