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4" r:id="rId3"/>
    <p:sldId id="265" r:id="rId4"/>
    <p:sldId id="266" r:id="rId5"/>
    <p:sldId id="257" r:id="rId6"/>
    <p:sldId id="263" r:id="rId7"/>
    <p:sldId id="262" r:id="rId8"/>
    <p:sldId id="273" r:id="rId9"/>
    <p:sldId id="275" r:id="rId10"/>
    <p:sldId id="261" r:id="rId11"/>
    <p:sldId id="271" r:id="rId12"/>
    <p:sldId id="272" r:id="rId13"/>
    <p:sldId id="259" r:id="rId14"/>
    <p:sldId id="267" r:id="rId15"/>
    <p:sldId id="258"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05" autoAdjust="0"/>
  </p:normalViewPr>
  <p:slideViewPr>
    <p:cSldViewPr>
      <p:cViewPr varScale="1">
        <p:scale>
          <a:sx n="64" d="100"/>
          <a:sy n="64" d="100"/>
        </p:scale>
        <p:origin x="6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00690B-74D0-4C55-A03D-51F131CFC176}" type="datetimeFigureOut">
              <a:rPr lang="en-US" smtClean="0"/>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F2164-631E-4F25-A08B-DDC8E089D891}" type="slidenum">
              <a:rPr lang="en-US" smtClean="0"/>
              <a:t>‹#›</a:t>
            </a:fld>
            <a:endParaRPr lang="en-US"/>
          </a:p>
        </p:txBody>
      </p:sp>
    </p:spTree>
    <p:extLst>
      <p:ext uri="{BB962C8B-B14F-4D97-AF65-F5344CB8AC3E}">
        <p14:creationId xmlns:p14="http://schemas.microsoft.com/office/powerpoint/2010/main" val="100639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xchange.louisville.edu/owa/redir.aspx?SURL=0Nndh5xAg-TJ3R4j0hjjVYzO8s6Hd0QdyXsI6TETF8HFaar29lrSCGgAdAB0AHAAcwA6AC8ALwB1AHIAbABkAGUAZgBlAG4AcwBlAC4AcAByAG8AbwBmAHAAbwBpAG4AdAAuAGMAbwBtAC8AdgAyAC8AdQByAGwAPwB1AD0AaAB0AHQAcAAtADMAQQBfAF8AYQBiAGMAbgBlAHcAcwAuAGcAbwAuAGMAbwBtAF8AVwBOAFQAXwB2AGkAZABlAG8AXwBiAGUAcwB0AC0AMgBEAHMAbgBlAGUAegBlAC0AMgBEADIAMgAyADUAOAA0ADcAOAAmAGQAPQBBAHcATQBGAGEAUQAmAGMAPQBTAGcATQByAHEAMgAzAGQAYgBqAGIARwBYADYAZQAwAFoAcwBTAEgAZwBFAFoAWAA2AEEANABJAEEAZgAxAFMATwAzAEEASgAyAGIATgByAEgAbABrACYAcgA9AFEAQgBxAHMAVAA5AG8ALQBoAEUAagBnAFAASwAtAEkARQBQAFIAWABnAFMAOABPAGEAdAB6AGwAVQBSAEcANwBYAHUAbgBaAF8AUQBNAFoAbAB2ADAAJgBtAD0AeQBWAG4ARABRAE8AdQBoAGsAOQBPAG0AYwBLAHcAcAA2AHkAaABXADIAeABBADQAWgBuADIAVgBCAFIAZwBNAGwAQQBmAE0AeAA2AFcAZQB2AEkAMAAmAHMAPQBfADUAWgBVAHoAZwAwAE8ARQBqADQAQwBRADMAdAB4AEcAdQBwADgATgBrAHgAZwBCADUAdABRAGQARgAyAFoAWABsAFgAYgBEAFkAZwBFAC0ARwBJACYAZQA9AA..&amp;URL=https://urldefense.proofpoint.com/v2/url?u%3dhttp-3A__abcnews.go.com_WNT_video_best-2Dsneeze-2D22258478%26d%3dAwMFaQ%26c%3dSgMrq23dbjbGX6e0ZsSHgEZX6A4IAf1SO3AJ2bNrHlk%26r%3dQBqsT9o-hEjgPK-IEPRXgS8OatzlURG7XunZ_QMZlv0%26m%3dyVnDQOuhk9OmcKwp6yhW2xA4Zn2VBRgMlAfMx6WevI0%26s%3d_5ZUzg0OEj4CQ3txGup8NkxgB5tQdF2ZXlXbDYgE-GI%26e%3d"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exchange.louisville.edu/owa/redir.aspx?SURL=Bgi7ZjdsfX_rxkiT_NOaoa7ugVwdOkFzf7aU_KY2Z7nFaar29lrSCGgAdAB0AHAAcwA6AC8ALwB1AHIAbABkAGUAZgBlAG4AcwBlAC4AcAByAG8AbwBmAHAAbwBpAG4AdAAuAGMAbwBtAC8AdgAyAC8AdQByAGwAPwB1AD0AaAB0AHQAcAAtADMAQQBfAF8AYgBsAG8AZwBzAC4AawBxAGUAZAAuAG8AcgBnAF8AZQBkAHUAYwBhAHQAaQBvAG4AXwAyADAAMQA1AF8AMAAxAF8AMgAwAF8AcwBoAG8AdQBsAGQALQAyAEQAYwBvAGwAZAAtADIARABzAHUAZgBmAGUAcgBlAHIAcwAtADIARAB3AGUAYQByAC0AMgBEAG0AZQBkAGkAYwBhAGwALQAyAEQAbQBhAHMAawBzAF8AJgBkAD0AQQB3AE0ARgBhAFEAJgBjAD0AUwBnAE0AcgBxADIAMwBkAGIAagBiAEcAWAA2AGUAMABaAHMAUwBIAGcARQBaAFgANgBBADQASQBBAGYAMQBTAE8AMwBBAEoAMgBiAE4AcgBIAGwAawAmAHIAPQBRAEIAcQBzAFQAOQBvAC0AaABFAGoAZwBQAEsALQBJAEUAUABSAFgAZwBTADgATwBhAHQAegBsAFUAUgBHADcAWAB1AG4AWgBfAFEATQBaAGwAdgAwACYAbQA9AHkAVgBuAEQAUQBPAHUAaABrADkATwBtAGMASwB3AHAANgB5AGgAVwAyAHgAQQA0AFoAbgAyAFYAQgBSAGcATQBsAEEAZgBNAHgANgBXAGUAdgBJADAAJgBzAD0ANQBEAGQAQwB3AFcAVwAzAGYAdwBtAFgAZwBRAHMAeAA5ADQAcQBBAC0AUAB4AGwAYgB3AFIAZAB5AGYAOQBFAFQAXwBWAG8ARwBuAGoARgBQAEMAUQAmAGUAPQA.&amp;URL=https://urldefense.proofpoint.com/v2/url?u%3dhttp-3A__blogs.kqed.org_education_2015_01_20_should-2Dcold-2Dsufferers-2Dwear-2Dmedical-2Dmasks_%26d%3dAwMFaQ%26c%3dSgMrq23dbjbGX6e0ZsSHgEZX6A4IAf1SO3AJ2bNrHlk%26r%3dQBqsT9o-hEjgPK-IEPRXgS8OatzlURG7XunZ_QMZlv0%26m%3dyVnDQOuhk9OmcKwp6yhW2xA4Zn2VBRgMlAfMx6WevI0%26s%3d5DdCwWW3fwmXgQsx94qA-PxlbwRdyf9ET_VoGnjFPCQ%26e%3d"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rtl="0"/>
            <a:r>
              <a:rPr lang="en-US" dirty="0" smtClean="0"/>
              <a:t>This</a:t>
            </a:r>
            <a:r>
              <a:rPr lang="en-US" baseline="0" dirty="0" smtClean="0"/>
              <a:t> mini-unit involves </a:t>
            </a:r>
            <a:r>
              <a:rPr lang="en-US" dirty="0" smtClean="0"/>
              <a:t>working with a text pair in order to practice making a claim and using text as support.  </a:t>
            </a:r>
          </a:p>
          <a:p>
            <a:pPr rtl="0"/>
            <a:r>
              <a:rPr lang="en-US" dirty="0" smtClean="0"/>
              <a:t>    * First view a video about sneezing from </a:t>
            </a:r>
            <a:r>
              <a:rPr lang="en-US" dirty="0" err="1" smtClean="0"/>
              <a:t>abc</a:t>
            </a:r>
            <a:r>
              <a:rPr lang="en-US" dirty="0" smtClean="0"/>
              <a:t> news: </a:t>
            </a:r>
            <a:r>
              <a:rPr lang="en-US" dirty="0" smtClean="0">
                <a:hlinkClick r:id="rId3"/>
              </a:rPr>
              <a:t>http://abcnews.go.com/WNT/video/best-sneeze-22258478</a:t>
            </a:r>
            <a:r>
              <a:rPr lang="en-US" dirty="0" smtClean="0"/>
              <a:t>   Watch it twice, recording facts and key words as students view it.  </a:t>
            </a:r>
          </a:p>
          <a:p>
            <a:pPr rtl="0"/>
            <a:r>
              <a:rPr lang="en-US" dirty="0" smtClean="0"/>
              <a:t>    * Quick talk with pairs.</a:t>
            </a:r>
          </a:p>
          <a:p>
            <a:pPr rtl="0"/>
            <a:r>
              <a:rPr lang="en-US" dirty="0" smtClean="0"/>
              <a:t>     * Introduce question - should cold sufferers wear masks?</a:t>
            </a:r>
          </a:p>
          <a:p>
            <a:pPr rtl="0"/>
            <a:r>
              <a:rPr lang="en-US" dirty="0" smtClean="0"/>
              <a:t>    * Then read the text of the Do Now</a:t>
            </a:r>
            <a:r>
              <a:rPr lang="en-US" dirty="0" smtClean="0">
                <a:hlinkClick r:id="rId4"/>
              </a:rPr>
              <a:t>http://blogs.kqed.org/education/2015/01/20/should-cold-sufferers-wear-medical-masks/</a:t>
            </a:r>
            <a:r>
              <a:rPr lang="en-US" dirty="0" smtClean="0"/>
              <a:t>.  We used a coding strategy.  (This resource has other videos and articles that can be used with science students ...although it is not always “hard science,” but it gets to the idea of making arguments in the world in their content.)</a:t>
            </a:r>
          </a:p>
          <a:p>
            <a:pPr rtl="0"/>
            <a:r>
              <a:rPr lang="en-US" dirty="0" smtClean="0"/>
              <a:t>    * Discuss </a:t>
            </a:r>
          </a:p>
          <a:p>
            <a:pPr rtl="0"/>
            <a:r>
              <a:rPr lang="en-US" dirty="0" smtClean="0"/>
              <a:t>    * Write a quick claim ... and then moved on to writing </a:t>
            </a:r>
            <a:endParaRPr lang="en-US" dirty="0"/>
          </a:p>
        </p:txBody>
      </p:sp>
      <p:sp>
        <p:nvSpPr>
          <p:cNvPr id="4" name="Slide Number Placeholder 3"/>
          <p:cNvSpPr>
            <a:spLocks noGrp="1"/>
          </p:cNvSpPr>
          <p:nvPr>
            <p:ph type="sldNum" sz="quarter" idx="10"/>
          </p:nvPr>
        </p:nvSpPr>
        <p:spPr/>
        <p:txBody>
          <a:bodyPr/>
          <a:lstStyle/>
          <a:p>
            <a:fld id="{06FF2164-631E-4F25-A08B-DDC8E089D891}" type="slidenum">
              <a:rPr lang="en-US" smtClean="0"/>
              <a:t>1</a:t>
            </a:fld>
            <a:endParaRPr lang="en-US"/>
          </a:p>
        </p:txBody>
      </p:sp>
    </p:spTree>
    <p:extLst>
      <p:ext uri="{BB962C8B-B14F-4D97-AF65-F5344CB8AC3E}">
        <p14:creationId xmlns:p14="http://schemas.microsoft.com/office/powerpoint/2010/main" val="833188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6FF2164-631E-4F25-A08B-DDC8E089D891}" type="slidenum">
              <a:rPr lang="en-US" smtClean="0"/>
              <a:t>5</a:t>
            </a:fld>
            <a:endParaRPr lang="en-US"/>
          </a:p>
        </p:txBody>
      </p:sp>
    </p:spTree>
    <p:extLst>
      <p:ext uri="{BB962C8B-B14F-4D97-AF65-F5344CB8AC3E}">
        <p14:creationId xmlns:p14="http://schemas.microsoft.com/office/powerpoint/2010/main" val="129891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Ask students to write several sentences that describe what they saw, not necessarily how they </a:t>
            </a:r>
            <a:r>
              <a:rPr lang="en-US" sz="1200" i="1" kern="1200" dirty="0" smtClean="0">
                <a:solidFill>
                  <a:schemeClr val="tx1"/>
                </a:solidFill>
                <a:effectLst/>
                <a:latin typeface="+mn-lt"/>
                <a:ea typeface="+mn-ea"/>
                <a:cs typeface="+mn-cs"/>
              </a:rPr>
              <a:t>felt</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about it.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FF2164-631E-4F25-A08B-DDC8E089D891}" type="slidenum">
              <a:rPr lang="en-US" smtClean="0"/>
              <a:t>6</a:t>
            </a:fld>
            <a:endParaRPr lang="en-US"/>
          </a:p>
        </p:txBody>
      </p:sp>
    </p:spTree>
    <p:extLst>
      <p:ext uri="{BB962C8B-B14F-4D97-AF65-F5344CB8AC3E}">
        <p14:creationId xmlns:p14="http://schemas.microsoft.com/office/powerpoint/2010/main" val="1298913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6FF2164-631E-4F25-A08B-DDC8E089D891}" type="slidenum">
              <a:rPr lang="en-US" smtClean="0"/>
              <a:t>7</a:t>
            </a:fld>
            <a:endParaRPr lang="en-US"/>
          </a:p>
        </p:txBody>
      </p:sp>
    </p:spTree>
    <p:extLst>
      <p:ext uri="{BB962C8B-B14F-4D97-AF65-F5344CB8AC3E}">
        <p14:creationId xmlns:p14="http://schemas.microsoft.com/office/powerpoint/2010/main" val="1298913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Day 3 (15 minutes)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During the normal “Writing into the Day” give the students the following directions:</a:t>
            </a:r>
          </a:p>
          <a:p>
            <a:r>
              <a:rPr lang="en-US" sz="1200" kern="1200" dirty="0" smtClean="0">
                <a:solidFill>
                  <a:schemeClr val="tx1"/>
                </a:solidFill>
                <a:effectLst/>
                <a:latin typeface="+mn-lt"/>
                <a:ea typeface="+mn-ea"/>
                <a:cs typeface="+mn-cs"/>
              </a:rPr>
              <a:t>1. Read the last article from the Associated Press, “High schools with late start times help teens but...” There are three versions, the original (12</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level), a revised version (8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level), and an alternate selection from newsela.com, “Are Teenagers Sleepwalking Through High School?”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level).</a:t>
            </a:r>
          </a:p>
          <a:p>
            <a:r>
              <a:rPr lang="en-US" sz="1200" kern="1200" dirty="0" smtClean="0">
                <a:solidFill>
                  <a:schemeClr val="tx1"/>
                </a:solidFill>
                <a:effectLst/>
                <a:latin typeface="+mn-lt"/>
                <a:ea typeface="+mn-ea"/>
                <a:cs typeface="+mn-cs"/>
              </a:rPr>
              <a:t>2. Draw a simple graphic that represents the relationship among these three articles.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Write a short explanation of your graphic. Save it to use tomorrow.</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6FF2164-631E-4F25-A08B-DDC8E089D891}" type="slidenum">
              <a:rPr lang="en-US" smtClean="0"/>
              <a:t>13</a:t>
            </a:fld>
            <a:endParaRPr lang="en-US"/>
          </a:p>
        </p:txBody>
      </p:sp>
    </p:spTree>
    <p:extLst>
      <p:ext uri="{BB962C8B-B14F-4D97-AF65-F5344CB8AC3E}">
        <p14:creationId xmlns:p14="http://schemas.microsoft.com/office/powerpoint/2010/main" val="53377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FF2164-631E-4F25-A08B-DDC8E089D891}" type="slidenum">
              <a:rPr lang="en-US" smtClean="0"/>
              <a:t>15</a:t>
            </a:fld>
            <a:endParaRPr lang="en-US"/>
          </a:p>
        </p:txBody>
      </p:sp>
    </p:spTree>
    <p:extLst>
      <p:ext uri="{BB962C8B-B14F-4D97-AF65-F5344CB8AC3E}">
        <p14:creationId xmlns:p14="http://schemas.microsoft.com/office/powerpoint/2010/main" val="267138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8E25B1-D8EE-4D08-8410-71961890221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C761A-3593-41CA-A2E3-04600FFABC18}"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E25B1-D8EE-4D08-8410-71961890221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E25B1-D8EE-4D08-8410-71961890221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E25B1-D8EE-4D08-8410-71961890221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E25B1-D8EE-4D08-8410-71961890221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C761A-3593-41CA-A2E3-04600FFABC18}"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E25B1-D8EE-4D08-8410-71961890221D}"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E25B1-D8EE-4D08-8410-71961890221D}" type="datetimeFigureOut">
              <a:rPr lang="en-US" smtClean="0"/>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CC761A-3593-41CA-A2E3-04600FFABC18}"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8E25B1-D8EE-4D08-8410-71961890221D}" type="datetimeFigureOut">
              <a:rPr lang="en-US" smtClean="0"/>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E25B1-D8EE-4D08-8410-71961890221D}" type="datetimeFigureOut">
              <a:rPr lang="en-US" smtClean="0"/>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E25B1-D8EE-4D08-8410-71961890221D}"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C761A-3593-41CA-A2E3-04600FFABC18}"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E25B1-D8EE-4D08-8410-71961890221D}"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C761A-3593-41CA-A2E3-04600FFABC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88E25B1-D8EE-4D08-8410-71961890221D}" type="datetimeFigureOut">
              <a:rPr lang="en-US" smtClean="0"/>
              <a:t>6/2/2015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BCC761A-3593-41CA-A2E3-04600FFABC18}"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logs.kqed.org/education/2015/01/20/should-cold-sufferers-wear-medical-mask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logs.kqed.org/education/author/azy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xchange.louisville.edu/owa/redir.aspx?SURL=0Nndh5xAg-TJ3R4j0hjjVYzO8s6Hd0QdyXsI6TETF8HFaar29lrSCGgAdAB0AHAAcwA6AC8ALwB1AHIAbABkAGUAZgBlAG4AcwBlAC4AcAByAG8AbwBmAHAAbwBpAG4AdAAuAGMAbwBtAC8AdgAyAC8AdQByAGwAPwB1AD0AaAB0AHQAcAAtADMAQQBfAF8AYQBiAGMAbgBlAHcAcwAuAGcAbwAuAGMAbwBtAF8AVwBOAFQAXwB2AGkAZABlAG8AXwBiAGUAcwB0AC0AMgBEAHMAbgBlAGUAegBlAC0AMgBEADIAMgAyADUAOAA0ADcAOAAmAGQAPQBBAHcATQBGAGEAUQAmAGMAPQBTAGcATQByAHEAMgAzAGQAYgBqAGIARwBYADYAZQAwAFoAcwBTAEgAZwBFAFoAWAA2AEEANABJAEEAZgAxAFMATwAzAEEASgAyAGIATgByAEgAbABrACYAcgA9AFEAQgBxAHMAVAA5AG8ALQBoAEUAagBnAFAASwAtAEkARQBQAFIAWABnAFMAOABPAGEAdAB6AGwAVQBSAEcANwBYAHUAbgBaAF8AUQBNAFoAbAB2ADAAJgBtAD0AeQBWAG4ARABRAE8AdQBoAGsAOQBPAG0AYwBLAHcAcAA2AHkAaABXADIAeABBADQAWgBuADIAVgBCAFIAZwBNAGwAQQBmAE0AeAA2AFcAZQB2AEkAMAAmAHMAPQBfADUAWgBVAHoAZwAwAE8ARQBqADQAQwBRADMAdAB4AEcAdQBwADgATgBrAHgAZwBCADUAdABRAGQARgAyAFoAWABsAFgAYgBEAFkAZwBFAC0ARwBJACYAZQA9AA..&amp;URL=https://urldefense.proofpoint.com/v2/url?u%3dhttp-3A__abcnews.go.com_WNT_video_best-2Dsneeze-2D22258478%26d%3dAwMFaQ%26c%3dSgMrq23dbjbGX6e0ZsSHgEZX6A4IAf1SO3AJ2bNrHlk%26r%3dQBqsT9o-hEjgPK-IEPRXgS8OatzlURG7XunZ_QMZlv0%26m%3dyVnDQOuhk9OmcKwp6yhW2xA4Zn2VBRgMlAfMx6WevI0%26s%3d_5ZUzg0OEj4CQ3txGup8NkxgB5tQdF2ZXlXbDYgE-GI%26e%3d" TargetMode="External"/><Relationship Id="rId2" Type="http://schemas.openxmlformats.org/officeDocument/2006/relationships/hyperlink" Target="http://www.sciencefriday.com/video/05/01/2014/nothing-to-sneeze-at.html" TargetMode="External"/><Relationship Id="rId1" Type="http://schemas.openxmlformats.org/officeDocument/2006/relationships/slideLayout" Target="../slideLayouts/slideLayout7.xml"/><Relationship Id="rId4" Type="http://schemas.openxmlformats.org/officeDocument/2006/relationships/hyperlink" Target="http://blogs.kqed.org/education/2015/01/20/should-cold-sufferers-wear-medical-mask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xchange.louisville.edu/owa/redir.aspx?SURL=0Nndh5xAg-TJ3R4j0hjjVYzO8s6Hd0QdyXsI6TETF8HFaar29lrSCGgAdAB0AHAAcwA6AC8ALwB1AHIAbABkAGUAZgBlAG4AcwBlAC4AcAByAG8AbwBmAHAAbwBpAG4AdAAuAGMAbwBtAC8AdgAyAC8AdQByAGwAPwB1AD0AaAB0AHQAcAAtADMAQQBfAF8AYQBiAGMAbgBlAHcAcwAuAGcAbwAuAGMAbwBtAF8AVwBOAFQAXwB2AGkAZABlAG8AXwBiAGUAcwB0AC0AMgBEAHMAbgBlAGUAegBlAC0AMgBEADIAMgAyADUAOAA0ADcAOAAmAGQAPQBBAHcATQBGAGEAUQAmAGMAPQBTAGcATQByAHEAMgAzAGQAYgBqAGIARwBYADYAZQAwAFoAcwBTAEgAZwBFAFoAWAA2AEEANABJAEEAZgAxAFMATwAzAEEASgAyAGIATgByAEgAbABrACYAcgA9AFEAQgBxAHMAVAA5AG8ALQBoAEUAagBnAFAASwAtAEkARQBQAFIAWABnAFMAOABPAGEAdAB6AGwAVQBSAEcANwBYAHUAbgBaAF8AUQBNAFoAbAB2ADAAJgBtAD0AeQBWAG4ARABRAE8AdQBoAGsAOQBPAG0AYwBLAHcAcAA2AHkAaABXADIAeABBADQAWgBuADIAVgBCAFIAZwBNAGwAQQBmAE0AeAA2AFcAZQB2AEkAMAAmAHMAPQBfADUAWgBVAHoAZwAwAE8ARQBqADQAQwBRADMAdAB4AEcAdQBwADgATgBrAHgAZwBCADUAdABRAGQARgAyAFoAWABsAFgAYgBEAFkAZwBFAC0ARwBJACYAZQA9AA..&amp;URL=https://urldefense.proofpoint.com/v2/url?u%3dhttp-3A__abcnews.go.com_WNT_video_best-2Dsneeze-2D22258478%26d%3dAwMFaQ%26c%3dSgMrq23dbjbGX6e0ZsSHgEZX6A4IAf1SO3AJ2bNrHlk%26r%3dQBqsT9o-hEjgPK-IEPRXgS8OatzlURG7XunZ_QMZlv0%26m%3dyVnDQOuhk9OmcKwp6yhW2xA4Zn2VBRgMlAfMx6WevI0%26s%3d_5ZUzg0OEj4CQ3txGup8NkxgB5tQdF2ZXlXbDYgE-GI%26e%3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sciencefriday.com/video/05/01/2014/nothing-to-sneeze-at.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xchange.louisville.edu/owa/redir.aspx?SURL=0Nndh5xAg-TJ3R4j0hjjVYzO8s6Hd0QdyXsI6TETF8HFaar29lrSCGgAdAB0AHAAcwA6AC8ALwB1AHIAbABkAGUAZgBlAG4AcwBlAC4AcAByAG8AbwBmAHAAbwBpAG4AdAAuAGMAbwBtAC8AdgAyAC8AdQByAGwAPwB1AD0AaAB0AHQAcAAtADMAQQBfAF8AYQBiAGMAbgBlAHcAcwAuAGcAbwAuAGMAbwBtAF8AVwBOAFQAXwB2AGkAZABlAG8AXwBiAGUAcwB0AC0AMgBEAHMAbgBlAGUAegBlAC0AMgBEADIAMgAyADUAOAA0ADcAOAAmAGQAPQBBAHcATQBGAGEAUQAmAGMAPQBTAGcATQByAHEAMgAzAGQAYgBqAGIARwBYADYAZQAwAFoAcwBTAEgAZwBFAFoAWAA2AEEANABJAEEAZgAxAFMATwAzAEEASgAyAGIATgByAEgAbABrACYAcgA9AFEAQgBxAHMAVAA5AG8ALQBoAEUAagBnAFAASwAtAEkARQBQAFIAWABnAFMAOABPAGEAdAB6AGwAVQBSAEcANwBYAHUAbgBaAF8AUQBNAFoAbAB2ADAAJgBtAD0AeQBWAG4ARABRAE8AdQBoAGsAOQBPAG0AYwBLAHcAcAA2AHkAaABXADIAeABBADQAWgBuADIAVgBCAFIAZwBNAGwAQQBmAE0AeAA2AFcAZQB2AEkAMAAmAHMAPQBfADUAWgBVAHoAZwAwAE8ARQBqADQAQwBRADMAdAB4AEcAdQBwADgATgBrAHgAZwBCADUAdABRAGQARgAyAFoAWABsAFgAYgBEAFkAZwBFAC0ARwBJACYAZQA9AA..&amp;URL=https://urldefense.proofpoint.com/v2/url?u%3dhttp-3A__abcnews.go.com_WNT_video_best-2Dsneeze-2D22258478%26d%3dAwMFaQ%26c%3dSgMrq23dbjbGX6e0ZsSHgEZX6A4IAf1SO3AJ2bNrHlk%26r%3dQBqsT9o-hEjgPK-IEPRXgS8OatzlURG7XunZ_QMZlv0%26m%3dyVnDQOuhk9OmcKwp6yhW2xA4Zn2VBRgMlAfMx6WevI0%26s%3d_5ZUzg0OEj4CQ3txGup8NkxgB5tQdF2ZXlXbDYgE-GI%26e%3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nbcnews.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0"/>
            <a:ext cx="8229600" cy="1524000"/>
          </a:xfrm>
        </p:spPr>
        <p:txBody>
          <a:bodyPr/>
          <a:lstStyle/>
          <a:p>
            <a:r>
              <a:rPr lang="en-US" sz="5400" dirty="0" smtClean="0"/>
              <a:t>Should Cold Sufferers Wear Masks?</a:t>
            </a:r>
            <a:endParaRPr lang="en-US" sz="5400" dirty="0"/>
          </a:p>
        </p:txBody>
      </p:sp>
      <p:sp>
        <p:nvSpPr>
          <p:cNvPr id="3" name="Subtitle 2"/>
          <p:cNvSpPr>
            <a:spLocks noGrp="1"/>
          </p:cNvSpPr>
          <p:nvPr>
            <p:ph type="subTitle" idx="1"/>
          </p:nvPr>
        </p:nvSpPr>
        <p:spPr>
          <a:xfrm>
            <a:off x="762000" y="4724400"/>
            <a:ext cx="7543800" cy="1295400"/>
          </a:xfrm>
        </p:spPr>
        <p:txBody>
          <a:bodyPr>
            <a:normAutofit fontScale="47500" lnSpcReduction="20000"/>
          </a:bodyPr>
          <a:lstStyle/>
          <a:p>
            <a:r>
              <a:rPr lang="en-US" b="1" i="1" dirty="0">
                <a:solidFill>
                  <a:schemeClr val="tx1"/>
                </a:solidFill>
              </a:rPr>
              <a:t>Adapted from a presentation by </a:t>
            </a:r>
            <a:r>
              <a:rPr lang="en-US" b="1" i="1" dirty="0" smtClean="0">
                <a:solidFill>
                  <a:schemeClr val="tx1"/>
                </a:solidFill>
              </a:rPr>
              <a:t>Beth </a:t>
            </a:r>
            <a:r>
              <a:rPr lang="en-US" b="1" i="1" dirty="0" err="1" smtClean="0">
                <a:solidFill>
                  <a:schemeClr val="tx1"/>
                </a:solidFill>
              </a:rPr>
              <a:t>Rimer</a:t>
            </a:r>
            <a:r>
              <a:rPr lang="en-US" b="1" i="1" dirty="0" smtClean="0">
                <a:solidFill>
                  <a:schemeClr val="tx1"/>
                </a:solidFill>
              </a:rPr>
              <a:t>, Ohio Writing Project for the National </a:t>
            </a:r>
            <a:r>
              <a:rPr lang="en-US" b="1" i="1" dirty="0">
                <a:solidFill>
                  <a:schemeClr val="tx1"/>
                </a:solidFill>
              </a:rPr>
              <a:t>Writing </a:t>
            </a:r>
            <a:r>
              <a:rPr lang="en-US" b="1" i="1" dirty="0" smtClean="0">
                <a:solidFill>
                  <a:schemeClr val="tx1"/>
                </a:solidFill>
              </a:rPr>
              <a:t>Project i3 College Ready Writers Program</a:t>
            </a:r>
          </a:p>
          <a:p>
            <a:r>
              <a:rPr lang="en-US" b="1" i="1" dirty="0" smtClean="0">
                <a:solidFill>
                  <a:schemeClr val="tx1"/>
                </a:solidFill>
              </a:rPr>
              <a:t>(January 2015)</a:t>
            </a:r>
            <a:endParaRPr lang="en-US" b="1" i="1" dirty="0">
              <a:solidFill>
                <a:schemeClr val="tx1"/>
              </a:solidFill>
            </a:endParaRPr>
          </a:p>
          <a:p>
            <a:r>
              <a:rPr lang="en-US" b="1" dirty="0">
                <a:solidFill>
                  <a:schemeClr val="tx1"/>
                </a:solidFill>
              </a:rPr>
              <a:t> </a:t>
            </a:r>
            <a:endParaRPr lang="en-US" dirty="0">
              <a:solidFill>
                <a:schemeClr val="tx1"/>
              </a:solidFill>
            </a:endParaRPr>
          </a:p>
          <a:p>
            <a:r>
              <a:rPr lang="en-US" sz="4000" b="1" dirty="0">
                <a:solidFill>
                  <a:schemeClr val="tx1"/>
                </a:solidFill>
              </a:rPr>
              <a:t>A Mini-Unit on Teaching </a:t>
            </a:r>
            <a:r>
              <a:rPr lang="en-US" sz="4000" b="1" dirty="0" smtClean="0">
                <a:solidFill>
                  <a:schemeClr val="tx1"/>
                </a:solidFill>
              </a:rPr>
              <a:t>Argument:  Claims and Text-Based Evidence</a:t>
            </a:r>
            <a:endParaRPr lang="en-US" sz="4000" dirty="0">
              <a:solidFill>
                <a:schemeClr val="tx1"/>
              </a:solidFill>
            </a:endParaRPr>
          </a:p>
          <a:p>
            <a:endParaRPr lang="en-US" dirty="0"/>
          </a:p>
        </p:txBody>
      </p:sp>
    </p:spTree>
    <p:extLst>
      <p:ext uri="{BB962C8B-B14F-4D97-AF65-F5344CB8AC3E}">
        <p14:creationId xmlns:p14="http://schemas.microsoft.com/office/powerpoint/2010/main" val="683428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Talk</a:t>
            </a:r>
            <a:endParaRPr lang="en-US" dirty="0"/>
          </a:p>
        </p:txBody>
      </p:sp>
      <p:sp>
        <p:nvSpPr>
          <p:cNvPr id="3" name="Content Placeholder 2"/>
          <p:cNvSpPr>
            <a:spLocks noGrp="1"/>
          </p:cNvSpPr>
          <p:nvPr>
            <p:ph idx="1"/>
          </p:nvPr>
        </p:nvSpPr>
        <p:spPr>
          <a:xfrm>
            <a:off x="762000" y="609600"/>
            <a:ext cx="7543800" cy="2362200"/>
          </a:xfrm>
        </p:spPr>
        <p:txBody>
          <a:bodyPr/>
          <a:lstStyle/>
          <a:p>
            <a:pPr marL="0" indent="0">
              <a:buNone/>
            </a:pPr>
            <a:r>
              <a:rPr lang="en-US" sz="3600" dirty="0" smtClean="0">
                <a:solidFill>
                  <a:schemeClr val="tx1"/>
                </a:solidFill>
              </a:rPr>
              <a:t>In pairs, share what you thought was important from the </a:t>
            </a:r>
            <a:r>
              <a:rPr lang="en-US" sz="3600" dirty="0" smtClean="0">
                <a:solidFill>
                  <a:schemeClr val="tx1"/>
                </a:solidFill>
              </a:rPr>
              <a:t>videos </a:t>
            </a:r>
            <a:r>
              <a:rPr lang="en-US" sz="3600" dirty="0" smtClean="0">
                <a:solidFill>
                  <a:schemeClr val="tx1"/>
                </a:solidFill>
              </a:rPr>
              <a:t>and </a:t>
            </a:r>
            <a:r>
              <a:rPr lang="en-US" sz="3600" dirty="0" smtClean="0">
                <a:solidFill>
                  <a:schemeClr val="tx1"/>
                </a:solidFill>
              </a:rPr>
              <a:t>the text. Add </a:t>
            </a:r>
            <a:r>
              <a:rPr lang="en-US" sz="3600" dirty="0" smtClean="0">
                <a:solidFill>
                  <a:schemeClr val="tx1"/>
                </a:solidFill>
              </a:rPr>
              <a:t>to your notes after sharing.</a:t>
            </a:r>
            <a:endParaRPr lang="en-US" dirty="0"/>
          </a:p>
        </p:txBody>
      </p:sp>
      <p:sp>
        <p:nvSpPr>
          <p:cNvPr id="4" name="TextBox 3"/>
          <p:cNvSpPr txBox="1"/>
          <p:nvPr/>
        </p:nvSpPr>
        <p:spPr>
          <a:xfrm>
            <a:off x="784485" y="3094672"/>
            <a:ext cx="7315200" cy="1477328"/>
          </a:xfrm>
          <a:prstGeom prst="rect">
            <a:avLst/>
          </a:prstGeom>
          <a:noFill/>
        </p:spPr>
        <p:txBody>
          <a:bodyPr wrap="square" rtlCol="0">
            <a:spAutoFit/>
          </a:bodyPr>
          <a:lstStyle/>
          <a:p>
            <a:r>
              <a:rPr lang="en-US" sz="3600" b="1" dirty="0" smtClean="0"/>
              <a:t>Then discuss this question:  Should </a:t>
            </a:r>
            <a:r>
              <a:rPr lang="en-US" sz="3600" b="1" dirty="0"/>
              <a:t>cold sufferers wear masks?</a:t>
            </a:r>
          </a:p>
          <a:p>
            <a:endParaRPr lang="en-US" dirty="0"/>
          </a:p>
        </p:txBody>
      </p:sp>
    </p:spTree>
    <p:extLst>
      <p:ext uri="{BB962C8B-B14F-4D97-AF65-F5344CB8AC3E}">
        <p14:creationId xmlns:p14="http://schemas.microsoft.com/office/powerpoint/2010/main" val="229201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idx="1"/>
          </p:nvPr>
        </p:nvSpPr>
        <p:spPr/>
        <p:txBody>
          <a:bodyPr/>
          <a:lstStyle/>
          <a:p>
            <a:pPr marL="0" indent="0">
              <a:buNone/>
            </a:pPr>
            <a:r>
              <a:rPr lang="en-US" b="1" dirty="0" smtClean="0"/>
              <a:t>Based on the information you’ve learned so far, form a working claim.</a:t>
            </a:r>
          </a:p>
          <a:p>
            <a:pPr marL="0" indent="0">
              <a:buNone/>
            </a:pPr>
            <a:endParaRPr lang="en-US" dirty="0" smtClean="0"/>
          </a:p>
          <a:p>
            <a:pPr marL="0" indent="0">
              <a:buNone/>
            </a:pPr>
            <a:r>
              <a:rPr lang="en-US" dirty="0" smtClean="0"/>
              <a:t>	A good claim often has these components:</a:t>
            </a:r>
          </a:p>
          <a:p>
            <a:endParaRPr lang="en-US" dirty="0"/>
          </a:p>
          <a:p>
            <a:pPr marL="0" indent="0">
              <a:buNone/>
            </a:pPr>
            <a:r>
              <a:rPr lang="en-US" dirty="0" smtClean="0"/>
              <a:t>	</a:t>
            </a:r>
            <a:r>
              <a:rPr lang="en-US" b="1" dirty="0" smtClean="0"/>
              <a:t>[WHO] </a:t>
            </a:r>
            <a:r>
              <a:rPr lang="en-US" dirty="0" smtClean="0"/>
              <a:t>should (or should not] do </a:t>
            </a:r>
            <a:r>
              <a:rPr lang="en-US" b="1" dirty="0" smtClean="0"/>
              <a:t>[WHAT] </a:t>
            </a:r>
            <a:r>
              <a:rPr lang="en-US" dirty="0" smtClean="0"/>
              <a:t>because 	</a:t>
            </a:r>
            <a:r>
              <a:rPr lang="en-US" b="1" dirty="0" smtClean="0"/>
              <a:t>[WHY].</a:t>
            </a:r>
            <a:endParaRPr lang="en-US" b="1" dirty="0"/>
          </a:p>
        </p:txBody>
      </p:sp>
    </p:spTree>
    <p:extLst>
      <p:ext uri="{BB962C8B-B14F-4D97-AF65-F5344CB8AC3E}">
        <p14:creationId xmlns:p14="http://schemas.microsoft.com/office/powerpoint/2010/main" val="2297243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a:xfrm>
            <a:off x="762000" y="685800"/>
            <a:ext cx="7543800" cy="3962400"/>
          </a:xfrm>
        </p:spPr>
        <p:txBody>
          <a:bodyPr>
            <a:normAutofit fontScale="77500" lnSpcReduction="20000"/>
          </a:bodyPr>
          <a:lstStyle/>
          <a:p>
            <a:pPr marL="0" indent="0">
              <a:buNone/>
            </a:pPr>
            <a:r>
              <a:rPr lang="en-US" sz="3600" b="1" dirty="0" smtClean="0">
                <a:solidFill>
                  <a:schemeClr val="tx1"/>
                </a:solidFill>
              </a:rPr>
              <a:t>Does your partner’s claim meet our criteria?</a:t>
            </a:r>
          </a:p>
          <a:p>
            <a:pPr marL="0" indent="0">
              <a:buNone/>
            </a:pPr>
            <a:endParaRPr lang="en-US" sz="3600" dirty="0">
              <a:solidFill>
                <a:schemeClr val="tx1"/>
              </a:solidFill>
            </a:endParaRPr>
          </a:p>
          <a:p>
            <a:pPr>
              <a:buFont typeface="Wingdings" panose="05000000000000000000" pitchFamily="2" charset="2"/>
              <a:buChar char="§"/>
            </a:pPr>
            <a:r>
              <a:rPr lang="en-US" sz="3600" dirty="0" smtClean="0">
                <a:solidFill>
                  <a:schemeClr val="tx1"/>
                </a:solidFill>
              </a:rPr>
              <a:t>Compelling, debatable, defensible</a:t>
            </a:r>
          </a:p>
          <a:p>
            <a:pPr>
              <a:buFont typeface="Wingdings" panose="05000000000000000000" pitchFamily="2" charset="2"/>
              <a:buChar char="§"/>
            </a:pPr>
            <a:r>
              <a:rPr lang="en-US" sz="3600" dirty="0" smtClean="0">
                <a:solidFill>
                  <a:schemeClr val="tx1"/>
                </a:solidFill>
              </a:rPr>
              <a:t>Takes a stance (position)</a:t>
            </a:r>
          </a:p>
          <a:p>
            <a:pPr>
              <a:buFont typeface="Wingdings" panose="05000000000000000000" pitchFamily="2" charset="2"/>
              <a:buChar char="§"/>
            </a:pPr>
            <a:r>
              <a:rPr lang="en-US" sz="3600" dirty="0" smtClean="0">
                <a:solidFill>
                  <a:schemeClr val="tx1"/>
                </a:solidFill>
              </a:rPr>
              <a:t>Clear and specific</a:t>
            </a:r>
          </a:p>
          <a:p>
            <a:pPr>
              <a:buFont typeface="Wingdings" panose="05000000000000000000" pitchFamily="2" charset="2"/>
              <a:buChar char="§"/>
            </a:pPr>
            <a:r>
              <a:rPr lang="en-US" sz="3600" dirty="0" smtClean="0">
                <a:solidFill>
                  <a:schemeClr val="tx1"/>
                </a:solidFill>
              </a:rPr>
              <a:t>Avoids “I think” or “I feel”</a:t>
            </a:r>
          </a:p>
          <a:p>
            <a:pPr>
              <a:buFont typeface="Wingdings" panose="05000000000000000000" pitchFamily="2" charset="2"/>
              <a:buChar char="§"/>
            </a:pPr>
            <a:r>
              <a:rPr lang="en-US" sz="3600" dirty="0" smtClean="0">
                <a:solidFill>
                  <a:schemeClr val="tx1"/>
                </a:solidFill>
              </a:rPr>
              <a:t>Avoids listing all the evidence</a:t>
            </a:r>
          </a:p>
          <a:p>
            <a:pPr>
              <a:buFont typeface="Wingdings" panose="05000000000000000000" pitchFamily="2" charset="2"/>
              <a:buChar char="§"/>
            </a:pPr>
            <a:endParaRPr lang="en-US" sz="3600" dirty="0">
              <a:solidFill>
                <a:schemeClr val="tx1"/>
              </a:solidFill>
            </a:endParaRPr>
          </a:p>
          <a:p>
            <a:pPr marL="0" indent="0">
              <a:buNone/>
            </a:pPr>
            <a:r>
              <a:rPr lang="en-US" sz="3600" b="1" i="1" dirty="0" smtClean="0">
                <a:solidFill>
                  <a:schemeClr val="tx1"/>
                </a:solidFill>
              </a:rPr>
              <a:t>Switch papers and revise as needed.</a:t>
            </a:r>
            <a:endParaRPr lang="en-US" b="1" i="1" dirty="0"/>
          </a:p>
        </p:txBody>
      </p:sp>
    </p:spTree>
    <p:extLst>
      <p:ext uri="{BB962C8B-B14F-4D97-AF65-F5344CB8AC3E}">
        <p14:creationId xmlns:p14="http://schemas.microsoft.com/office/powerpoint/2010/main" val="3934591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t>
            </a:r>
            <a:r>
              <a:rPr lang="en-US" dirty="0" smtClean="0"/>
              <a:t>#4</a:t>
            </a:r>
            <a:endParaRPr lang="en-US" dirty="0"/>
          </a:p>
        </p:txBody>
      </p:sp>
      <p:sp>
        <p:nvSpPr>
          <p:cNvPr id="3" name="Content Placeholder 2"/>
          <p:cNvSpPr>
            <a:spLocks noGrp="1"/>
          </p:cNvSpPr>
          <p:nvPr>
            <p:ph idx="1"/>
          </p:nvPr>
        </p:nvSpPr>
        <p:spPr>
          <a:xfrm>
            <a:off x="762000" y="0"/>
            <a:ext cx="8077200" cy="5105400"/>
          </a:xfrm>
        </p:spPr>
        <p:txBody>
          <a:bodyPr>
            <a:normAutofit/>
          </a:bodyPr>
          <a:lstStyle/>
          <a:p>
            <a:pPr marL="0" indent="0">
              <a:buNone/>
            </a:pPr>
            <a:r>
              <a:rPr lang="en-US" sz="3600" dirty="0">
                <a:solidFill>
                  <a:schemeClr val="tx1"/>
                </a:solidFill>
              </a:rPr>
              <a:t>R</a:t>
            </a:r>
            <a:r>
              <a:rPr lang="en-US" sz="3600" dirty="0" smtClean="0">
                <a:solidFill>
                  <a:schemeClr val="tx1"/>
                </a:solidFill>
              </a:rPr>
              <a:t>ead </a:t>
            </a:r>
            <a:r>
              <a:rPr lang="en-US" sz="3600" dirty="0">
                <a:solidFill>
                  <a:schemeClr val="tx1"/>
                </a:solidFill>
              </a:rPr>
              <a:t>the text of the </a:t>
            </a:r>
            <a:r>
              <a:rPr lang="en-US" sz="3600" dirty="0" smtClean="0">
                <a:solidFill>
                  <a:schemeClr val="tx1"/>
                </a:solidFill>
              </a:rPr>
              <a:t>“Do Now” posted at</a:t>
            </a:r>
          </a:p>
          <a:p>
            <a:pPr marL="0" indent="0">
              <a:buNone/>
            </a:pPr>
            <a:r>
              <a:rPr lang="en-US" sz="3600" dirty="0" smtClean="0">
                <a:solidFill>
                  <a:schemeClr val="tx1"/>
                </a:solidFill>
                <a:hlinkClick r:id="rId3"/>
              </a:rPr>
              <a:t>http</a:t>
            </a:r>
            <a:r>
              <a:rPr lang="en-US" sz="3600" dirty="0">
                <a:solidFill>
                  <a:schemeClr val="tx1"/>
                </a:solidFill>
                <a:hlinkClick r:id="rId3"/>
              </a:rPr>
              <a:t>://blogs.kqed.org/education/2015/01/20/should-cold-sufferers-wear-medical-masks/</a:t>
            </a:r>
            <a:r>
              <a:rPr lang="en-US" sz="3600" dirty="0">
                <a:solidFill>
                  <a:schemeClr val="tx1"/>
                </a:solidFill>
              </a:rPr>
              <a:t>.  </a:t>
            </a:r>
            <a:endParaRPr lang="en-US" sz="3600" dirty="0" smtClean="0">
              <a:solidFill>
                <a:schemeClr val="tx1"/>
              </a:solidFill>
            </a:endParaRPr>
          </a:p>
          <a:p>
            <a:pPr marL="0" indent="0">
              <a:buNone/>
            </a:pPr>
            <a:endParaRPr lang="en-US" sz="3600" dirty="0">
              <a:solidFill>
                <a:schemeClr val="tx1"/>
              </a:solidFill>
            </a:endParaRPr>
          </a:p>
          <a:p>
            <a:pPr marL="0" indent="0">
              <a:buNone/>
            </a:pPr>
            <a:r>
              <a:rPr lang="en-US" sz="3600" dirty="0" smtClean="0">
                <a:solidFill>
                  <a:schemeClr val="tx1"/>
                </a:solidFill>
              </a:rPr>
              <a:t>Code the article.  Mark compelling facts and key words.</a:t>
            </a:r>
            <a:endParaRPr lang="en-US" sz="4000" dirty="0">
              <a:solidFill>
                <a:schemeClr val="tx1"/>
              </a:solidFill>
            </a:endParaRPr>
          </a:p>
          <a:p>
            <a:endParaRPr lang="en-US" dirty="0"/>
          </a:p>
        </p:txBody>
      </p:sp>
    </p:spTree>
    <p:extLst>
      <p:ext uri="{BB962C8B-B14F-4D97-AF65-F5344CB8AC3E}">
        <p14:creationId xmlns:p14="http://schemas.microsoft.com/office/powerpoint/2010/main" val="1581954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15400" cy="3886200"/>
          </a:xfrm>
        </p:spPr>
        <p:txBody>
          <a:bodyPr>
            <a:noAutofit/>
          </a:bodyPr>
          <a:lstStyle/>
          <a:p>
            <a:pPr marL="0" indent="0">
              <a:buNone/>
            </a:pPr>
            <a:r>
              <a:rPr lang="en-US" b="1" dirty="0"/>
              <a:t>Should Cold Sufferers </a:t>
            </a:r>
            <a:endParaRPr lang="en-US" b="1" dirty="0" smtClean="0"/>
          </a:p>
          <a:p>
            <a:pPr marL="0" indent="0">
              <a:buNone/>
            </a:pPr>
            <a:r>
              <a:rPr lang="en-US" b="1" dirty="0" smtClean="0"/>
              <a:t>Wear </a:t>
            </a:r>
            <a:r>
              <a:rPr lang="en-US" b="1" dirty="0"/>
              <a:t>Medical Masks?</a:t>
            </a:r>
            <a:endParaRPr lang="en-US" dirty="0"/>
          </a:p>
          <a:p>
            <a:pPr marL="0" indent="0">
              <a:buNone/>
            </a:pPr>
            <a:r>
              <a:rPr lang="en-US" sz="1000" dirty="0" smtClean="0">
                <a:hlinkClick r:id="rId2" tooltip="Posts by Science Friday"/>
              </a:rPr>
              <a:t>Science </a:t>
            </a:r>
            <a:r>
              <a:rPr lang="en-US" sz="1000" dirty="0">
                <a:hlinkClick r:id="rId2" tooltip="Posts by Science Friday"/>
              </a:rPr>
              <a:t>Friday</a:t>
            </a:r>
            <a:r>
              <a:rPr lang="en-US" sz="1000" dirty="0"/>
              <a:t> | January 20, 2015 |</a:t>
            </a:r>
          </a:p>
          <a:p>
            <a:pPr marL="0" indent="0">
              <a:buNone/>
            </a:pPr>
            <a:endParaRPr lang="en-US" sz="1000" dirty="0"/>
          </a:p>
          <a:p>
            <a:pPr marL="0" indent="0">
              <a:buNone/>
            </a:pPr>
            <a:r>
              <a:rPr lang="en-US" sz="1400" dirty="0" smtClean="0"/>
              <a:t>Chances </a:t>
            </a:r>
            <a:r>
              <a:rPr lang="en-US" sz="1400" dirty="0"/>
              <a:t>are, you’ve had the symptoms of a common cold: coughing, sneezing, runny nose, sore throat and headache. Every year, millions of Americans come down with a case of the common cold.  Most people suffer two or three colds per year, on average.  This results in many missed days of school and work. Unlike bacterial infections, the common cold cannot be cured with antibiotics.  In some cases colds can become serious. For small children and the elderly, catching a cold can lead to serious complications, including respiratory tract infection and pneumonia.</a:t>
            </a:r>
          </a:p>
          <a:p>
            <a:pPr marL="0" indent="0">
              <a:buNone/>
            </a:pPr>
            <a:r>
              <a:rPr lang="en-US" sz="1400" dirty="0"/>
              <a:t>Though “the common cold” sounds like a single illness, it has been associated with over 200 different viruses. These viruses are transmitted mainly by inhaling and ingesting tiny droplets containing the virus.  These droplets, called aerosols, are produced when an infected person sneezes or coughs. Another common mode of transmission is called “self-inoculation.”  This occurs when a person infects himself by touching a virus on a surface, and then touching his eyes, nose or mouth.</a:t>
            </a:r>
          </a:p>
          <a:p>
            <a:pPr marL="0" indent="0">
              <a:buNone/>
            </a:pPr>
            <a:r>
              <a:rPr lang="en-US" sz="1400" dirty="0"/>
              <a:t>Even though humans have adopted many ways to limit the spread of cold viruses, the common cold is still common. Making someone with a cold wash her hands and cover her mouth with a tissue when sneezing can reduce the amount of virus in the environment.  However, these methods are not 100 percent effective. People touch their faces constantly, about once every four minutes.   They can transfer a small amount of infected saliva or mucus to shared surfaces like doorknobs or railings and potentially infect someone else.</a:t>
            </a:r>
          </a:p>
          <a:p>
            <a:pPr marL="0" indent="0">
              <a:buNone/>
            </a:pPr>
            <a:r>
              <a:rPr lang="en-US" sz="1400" dirty="0"/>
              <a:t>Medical face masks, like the ones worn by surgeons and healthcare workers, are increasingly used by cold and flu sufferers to decrease the spread of illness in public spaces. They are very effective in preventing virus transmission.  They are often used by nurses and doctors during emerging disease epidemics to protect themselves. Facemasks prevent the spread of aerosols from sneezes and coughs.  They  also prevent hand-to-face contact that could spread a virus to surrounding surfaces. Though they are fairly  inexpensive, they can be hot and uncomfortable.  This discourages people from wearing them constantly. Some also fear that medical masks call attention to their illness.  They choose not to wear them to avoid being singled out.</a:t>
            </a:r>
          </a:p>
          <a:p>
            <a:pPr marL="0" indent="0">
              <a:buNone/>
            </a:pPr>
            <a:r>
              <a:rPr lang="en-US" sz="1400" b="1" dirty="0"/>
              <a:t> </a:t>
            </a:r>
            <a:endParaRPr lang="en-US" sz="1400" dirty="0"/>
          </a:p>
          <a:p>
            <a:pPr marL="0" indent="0">
              <a:buNone/>
            </a:pPr>
            <a:endParaRPr lang="en-US" sz="1000" dirty="0"/>
          </a:p>
        </p:txBody>
      </p:sp>
      <p:pic>
        <p:nvPicPr>
          <p:cNvPr id="4" name="Picture 3" descr="Credit: Eneas De Troy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36755"/>
            <a:ext cx="2513965" cy="1295400"/>
          </a:xfrm>
          <a:prstGeom prst="rect">
            <a:avLst/>
          </a:prstGeom>
          <a:noFill/>
          <a:ln>
            <a:noFill/>
          </a:ln>
        </p:spPr>
      </p:pic>
    </p:spTree>
    <p:extLst>
      <p:ext uri="{BB962C8B-B14F-4D97-AF65-F5344CB8AC3E}">
        <p14:creationId xmlns:p14="http://schemas.microsoft.com/office/powerpoint/2010/main" val="272915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t>
            </a:r>
            <a:r>
              <a:rPr lang="en-US" dirty="0" smtClean="0"/>
              <a:t>#4</a:t>
            </a:r>
            <a:endParaRPr lang="en-US" dirty="0"/>
          </a:p>
        </p:txBody>
      </p:sp>
      <p:sp>
        <p:nvSpPr>
          <p:cNvPr id="3" name="Content Placeholder 2"/>
          <p:cNvSpPr>
            <a:spLocks noGrp="1"/>
          </p:cNvSpPr>
          <p:nvPr>
            <p:ph idx="1"/>
          </p:nvPr>
        </p:nvSpPr>
        <p:spPr>
          <a:xfrm>
            <a:off x="762000" y="914400"/>
            <a:ext cx="8153400" cy="3886200"/>
          </a:xfrm>
        </p:spPr>
        <p:txBody>
          <a:bodyPr>
            <a:noAutofit/>
          </a:bodyPr>
          <a:lstStyle/>
          <a:p>
            <a:pPr marL="0" indent="0">
              <a:buNone/>
            </a:pPr>
            <a:r>
              <a:rPr lang="en-US" sz="2000" b="1" dirty="0" smtClean="0"/>
              <a:t>What </a:t>
            </a:r>
            <a:r>
              <a:rPr lang="en-US" sz="2000" b="1" dirty="0"/>
              <a:t>do you think? Should cold sufferers be encouraged to wear medical masks to help prevent spreading germs? Would you wear one the next time you have a cold</a:t>
            </a:r>
            <a:r>
              <a:rPr lang="en-US" sz="2000" b="1" dirty="0" smtClean="0"/>
              <a:t>?  (Write about a page.)</a:t>
            </a:r>
            <a:endParaRPr lang="en-US" sz="2000" b="1" dirty="0" smtClean="0"/>
          </a:p>
          <a:p>
            <a:pPr marL="0" indent="0">
              <a:buNone/>
            </a:pPr>
            <a:endParaRPr lang="en-US" sz="2000" b="1" dirty="0"/>
          </a:p>
          <a:p>
            <a:pPr marL="0" indent="0">
              <a:buNone/>
            </a:pPr>
            <a:r>
              <a:rPr lang="en-US" sz="2000" b="1" dirty="0" smtClean="0"/>
              <a:t>Use evidence from the article to support your claim.  Remember to cite the source. </a:t>
            </a:r>
          </a:p>
          <a:p>
            <a:pPr lvl="1"/>
            <a:r>
              <a:rPr lang="en-US" sz="1800" b="1" dirty="0" smtClean="0"/>
              <a:t>In Science Friday’s </a:t>
            </a:r>
            <a:r>
              <a:rPr lang="en-US" sz="1800" b="1" dirty="0" smtClean="0"/>
              <a:t>article, “Should Cold Sufferers Wear Medical Masks,” </a:t>
            </a:r>
            <a:r>
              <a:rPr lang="en-US" sz="1800" b="1" dirty="0" smtClean="0"/>
              <a:t>___________</a:t>
            </a:r>
          </a:p>
          <a:p>
            <a:pPr lvl="1"/>
            <a:r>
              <a:rPr lang="en-US" sz="1800" b="1" dirty="0" smtClean="0"/>
              <a:t>According to…</a:t>
            </a:r>
            <a:endParaRPr lang="en-US" sz="1800" b="1" dirty="0"/>
          </a:p>
          <a:p>
            <a:pPr marL="0" indent="0">
              <a:buNone/>
            </a:pPr>
            <a:endParaRPr lang="en-US" sz="2000" dirty="0" smtClean="0"/>
          </a:p>
          <a:p>
            <a:pPr marL="0" indent="0">
              <a:buNone/>
            </a:pPr>
            <a:endParaRPr lang="en-US" sz="2000" dirty="0"/>
          </a:p>
          <a:p>
            <a:pPr marL="0" indent="0">
              <a:buNone/>
            </a:pPr>
            <a:r>
              <a:rPr lang="en-US" sz="2000" b="1" i="1" dirty="0" smtClean="0"/>
              <a:t>You may want to skip </a:t>
            </a:r>
            <a:r>
              <a:rPr lang="en-US" sz="2000" b="1" i="1" dirty="0" smtClean="0"/>
              <a:t>a line between each row as you write because we’ll be adding to our writing.</a:t>
            </a:r>
            <a:endParaRPr lang="en-US" sz="2000" b="1" i="1" dirty="0"/>
          </a:p>
          <a:p>
            <a:endParaRPr lang="en-US" sz="2000" dirty="0"/>
          </a:p>
        </p:txBody>
      </p:sp>
    </p:spTree>
    <p:extLst>
      <p:ext uri="{BB962C8B-B14F-4D97-AF65-F5344CB8AC3E}">
        <p14:creationId xmlns:p14="http://schemas.microsoft.com/office/powerpoint/2010/main" val="1888159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Research</a:t>
            </a:r>
            <a:endParaRPr lang="en-US" dirty="0"/>
          </a:p>
        </p:txBody>
      </p:sp>
      <p:sp>
        <p:nvSpPr>
          <p:cNvPr id="3" name="Content Placeholder 2"/>
          <p:cNvSpPr>
            <a:spLocks noGrp="1"/>
          </p:cNvSpPr>
          <p:nvPr>
            <p:ph idx="1"/>
          </p:nvPr>
        </p:nvSpPr>
        <p:spPr>
          <a:xfrm>
            <a:off x="762000" y="685800"/>
            <a:ext cx="7543800" cy="4419600"/>
          </a:xfrm>
        </p:spPr>
        <p:txBody>
          <a:bodyPr>
            <a:normAutofit fontScale="92500" lnSpcReduction="10000"/>
          </a:bodyPr>
          <a:lstStyle/>
          <a:p>
            <a:pPr marL="0" indent="0">
              <a:buNone/>
            </a:pPr>
            <a:r>
              <a:rPr lang="en-US" b="1" dirty="0"/>
              <a:t>Should cold sufferers be encouraged to wear medical masks to help prevent spreading germs? </a:t>
            </a:r>
            <a:endParaRPr lang="en-US" b="1" dirty="0" smtClean="0"/>
          </a:p>
          <a:p>
            <a:pPr marL="0" indent="0">
              <a:buNone/>
            </a:pPr>
            <a:endParaRPr lang="en-US" b="1" dirty="0"/>
          </a:p>
          <a:p>
            <a:r>
              <a:rPr lang="en-US" b="1" dirty="0" smtClean="0"/>
              <a:t>Re-read your </a:t>
            </a:r>
            <a:r>
              <a:rPr lang="en-US" b="1" dirty="0" smtClean="0"/>
              <a:t>Writing #4.  </a:t>
            </a:r>
            <a:r>
              <a:rPr lang="en-US" b="1" dirty="0" smtClean="0"/>
              <a:t>Underline your claim.</a:t>
            </a:r>
          </a:p>
          <a:p>
            <a:r>
              <a:rPr lang="en-US" b="1" dirty="0" smtClean="0"/>
              <a:t>Re-read your notes from the videos. </a:t>
            </a:r>
          </a:p>
          <a:p>
            <a:r>
              <a:rPr lang="en-US" b="1" dirty="0" smtClean="0"/>
              <a:t>What evidence from </a:t>
            </a:r>
            <a:r>
              <a:rPr lang="en-US" b="1" dirty="0" smtClean="0"/>
              <a:t>the two videos and text #3 </a:t>
            </a:r>
            <a:r>
              <a:rPr lang="en-US" b="1" dirty="0" smtClean="0"/>
              <a:t>is RELEVANT (applicable) to your claim?  Find 2-3 places in your </a:t>
            </a:r>
            <a:r>
              <a:rPr lang="en-US" b="1" dirty="0" smtClean="0"/>
              <a:t>writing </a:t>
            </a:r>
            <a:r>
              <a:rPr lang="en-US" b="1" dirty="0" smtClean="0"/>
              <a:t>to add specific facts and key words from these texts as evidence to support the reasons you have given.  </a:t>
            </a:r>
          </a:p>
          <a:p>
            <a:r>
              <a:rPr lang="en-US" b="1" dirty="0" smtClean="0"/>
              <a:t>OR add new reasons/evidence from the videos that you did not use in your first draft.</a:t>
            </a:r>
          </a:p>
          <a:p>
            <a:r>
              <a:rPr lang="en-US" b="1" dirty="0" smtClean="0"/>
              <a:t>Remember to cite the source of the information.</a:t>
            </a:r>
            <a:endParaRPr lang="en-US" b="1" dirty="0"/>
          </a:p>
        </p:txBody>
      </p:sp>
    </p:spTree>
    <p:extLst>
      <p:ext uri="{BB962C8B-B14F-4D97-AF65-F5344CB8AC3E}">
        <p14:creationId xmlns:p14="http://schemas.microsoft.com/office/powerpoint/2010/main" val="3541790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Review/Revision</a:t>
            </a:r>
            <a:endParaRPr lang="en-US" dirty="0"/>
          </a:p>
        </p:txBody>
      </p:sp>
      <p:sp>
        <p:nvSpPr>
          <p:cNvPr id="3" name="Content Placeholder 2"/>
          <p:cNvSpPr>
            <a:spLocks noGrp="1"/>
          </p:cNvSpPr>
          <p:nvPr>
            <p:ph idx="1"/>
          </p:nvPr>
        </p:nvSpPr>
        <p:spPr/>
        <p:txBody>
          <a:bodyPr>
            <a:normAutofit lnSpcReduction="10000"/>
          </a:bodyPr>
          <a:lstStyle/>
          <a:p>
            <a:r>
              <a:rPr lang="en-US" b="1" dirty="0" smtClean="0"/>
              <a:t>Read your partner’s draft.  </a:t>
            </a:r>
          </a:p>
          <a:p>
            <a:pPr marL="0" indent="0">
              <a:buNone/>
            </a:pPr>
            <a:endParaRPr lang="en-US" b="1" dirty="0" smtClean="0"/>
          </a:p>
          <a:p>
            <a:pPr lvl="1"/>
            <a:r>
              <a:rPr lang="en-US" b="1" dirty="0" smtClean="0"/>
              <a:t>Put a star each time they used evidence from the article to support their ideas.  </a:t>
            </a:r>
          </a:p>
          <a:p>
            <a:pPr lvl="1"/>
            <a:r>
              <a:rPr lang="en-US" b="1" dirty="0" smtClean="0"/>
              <a:t>Put a question mark each time you recognize a fact from the article or video that does not include the source.</a:t>
            </a:r>
          </a:p>
          <a:p>
            <a:pPr lvl="1"/>
            <a:r>
              <a:rPr lang="en-US" b="1" dirty="0" smtClean="0"/>
              <a:t>Suggest 1-2 additional relevant facts that they could add.</a:t>
            </a:r>
          </a:p>
          <a:p>
            <a:pPr marL="320040" lvl="1" indent="0">
              <a:buNone/>
            </a:pPr>
            <a:endParaRPr lang="en-US" b="1" dirty="0" smtClean="0"/>
          </a:p>
          <a:p>
            <a:r>
              <a:rPr lang="en-US" b="1" dirty="0" smtClean="0"/>
              <a:t>Trade papers back and use your partner’s feedback to improve your draft.</a:t>
            </a:r>
            <a:endParaRPr lang="en-US" b="1" dirty="0"/>
          </a:p>
        </p:txBody>
      </p:sp>
    </p:spTree>
    <p:extLst>
      <p:ext uri="{BB962C8B-B14F-4D97-AF65-F5344CB8AC3E}">
        <p14:creationId xmlns:p14="http://schemas.microsoft.com/office/powerpoint/2010/main" val="4069292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ln>
            <a:solidFill>
              <a:schemeClr val="accent1"/>
            </a:solidFill>
          </a:ln>
        </p:spPr>
        <p:txBody>
          <a:bodyPr/>
          <a:lstStyle/>
          <a:p>
            <a:fld id="{6E2D2B3B-882E-40F3-A32F-6DD516915044}" type="slidenum">
              <a:rPr lang="en-US" smtClean="0"/>
              <a:pPr/>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31816852"/>
              </p:ext>
            </p:extLst>
          </p:nvPr>
        </p:nvGraphicFramePr>
        <p:xfrm>
          <a:off x="762000" y="609600"/>
          <a:ext cx="8077200" cy="7115419"/>
        </p:xfrm>
        <a:graphic>
          <a:graphicData uri="http://schemas.openxmlformats.org/drawingml/2006/table">
            <a:tbl>
              <a:tblPr/>
              <a:tblGrid>
                <a:gridCol w="990600"/>
                <a:gridCol w="1371600"/>
                <a:gridCol w="1219200"/>
                <a:gridCol w="1143000"/>
                <a:gridCol w="1066800"/>
                <a:gridCol w="1143000"/>
                <a:gridCol w="1143000"/>
              </a:tblGrid>
              <a:tr h="228602">
                <a:tc>
                  <a:txBody>
                    <a:bodyPr/>
                    <a:lstStyle/>
                    <a:p>
                      <a:pPr fontAlgn="t"/>
                      <a:r>
                        <a:rPr lang="en-US" sz="800" dirty="0">
                          <a:effectLst/>
                        </a:rPr>
                        <a:t/>
                      </a:r>
                      <a:br>
                        <a:rPr lang="en-US" sz="800" dirty="0">
                          <a:effectLst/>
                        </a:rPr>
                      </a:br>
                      <a:endParaRPr lang="en-US" sz="800" dirty="0">
                        <a:effectLst/>
                      </a:endParaRPr>
                    </a:p>
                  </a:txBody>
                  <a:tcPr marL="21508" marR="21508" marT="19357" marB="19357">
                    <a:lnL w="1905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a:txBody>
                    <a:bodyPr/>
                    <a:lstStyle/>
                    <a:p>
                      <a:pPr fontAlgn="t"/>
                      <a:r>
                        <a:rPr lang="en-US" sz="800">
                          <a:effectLst/>
                        </a:rPr>
                        <a:t/>
                      </a:r>
                      <a:br>
                        <a:rPr lang="en-US" sz="800">
                          <a:effectLst/>
                        </a:rPr>
                      </a:br>
                      <a:r>
                        <a:rPr lang="en-US" sz="800">
                          <a:effectLst/>
                        </a:rPr>
                        <a:t/>
                      </a:r>
                      <a:br>
                        <a:rPr lang="en-US" sz="800">
                          <a:effectLst/>
                        </a:rPr>
                      </a:br>
                      <a:endParaRPr lang="en-US" sz="800">
                        <a:effectLst/>
                      </a:endParaRPr>
                    </a:p>
                  </a:txBody>
                  <a:tcPr marL="21508" marR="21508" marT="19357" marB="19357">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gridSpan="2">
                  <a:txBody>
                    <a:bodyPr/>
                    <a:lstStyle/>
                    <a:p>
                      <a:pPr algn="ctr" rtl="0" fontAlgn="ctr">
                        <a:spcBef>
                          <a:spcPts val="0"/>
                        </a:spcBef>
                        <a:spcAft>
                          <a:spcPts val="0"/>
                        </a:spcAft>
                      </a:pPr>
                      <a:r>
                        <a:rPr lang="en-US" sz="1600" b="1" i="0" u="none" strike="noStrike" dirty="0">
                          <a:solidFill>
                            <a:srgbClr val="000000"/>
                          </a:solidFill>
                          <a:effectLst/>
                          <a:latin typeface="Calibri"/>
                        </a:rPr>
                        <a:t>Writing </a:t>
                      </a:r>
                      <a:endParaRPr lang="en-US" sz="1600" dirty="0">
                        <a:effectLst/>
                      </a:endParaRPr>
                    </a:p>
                  </a:txBody>
                  <a:tcPr marL="21508" marR="21508" marT="19357" marB="19357" anchor="ctr">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hMerge="1">
                  <a:txBody>
                    <a:bodyPr/>
                    <a:lstStyle/>
                    <a:p>
                      <a:endParaRPr lang="en-US"/>
                    </a:p>
                  </a:txBody>
                  <a:tcPr/>
                </a:tc>
                <a:tc gridSpan="2">
                  <a:txBody>
                    <a:bodyPr/>
                    <a:lstStyle/>
                    <a:p>
                      <a:pPr algn="ctr" rtl="0" fontAlgn="ctr">
                        <a:spcBef>
                          <a:spcPts val="0"/>
                        </a:spcBef>
                        <a:spcAft>
                          <a:spcPts val="0"/>
                        </a:spcAft>
                      </a:pPr>
                      <a:r>
                        <a:rPr lang="en-US" sz="1600" b="1" i="0" u="none" strike="noStrike" dirty="0">
                          <a:solidFill>
                            <a:srgbClr val="000000"/>
                          </a:solidFill>
                          <a:effectLst/>
                          <a:latin typeface="Calibri"/>
                        </a:rPr>
                        <a:t>Reading </a:t>
                      </a:r>
                      <a:endParaRPr lang="en-US" sz="1600" dirty="0">
                        <a:effectLst/>
                      </a:endParaRPr>
                    </a:p>
                  </a:txBody>
                  <a:tcPr marL="21508" marR="21508" marT="19357" marB="19357" anchor="ctr">
                    <a:lnL w="254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D965"/>
                    </a:solidFill>
                  </a:tcPr>
                </a:tc>
                <a:tc hMerge="1">
                  <a:txBody>
                    <a:bodyPr/>
                    <a:lstStyle/>
                    <a:p>
                      <a:endParaRPr lang="en-US"/>
                    </a:p>
                  </a:txBody>
                  <a:tcPr/>
                </a:tc>
                <a:tc>
                  <a:txBody>
                    <a:bodyPr/>
                    <a:lstStyle/>
                    <a:p>
                      <a:pPr fontAlgn="ctr"/>
                      <a:r>
                        <a:rPr lang="en-US" sz="800" dirty="0">
                          <a:effectLst/>
                        </a:rPr>
                        <a:t/>
                      </a:r>
                      <a:br>
                        <a:rPr lang="en-US" sz="800" dirty="0">
                          <a:effectLst/>
                        </a:rPr>
                      </a:br>
                      <a:endParaRPr lang="en-US" sz="800" dirty="0">
                        <a:effectLst/>
                      </a:endParaRPr>
                    </a:p>
                  </a:txBody>
                  <a:tcPr marL="21508" marR="21508" marT="19357"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r>
              <a:tr h="814726">
                <a:tc>
                  <a:txBody>
                    <a:bodyPr/>
                    <a:lstStyle/>
                    <a:p>
                      <a:pPr algn="ctr" rtl="0" fontAlgn="t">
                        <a:spcBef>
                          <a:spcPts val="0"/>
                        </a:spcBef>
                        <a:spcAft>
                          <a:spcPts val="0"/>
                        </a:spcAft>
                      </a:pPr>
                      <a:r>
                        <a:rPr lang="en-US" sz="1000" b="1" i="0" u="none" strike="noStrike" dirty="0" smtClean="0">
                          <a:solidFill>
                            <a:srgbClr val="000000"/>
                          </a:solidFill>
                          <a:effectLst/>
                          <a:latin typeface="Calibri"/>
                        </a:rPr>
                        <a:t>Argument </a:t>
                      </a:r>
                      <a:endParaRPr lang="en-US" sz="1000" b="1" dirty="0">
                        <a:effectLst/>
                      </a:endParaRPr>
                    </a:p>
                    <a:p>
                      <a:pPr algn="ctr" rtl="0" fontAlgn="t">
                        <a:spcBef>
                          <a:spcPts val="0"/>
                        </a:spcBef>
                        <a:spcAft>
                          <a:spcPts val="0"/>
                        </a:spcAft>
                      </a:pPr>
                      <a:r>
                        <a:rPr lang="en-US" sz="1000" b="1" i="0" u="none" strike="noStrike" dirty="0">
                          <a:solidFill>
                            <a:srgbClr val="000000"/>
                          </a:solidFill>
                          <a:effectLst/>
                          <a:latin typeface="Calibri"/>
                        </a:rPr>
                        <a:t>MINI-UNIT</a:t>
                      </a:r>
                      <a:endParaRPr lang="en-US" sz="1000" b="1" dirty="0">
                        <a:effectLst/>
                      </a:endParaRPr>
                    </a:p>
                    <a:p>
                      <a:pPr algn="ctr" rtl="0" fontAlgn="t">
                        <a:spcBef>
                          <a:spcPts val="0"/>
                        </a:spcBef>
                        <a:spcAft>
                          <a:spcPts val="0"/>
                        </a:spcAft>
                      </a:pPr>
                      <a:r>
                        <a:rPr lang="en-US" sz="1000" b="1" i="0" u="none" strike="noStrike" dirty="0">
                          <a:solidFill>
                            <a:srgbClr val="000000"/>
                          </a:solidFill>
                          <a:effectLst/>
                          <a:latin typeface="Calibri"/>
                        </a:rPr>
                        <a:t>Emphasis</a:t>
                      </a:r>
                      <a:endParaRPr lang="en-US" sz="1000" b="1" dirty="0">
                        <a:effectLst/>
                      </a:endParaRPr>
                    </a:p>
                    <a:p>
                      <a:pPr algn="ctr" rtl="0" fontAlgn="t">
                        <a:spcBef>
                          <a:spcPts val="0"/>
                        </a:spcBef>
                        <a:spcAft>
                          <a:spcPts val="0"/>
                        </a:spcAft>
                      </a:pPr>
                      <a:r>
                        <a:rPr lang="en-US" sz="1000" b="1" dirty="0">
                          <a:effectLst/>
                        </a:rPr>
                        <a:t/>
                      </a:r>
                      <a:br>
                        <a:rPr lang="en-US" sz="1000" b="1" dirty="0">
                          <a:effectLst/>
                        </a:rPr>
                      </a:br>
                      <a:r>
                        <a:rPr lang="en-US" sz="1000" b="1" i="0" u="none" strike="noStrike" dirty="0">
                          <a:solidFill>
                            <a:srgbClr val="000000"/>
                          </a:solidFill>
                          <a:effectLst/>
                          <a:latin typeface="Calibri"/>
                        </a:rPr>
                        <a:t># of </a:t>
                      </a:r>
                      <a:r>
                        <a:rPr lang="en-US" sz="1000" b="1" i="0" u="none" strike="noStrike" dirty="0" smtClean="0">
                          <a:solidFill>
                            <a:srgbClr val="000000"/>
                          </a:solidFill>
                          <a:effectLst/>
                          <a:latin typeface="Calibri"/>
                        </a:rPr>
                        <a:t>Lessons</a:t>
                      </a:r>
                      <a:endParaRPr lang="en-US" sz="1000" b="1" dirty="0">
                        <a:effectLst/>
                      </a:endParaRPr>
                    </a:p>
                  </a:txBody>
                  <a:tcPr marL="21508" marR="21508" marT="19357" marB="19357">
                    <a:lnL w="1905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a:txBody>
                    <a:bodyPr/>
                    <a:lstStyle/>
                    <a:p>
                      <a:pPr algn="ctr" rtl="0" fontAlgn="t">
                        <a:spcBef>
                          <a:spcPts val="0"/>
                        </a:spcBef>
                        <a:spcAft>
                          <a:spcPts val="0"/>
                        </a:spcAft>
                      </a:pPr>
                      <a:r>
                        <a:rPr lang="en-US" sz="1000" b="1" i="0" u="none" strike="noStrike" dirty="0" smtClean="0">
                          <a:solidFill>
                            <a:srgbClr val="000000"/>
                          </a:solidFill>
                          <a:effectLst/>
                          <a:latin typeface="Calibri"/>
                        </a:rPr>
                        <a:t>ARGUMENT </a:t>
                      </a:r>
                      <a:r>
                        <a:rPr lang="en-US" sz="1000" b="1" i="0" u="none" strike="noStrike" dirty="0">
                          <a:solidFill>
                            <a:srgbClr val="000000"/>
                          </a:solidFill>
                          <a:effectLst/>
                          <a:latin typeface="Calibri"/>
                        </a:rPr>
                        <a:t>SKILLS </a:t>
                      </a:r>
                      <a:endParaRPr lang="en-US" sz="1000" b="1" dirty="0">
                        <a:effectLst/>
                      </a:endParaRPr>
                    </a:p>
                    <a:p>
                      <a:pPr fontAlgn="t"/>
                      <a:r>
                        <a:rPr lang="en-US" sz="1000" b="1" dirty="0">
                          <a:effectLst/>
                        </a:rPr>
                        <a:t/>
                      </a:r>
                      <a:br>
                        <a:rPr lang="en-US" sz="1000" b="1" dirty="0">
                          <a:effectLst/>
                        </a:rPr>
                      </a:br>
                      <a:r>
                        <a:rPr lang="en-US" sz="1000" b="1" dirty="0">
                          <a:effectLst/>
                        </a:rPr>
                        <a:t/>
                      </a:r>
                      <a:br>
                        <a:rPr lang="en-US" sz="1000" b="1" dirty="0">
                          <a:effectLst/>
                        </a:rPr>
                      </a:br>
                      <a:r>
                        <a:rPr lang="en-US" sz="1000" b="1" dirty="0">
                          <a:effectLst/>
                        </a:rPr>
                        <a:t/>
                      </a:r>
                      <a:br>
                        <a:rPr lang="en-US" sz="1000" b="1" dirty="0">
                          <a:effectLst/>
                        </a:rPr>
                      </a:br>
                      <a:r>
                        <a:rPr lang="en-US" sz="1000" b="1" dirty="0">
                          <a:effectLst/>
                        </a:rPr>
                        <a:t/>
                      </a:r>
                      <a:br>
                        <a:rPr lang="en-US" sz="1000" b="1" dirty="0">
                          <a:effectLst/>
                        </a:rPr>
                      </a:br>
                      <a:endParaRPr lang="en-US" sz="1000" b="1" dirty="0">
                        <a:effectLst/>
                      </a:endParaRPr>
                    </a:p>
                  </a:txBody>
                  <a:tcPr marL="21508" marR="21508" marT="19357" marB="19357">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a:txBody>
                    <a:bodyPr/>
                    <a:lstStyle/>
                    <a:p>
                      <a:pPr algn="ctr" rtl="0" fontAlgn="ctr">
                        <a:spcBef>
                          <a:spcPts val="0"/>
                        </a:spcBef>
                        <a:spcAft>
                          <a:spcPts val="0"/>
                        </a:spcAft>
                      </a:pPr>
                      <a:r>
                        <a:rPr lang="en-US" sz="1000" b="1" i="0" u="none" strike="noStrike" dirty="0">
                          <a:solidFill>
                            <a:srgbClr val="000000"/>
                          </a:solidFill>
                          <a:effectLst/>
                          <a:latin typeface="Calibri"/>
                        </a:rPr>
                        <a:t>PRODUCT </a:t>
                      </a: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dirty="0">
                        <a:effectLst/>
                      </a:endParaRPr>
                    </a:p>
                  </a:txBody>
                  <a:tcPr marL="21508" marR="21508" marT="19357" marB="19357" anchor="ctr">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rtl="0" fontAlgn="ctr">
                        <a:spcBef>
                          <a:spcPts val="0"/>
                        </a:spcBef>
                        <a:spcAft>
                          <a:spcPts val="0"/>
                        </a:spcAft>
                      </a:pPr>
                      <a:r>
                        <a:rPr lang="en-US" sz="1000" b="1" i="0" u="none" strike="noStrike" dirty="0">
                          <a:solidFill>
                            <a:srgbClr val="000000"/>
                          </a:solidFill>
                          <a:effectLst/>
                          <a:latin typeface="Calibri"/>
                        </a:rPr>
                        <a:t>ELEMENTS OF </a:t>
                      </a:r>
                      <a:r>
                        <a:rPr lang="en-US" sz="1000" b="1" i="0" u="none" strike="noStrike" dirty="0" smtClean="0">
                          <a:solidFill>
                            <a:srgbClr val="000000"/>
                          </a:solidFill>
                          <a:effectLst/>
                          <a:latin typeface="Calibri"/>
                        </a:rPr>
                        <a:t>ARGUMENT</a:t>
                      </a: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dirty="0">
                        <a:effectLst/>
                      </a:endParaRPr>
                    </a:p>
                  </a:txBody>
                  <a:tcPr marL="21508" marR="21508" marT="19357" marB="19357" anchor="ctr">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rtl="0" fontAlgn="ctr">
                        <a:spcBef>
                          <a:spcPts val="0"/>
                        </a:spcBef>
                        <a:spcAft>
                          <a:spcPts val="0"/>
                        </a:spcAft>
                      </a:pPr>
                      <a:r>
                        <a:rPr lang="en-US" sz="1000" b="1" i="0" u="none" strike="noStrike" dirty="0">
                          <a:solidFill>
                            <a:srgbClr val="000000"/>
                          </a:solidFill>
                          <a:effectLst/>
                          <a:latin typeface="Calibri"/>
                        </a:rPr>
                        <a:t>CLOSE READING </a:t>
                      </a:r>
                      <a:r>
                        <a:rPr lang="en-US" sz="1000" b="1" i="0" u="none" strike="noStrike" dirty="0" smtClean="0">
                          <a:solidFill>
                            <a:srgbClr val="000000"/>
                          </a:solidFill>
                          <a:effectLst/>
                          <a:latin typeface="Calibri"/>
                        </a:rPr>
                        <a:t>STRATEGIES</a:t>
                      </a: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dirty="0">
                        <a:effectLst/>
                      </a:endParaRPr>
                    </a:p>
                  </a:txBody>
                  <a:tcPr marL="21508" marR="21508" marT="19357" marB="19357" anchor="ctr">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D965"/>
                    </a:solidFill>
                  </a:tcPr>
                </a:tc>
                <a:tc>
                  <a:txBody>
                    <a:bodyPr/>
                    <a:lstStyle/>
                    <a:p>
                      <a:pPr algn="ctr" rtl="0" fontAlgn="ctr">
                        <a:spcBef>
                          <a:spcPts val="0"/>
                        </a:spcBef>
                        <a:spcAft>
                          <a:spcPts val="0"/>
                        </a:spcAft>
                      </a:pPr>
                      <a:r>
                        <a:rPr lang="en-US" sz="1000" b="1" i="0" u="none" strike="noStrike" dirty="0">
                          <a:solidFill>
                            <a:srgbClr val="000000"/>
                          </a:solidFill>
                          <a:effectLst/>
                          <a:latin typeface="Calibri"/>
                        </a:rPr>
                        <a:t>RESPONSE TO </a:t>
                      </a:r>
                      <a:r>
                        <a:rPr lang="en-US" sz="1000" b="1" i="0" u="none" strike="noStrike" dirty="0" smtClean="0">
                          <a:solidFill>
                            <a:srgbClr val="000000"/>
                          </a:solidFill>
                          <a:effectLst/>
                          <a:latin typeface="Calibri"/>
                        </a:rPr>
                        <a:t>READINGS</a:t>
                      </a: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dirty="0">
                        <a:effectLst/>
                      </a:endParaRPr>
                    </a:p>
                  </a:txBody>
                  <a:tcPr marL="21508" marR="21508" marT="19357" marB="19357" anchor="ctr">
                    <a:lnL w="254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E0B3"/>
                    </a:solidFill>
                  </a:tcPr>
                </a:tc>
                <a:tc>
                  <a:txBody>
                    <a:bodyPr/>
                    <a:lstStyle/>
                    <a:p>
                      <a:pPr algn="ctr" rtl="0" fontAlgn="ctr">
                        <a:spcBef>
                          <a:spcPts val="0"/>
                        </a:spcBef>
                        <a:spcAft>
                          <a:spcPts val="0"/>
                        </a:spcAft>
                      </a:pPr>
                      <a:r>
                        <a:rPr lang="en-US" sz="1000" b="1" dirty="0">
                          <a:effectLst/>
                        </a:rPr>
                        <a:t/>
                      </a:r>
                      <a:br>
                        <a:rPr lang="en-US" sz="1000" b="1" dirty="0">
                          <a:effectLst/>
                        </a:rPr>
                      </a:br>
                      <a:r>
                        <a:rPr lang="en-US" sz="1000" b="1" i="0" u="none" strike="noStrike" dirty="0" smtClean="0">
                          <a:solidFill>
                            <a:srgbClr val="000000"/>
                          </a:solidFill>
                          <a:effectLst/>
                          <a:latin typeface="Calibri"/>
                        </a:rPr>
                        <a:t>TOPICS</a:t>
                      </a: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i="0" u="none" strike="noStrike" dirty="0" smtClean="0">
                        <a:solidFill>
                          <a:srgbClr val="000000"/>
                        </a:solidFill>
                        <a:effectLst/>
                        <a:latin typeface="Calibri"/>
                      </a:endParaRPr>
                    </a:p>
                    <a:p>
                      <a:pPr algn="ctr" rtl="0" fontAlgn="ctr">
                        <a:spcBef>
                          <a:spcPts val="0"/>
                        </a:spcBef>
                        <a:spcAft>
                          <a:spcPts val="0"/>
                        </a:spcAft>
                      </a:pPr>
                      <a:endParaRPr lang="en-US" sz="1000" b="1" dirty="0">
                        <a:effectLst/>
                      </a:endParaRPr>
                    </a:p>
                  </a:txBody>
                  <a:tcPr marL="21508" marR="21508" marT="19357"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r>
              <a:tr h="364534">
                <a:tc>
                  <a:txBody>
                    <a:bodyPr/>
                    <a:lstStyle/>
                    <a:p>
                      <a:pPr fontAlgn="t"/>
                      <a:r>
                        <a:rPr lang="en-US" sz="800">
                          <a:effectLst/>
                        </a:rPr>
                        <a:t/>
                      </a:r>
                      <a:br>
                        <a:rPr lang="en-US" sz="800">
                          <a:effectLst/>
                        </a:rPr>
                      </a:br>
                      <a:endParaRPr lang="en-US" sz="800">
                        <a:effectLst/>
                      </a:endParaRPr>
                    </a:p>
                  </a:txBody>
                  <a:tcPr marL="21508" marR="21508" marT="19357" marB="19357">
                    <a:lnL w="1905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a:txBody>
                    <a:bodyPr/>
                    <a:lstStyle/>
                    <a:p>
                      <a:pPr fontAlgn="t"/>
                      <a:r>
                        <a:rPr lang="en-US" sz="800">
                          <a:effectLst/>
                        </a:rPr>
                        <a:t/>
                      </a:r>
                      <a:br>
                        <a:rPr lang="en-US" sz="800">
                          <a:effectLst/>
                        </a:rPr>
                      </a:br>
                      <a:endParaRPr lang="en-US" sz="800">
                        <a:effectLst/>
                      </a:endParaRPr>
                    </a:p>
                  </a:txBody>
                  <a:tcPr marL="21508" marR="21508" marT="19357" marB="19357">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DED"/>
                    </a:solidFill>
                  </a:tcPr>
                </a:tc>
                <a:tc>
                  <a:txBody>
                    <a:bodyPr/>
                    <a:lstStyle/>
                    <a:p>
                      <a:pPr algn="ctr" rtl="0" fontAlgn="ctr">
                        <a:spcBef>
                          <a:spcPts val="0"/>
                        </a:spcBef>
                        <a:spcAft>
                          <a:spcPts val="0"/>
                        </a:spcAft>
                      </a:pPr>
                      <a:r>
                        <a:rPr lang="en-US" sz="800" b="1" i="0" u="none" strike="noStrike" dirty="0" smtClean="0">
                          <a:solidFill>
                            <a:srgbClr val="000000"/>
                          </a:solidFill>
                          <a:effectLst/>
                          <a:latin typeface="Calibri"/>
                        </a:rPr>
                        <a:t>Draft</a:t>
                      </a:r>
                      <a:r>
                        <a:rPr lang="en-US" sz="800" b="1" i="0" u="none" strike="noStrike" dirty="0">
                          <a:solidFill>
                            <a:srgbClr val="000000"/>
                          </a:solidFill>
                          <a:effectLst/>
                          <a:latin typeface="Calibri"/>
                        </a:rPr>
                        <a:t>, Feedback, </a:t>
                      </a:r>
                      <a:r>
                        <a:rPr lang="en-US" sz="800" b="1" i="0" u="none" strike="noStrike" dirty="0" smtClean="0">
                          <a:solidFill>
                            <a:srgbClr val="000000"/>
                          </a:solidFill>
                          <a:effectLst/>
                          <a:latin typeface="Calibri"/>
                        </a:rPr>
                        <a:t>Revise, </a:t>
                      </a:r>
                      <a:endParaRPr lang="en-US" sz="800" dirty="0">
                        <a:effectLst/>
                      </a:endParaRPr>
                    </a:p>
                    <a:p>
                      <a:pPr algn="ctr" rtl="0" fontAlgn="ctr">
                        <a:spcBef>
                          <a:spcPts val="0"/>
                        </a:spcBef>
                        <a:spcAft>
                          <a:spcPts val="0"/>
                        </a:spcAft>
                      </a:pPr>
                      <a:r>
                        <a:rPr lang="en-US" sz="800" b="1" i="0" u="none" strike="noStrike" dirty="0">
                          <a:solidFill>
                            <a:srgbClr val="000000"/>
                          </a:solidFill>
                          <a:effectLst/>
                          <a:latin typeface="Calibri"/>
                        </a:rPr>
                        <a:t>Reflect</a:t>
                      </a:r>
                      <a:endParaRPr lang="en-US" sz="800" dirty="0">
                        <a:effectLst/>
                      </a:endParaRPr>
                    </a:p>
                  </a:txBody>
                  <a:tcPr marL="21508" marR="21508" marT="19357" marB="19357" anchor="ctr">
                    <a:lnL w="254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fontAlgn="ctr"/>
                      <a:r>
                        <a:rPr lang="en-US" sz="800" dirty="0">
                          <a:effectLst/>
                        </a:rPr>
                        <a:t/>
                      </a:r>
                      <a:br>
                        <a:rPr lang="en-US" sz="800" dirty="0">
                          <a:effectLst/>
                        </a:rPr>
                      </a:br>
                      <a:endParaRPr lang="en-US" sz="800" dirty="0">
                        <a:effectLst/>
                      </a:endParaRPr>
                    </a:p>
                  </a:txBody>
                  <a:tcPr marL="21508" marR="21508" marT="19357"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rtl="0" fontAlgn="ctr">
                        <a:spcBef>
                          <a:spcPts val="0"/>
                        </a:spcBef>
                        <a:spcAft>
                          <a:spcPts val="0"/>
                        </a:spcAft>
                      </a:pPr>
                      <a:r>
                        <a:rPr lang="en-US" sz="800" b="1" i="0" u="none" strike="noStrike">
                          <a:solidFill>
                            <a:srgbClr val="000000"/>
                          </a:solidFill>
                          <a:effectLst/>
                          <a:latin typeface="Calibri"/>
                        </a:rPr>
                        <a:t>Close reading strategies</a:t>
                      </a:r>
                      <a:endParaRPr lang="en-US" sz="800">
                        <a:effectLst/>
                      </a:endParaRPr>
                    </a:p>
                  </a:txBody>
                  <a:tcPr marL="21508" marR="21508" marT="19357"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D965"/>
                    </a:solidFill>
                  </a:tcPr>
                </a:tc>
                <a:tc>
                  <a:txBody>
                    <a:bodyPr/>
                    <a:lstStyle/>
                    <a:p>
                      <a:pPr algn="ctr" rtl="0" fontAlgn="ctr">
                        <a:spcBef>
                          <a:spcPts val="0"/>
                        </a:spcBef>
                        <a:spcAft>
                          <a:spcPts val="0"/>
                        </a:spcAft>
                      </a:pPr>
                      <a:r>
                        <a:rPr lang="en-US" sz="800" b="1" i="0" u="none" strike="noStrike">
                          <a:solidFill>
                            <a:srgbClr val="000000"/>
                          </a:solidFill>
                          <a:effectLst/>
                          <a:latin typeface="Calibri"/>
                        </a:rPr>
                        <a:t>Writing &amp; talking to develop knowledge on topic or issue</a:t>
                      </a:r>
                      <a:endParaRPr lang="en-US" sz="800">
                        <a:effectLst/>
                      </a:endParaRPr>
                    </a:p>
                  </a:txBody>
                  <a:tcPr marL="21508" marR="21508" marT="19357"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E0B3"/>
                    </a:solidFill>
                  </a:tcPr>
                </a:tc>
                <a:tc>
                  <a:txBody>
                    <a:bodyPr/>
                    <a:lstStyle/>
                    <a:p>
                      <a:pPr fontAlgn="ctr"/>
                      <a:r>
                        <a:rPr lang="en-US" sz="800" dirty="0">
                          <a:effectLst/>
                        </a:rPr>
                        <a:t/>
                      </a:r>
                      <a:br>
                        <a:rPr lang="en-US" sz="800" dirty="0">
                          <a:effectLst/>
                        </a:rPr>
                      </a:br>
                      <a:r>
                        <a:rPr lang="en-US" sz="800" dirty="0">
                          <a:effectLst/>
                        </a:rPr>
                        <a:t/>
                      </a:r>
                      <a:br>
                        <a:rPr lang="en-US" sz="800" dirty="0">
                          <a:effectLst/>
                        </a:rPr>
                      </a:br>
                      <a:r>
                        <a:rPr lang="en-US" sz="800" dirty="0">
                          <a:effectLst/>
                        </a:rPr>
                        <a:t/>
                      </a:r>
                      <a:br>
                        <a:rPr lang="en-US" sz="800" dirty="0">
                          <a:effectLst/>
                        </a:rPr>
                      </a:br>
                      <a:endParaRPr lang="en-US" sz="800" dirty="0">
                        <a:effectLst/>
                      </a:endParaRPr>
                    </a:p>
                  </a:txBody>
                  <a:tcPr marL="21508" marR="21508" marT="19357" marB="19357"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CCC"/>
                    </a:solidFill>
                  </a:tcPr>
                </a:tc>
              </a:tr>
              <a:tr h="967863">
                <a:tc>
                  <a:txBody>
                    <a:bodyPr/>
                    <a:lstStyle/>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r>
                        <a:rPr lang="en-US" sz="1200" b="1" dirty="0" smtClean="0">
                          <a:effectLst/>
                          <a:latin typeface="Arial Narrow" panose="020B0606020202030204" pitchFamily="34" charset="0"/>
                        </a:rPr>
                        <a:t>Integrate evidence from multiple sources to support  a claim</a:t>
                      </a: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r>
                        <a:rPr lang="en-US" sz="1200" b="1" dirty="0" smtClean="0">
                          <a:effectLst/>
                          <a:latin typeface="Arial Narrow" panose="020B0606020202030204" pitchFamily="34" charset="0"/>
                        </a:rPr>
                        <a:t>3 Lessons </a:t>
                      </a:r>
                      <a:endParaRPr lang="en-US" sz="1200" b="1" i="1" baseline="0" dirty="0" smtClean="0">
                        <a:effectLst/>
                        <a:latin typeface="Arial Narrow" panose="020B0606020202030204" pitchFamily="34" charset="0"/>
                      </a:endParaRPr>
                    </a:p>
                    <a:p>
                      <a:pPr rtl="0" fontAlgn="t">
                        <a:spcBef>
                          <a:spcPts val="0"/>
                        </a:spcBef>
                        <a:spcAft>
                          <a:spcPts val="0"/>
                        </a:spcAft>
                      </a:pPr>
                      <a:endParaRPr lang="en-US" sz="1200" b="1" i="1" baseline="0"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txBody>
                  <a:tcPr marR="45720" marT="91440" marB="19357">
                    <a:lnL w="1905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r>
                        <a:rPr lang="en-US" sz="1200" b="1" i="0" u="none" strike="noStrike" dirty="0" smtClean="0">
                          <a:solidFill>
                            <a:srgbClr val="000000"/>
                          </a:solidFill>
                          <a:effectLst/>
                          <a:latin typeface="Arial Narrow" panose="020B0606020202030204" pitchFamily="34" charset="0"/>
                        </a:rPr>
                        <a:t>Entering Skills:</a:t>
                      </a:r>
                    </a:p>
                    <a:p>
                      <a:pPr marL="182880" marR="0" lvl="0" indent="-182880" algn="l" rtl="0">
                        <a:spcBef>
                          <a:spcPts val="0"/>
                        </a:spcBef>
                        <a:buClr>
                          <a:schemeClr val="dk1"/>
                        </a:buClr>
                        <a:buSzPct val="100000"/>
                        <a:buFont typeface="Calibri"/>
                        <a:buChar char="•"/>
                      </a:pPr>
                      <a:r>
                        <a:rPr lang="en-US" sz="1200" b="1" i="0" u="none" strike="noStrike" cap="none" baseline="0" dirty="0" smtClean="0">
                          <a:solidFill>
                            <a:schemeClr val="dk1"/>
                          </a:solidFill>
                          <a:latin typeface="Arial Narrow" panose="020B0606020202030204" pitchFamily="34" charset="0"/>
                          <a:ea typeface="Calibri"/>
                          <a:cs typeface="Calibri"/>
                          <a:sym typeface="Calibri"/>
                        </a:rPr>
                        <a:t>Annotating  text</a:t>
                      </a:r>
                    </a:p>
                    <a:p>
                      <a:pPr marL="182880" marR="0" lvl="0" indent="-182880" algn="l" rtl="0">
                        <a:spcBef>
                          <a:spcPts val="0"/>
                        </a:spcBef>
                        <a:buClr>
                          <a:schemeClr val="dk1"/>
                        </a:buClr>
                        <a:buSzPct val="100000"/>
                        <a:buFont typeface="Calibri"/>
                        <a:buChar char="•"/>
                      </a:pPr>
                      <a:r>
                        <a:rPr lang="en-US" sz="1200" b="1" i="0" u="none" strike="noStrike" cap="none" baseline="0" dirty="0" smtClean="0">
                          <a:solidFill>
                            <a:schemeClr val="dk1"/>
                          </a:solidFill>
                          <a:latin typeface="Arial Narrow" panose="020B0606020202030204" pitchFamily="34" charset="0"/>
                          <a:ea typeface="Calibri"/>
                          <a:cs typeface="Calibri"/>
                          <a:sym typeface="Calibri"/>
                        </a:rPr>
                        <a:t>Identifying evidence (quotations, facts, and statistics) to support the claim</a:t>
                      </a:r>
                    </a:p>
                    <a:p>
                      <a:pPr marL="182880" marR="0" lvl="0" indent="-182880" algn="l" rtl="0">
                        <a:spcBef>
                          <a:spcPts val="0"/>
                        </a:spcBef>
                        <a:buClr>
                          <a:schemeClr val="dk1"/>
                        </a:buClr>
                        <a:buSzPct val="100000"/>
                        <a:buFont typeface="Calibri"/>
                        <a:buChar char="•"/>
                      </a:pPr>
                      <a:r>
                        <a:rPr lang="en-US" sz="1200" b="1" i="0" u="none" strike="noStrike" cap="none" baseline="0" dirty="0" smtClean="0">
                          <a:solidFill>
                            <a:schemeClr val="dk1"/>
                          </a:solidFill>
                          <a:effectLst/>
                          <a:latin typeface="Arial Narrow" panose="020B0606020202030204" pitchFamily="34" charset="0"/>
                          <a:sym typeface="Calibri"/>
                        </a:rPr>
                        <a:t>Citing sources</a:t>
                      </a: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r>
                        <a:rPr lang="en-US" sz="1200" b="1" i="0" u="none" strike="noStrike" dirty="0" smtClean="0">
                          <a:solidFill>
                            <a:srgbClr val="000000"/>
                          </a:solidFill>
                          <a:effectLst/>
                          <a:latin typeface="Arial Narrow" panose="020B0606020202030204" pitchFamily="34" charset="0"/>
                        </a:rPr>
                        <a:t>Foundational Skills: </a:t>
                      </a:r>
                      <a:endParaRPr lang="en-US" sz="1200" b="1" i="0" u="none" strike="noStrike" baseline="0" dirty="0" smtClean="0">
                        <a:solidFill>
                          <a:srgbClr val="000000"/>
                        </a:solidFill>
                        <a:effectLst/>
                        <a:latin typeface="Arial Narrow" panose="020B0606020202030204" pitchFamily="34" charset="0"/>
                      </a:endParaRP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baseline="0" dirty="0" smtClean="0">
                          <a:solidFill>
                            <a:srgbClr val="000000"/>
                          </a:solidFill>
                          <a:effectLst/>
                          <a:latin typeface="Arial Narrow" panose="020B0606020202030204" pitchFamily="34" charset="0"/>
                        </a:rPr>
                        <a:t>Integrate evidence from several sources to support a claim</a:t>
                      </a: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baseline="0" dirty="0" smtClean="0">
                        <a:solidFill>
                          <a:srgbClr val="000000"/>
                        </a:solidFill>
                        <a:effectLst/>
                        <a:latin typeface="Arial Narrow" panose="020B0606020202030204" pitchFamily="34" charset="0"/>
                      </a:endParaRP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baseline="0" dirty="0" smtClean="0">
                        <a:solidFill>
                          <a:srgbClr val="000000"/>
                        </a:solidFill>
                        <a:effectLst/>
                        <a:latin typeface="Arial Narrow" panose="020B0606020202030204" pitchFamily="34" charset="0"/>
                      </a:endParaRP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baseline="0" dirty="0" smtClean="0">
                        <a:solidFill>
                          <a:srgbClr val="000000"/>
                        </a:solidFill>
                        <a:effectLst/>
                        <a:latin typeface="Arial Narrow" panose="020B0606020202030204" pitchFamily="34" charset="0"/>
                      </a:endParaRP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baseline="0"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baseline="0"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p>
                      <a:pPr marL="0" marR="0" indent="0" algn="l" defTabSz="914400" rtl="0" eaLnBrk="1" fontAlgn="base" latinLnBrk="0" hangingPunct="1">
                        <a:lnSpc>
                          <a:spcPct val="100000"/>
                        </a:lnSpc>
                        <a:spcBef>
                          <a:spcPts val="0"/>
                        </a:spcBef>
                        <a:spcAft>
                          <a:spcPts val="0"/>
                        </a:spcAft>
                        <a:buClrTx/>
                        <a:buSzTx/>
                        <a:buFont typeface="Arial"/>
                        <a:buNone/>
                        <a:tabLst/>
                        <a:defRPr/>
                      </a:pPr>
                      <a:endParaRPr lang="en-US" sz="1200" b="1" i="0" u="none" strike="noStrike" dirty="0" smtClean="0">
                        <a:solidFill>
                          <a:srgbClr val="000000"/>
                        </a:solidFill>
                        <a:effectLst/>
                        <a:latin typeface="Arial Narrow" panose="020B0606020202030204" pitchFamily="34" charset="0"/>
                      </a:endParaRPr>
                    </a:p>
                  </a:txBody>
                  <a:tcPr marR="45720" marT="91440" marB="19357" anchor="ctr">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200" b="1" dirty="0" smtClean="0">
                          <a:solidFill>
                            <a:schemeClr val="tx1"/>
                          </a:solidFill>
                          <a:effectLst/>
                          <a:latin typeface="Arial Narrow" panose="020B0606020202030204" pitchFamily="34" charset="0"/>
                        </a:rPr>
                        <a:t>Product: Draft with revision to integrate facts </a:t>
                      </a: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r>
                        <a:rPr lang="en-US" sz="1200" b="1" dirty="0" smtClean="0">
                          <a:solidFill>
                            <a:schemeClr val="tx1"/>
                          </a:solidFill>
                          <a:effectLst/>
                          <a:latin typeface="Arial Narrow" panose="020B0606020202030204" pitchFamily="34" charset="0"/>
                        </a:rPr>
                        <a:t>Peer Review</a:t>
                      </a: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chemeClr val="tx1"/>
                        </a:solidFill>
                        <a:effectLst/>
                        <a:latin typeface="Arial Narrow" panose="020B0606020202030204" pitchFamily="34" charset="0"/>
                      </a:endParaRPr>
                    </a:p>
                    <a:p>
                      <a:pPr rtl="0" fontAlgn="t">
                        <a:spcBef>
                          <a:spcPts val="0"/>
                        </a:spcBef>
                        <a:spcAft>
                          <a:spcPts val="0"/>
                        </a:spcAft>
                      </a:pPr>
                      <a:endParaRPr lang="en-US" sz="1200" b="1" dirty="0" smtClean="0">
                        <a:solidFill>
                          <a:srgbClr val="FF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FF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smtClean="0">
                        <a:solidFill>
                          <a:srgbClr val="000000"/>
                        </a:solidFill>
                        <a:effectLst/>
                        <a:latin typeface="Arial Narrow" panose="020B0606020202030204" pitchFamily="34" charset="0"/>
                      </a:endParaRPr>
                    </a:p>
                    <a:p>
                      <a:pPr marL="171450" indent="-171450" rtl="0" fontAlgn="t">
                        <a:spcBef>
                          <a:spcPts val="0"/>
                        </a:spcBef>
                        <a:spcAft>
                          <a:spcPts val="0"/>
                        </a:spcAft>
                        <a:buFont typeface="Arial" panose="020B0604020202020204" pitchFamily="34" charset="0"/>
                        <a:buChar char="•"/>
                      </a:pPr>
                      <a:endParaRPr lang="en-US" sz="1200" b="1" i="0" u="none" strike="noStrike" dirty="0">
                        <a:solidFill>
                          <a:srgbClr val="000000"/>
                        </a:solidFill>
                        <a:effectLst/>
                        <a:latin typeface="Arial Narrow" panose="020B0606020202030204" pitchFamily="34" charset="0"/>
                      </a:endParaRPr>
                    </a:p>
                  </a:txBody>
                  <a:tcPr marR="45720" marT="91440" marB="19357" anchor="ctr">
                    <a:lnL w="254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rtl="0" fontAlgn="ctr">
                        <a:spcBef>
                          <a:spcPts val="0"/>
                        </a:spcBef>
                        <a:spcAft>
                          <a:spcPts val="0"/>
                        </a:spcAft>
                      </a:pPr>
                      <a:r>
                        <a:rPr lang="en-US" sz="1200" b="1" i="0" u="none" strike="noStrike" dirty="0" smtClean="0">
                          <a:solidFill>
                            <a:srgbClr val="000000"/>
                          </a:solidFill>
                          <a:effectLst/>
                          <a:latin typeface="Arial Narrow" panose="020B0606020202030204" pitchFamily="34" charset="0"/>
                        </a:rPr>
                        <a:t>Claim</a:t>
                      </a:r>
                      <a:endParaRPr lang="en-US" sz="1200" b="1" dirty="0" smtClean="0">
                        <a:effectLst/>
                        <a:latin typeface="Arial Narrow" panose="020B0606020202030204" pitchFamily="34" charset="0"/>
                      </a:endParaRPr>
                    </a:p>
                    <a:p>
                      <a:pPr rtl="0" fontAlgn="ctr">
                        <a:spcBef>
                          <a:spcPts val="0"/>
                        </a:spcBef>
                        <a:spcAft>
                          <a:spcPts val="0"/>
                        </a:spcAft>
                      </a:pPr>
                      <a:r>
                        <a:rPr lang="en-US" sz="1200" b="1" i="0" u="none" strike="noStrike" dirty="0" smtClean="0">
                          <a:solidFill>
                            <a:srgbClr val="000000"/>
                          </a:solidFill>
                          <a:effectLst/>
                          <a:latin typeface="Arial Narrow" panose="020B0606020202030204" pitchFamily="34" charset="0"/>
                        </a:rPr>
                        <a:t>Evidence</a:t>
                      </a: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marL="0" lvl="2" indent="0" rtl="0" fontAlgn="t">
                        <a:spcBef>
                          <a:spcPts val="0"/>
                        </a:spcBef>
                        <a:spcAft>
                          <a:spcPts val="0"/>
                        </a:spcAft>
                        <a:buFont typeface="Arial" panose="020B0604020202020204" pitchFamily="34" charset="0"/>
                        <a:buNone/>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0" lvl="2" indent="0" rtl="0" fontAlgn="t">
                        <a:spcBef>
                          <a:spcPts val="0"/>
                        </a:spcBef>
                        <a:spcAft>
                          <a:spcPts val="0"/>
                        </a:spcAft>
                        <a:buFont typeface="Arial" panose="020B0604020202020204" pitchFamily="34" charset="0"/>
                        <a:buNone/>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marL="171450" lvl="2" indent="-171450" rtl="0" fontAlgn="t">
                        <a:spcBef>
                          <a:spcPts val="0"/>
                        </a:spcBef>
                        <a:spcAft>
                          <a:spcPts val="0"/>
                        </a:spcAft>
                        <a:buFont typeface="Arial" panose="020B0604020202020204" pitchFamily="34" charset="0"/>
                        <a:buChar char="•"/>
                      </a:pPr>
                      <a:endParaRPr lang="en-US" sz="1200" b="1" dirty="0" smtClean="0">
                        <a:effectLst/>
                        <a:latin typeface="Arial Narrow" panose="020B0606020202030204" pitchFamily="34" charset="0"/>
                      </a:endParaRPr>
                    </a:p>
                    <a:p>
                      <a:pPr fontAlgn="ctr"/>
                      <a:r>
                        <a:rPr lang="en-US" sz="1200" b="1" dirty="0">
                          <a:effectLst/>
                          <a:latin typeface="Arial Narrow" panose="020B0606020202030204" pitchFamily="34" charset="0"/>
                        </a:rPr>
                        <a:t/>
                      </a:r>
                      <a:br>
                        <a:rPr lang="en-US" sz="1200" b="1" dirty="0">
                          <a:effectLst/>
                          <a:latin typeface="Arial Narrow" panose="020B0606020202030204" pitchFamily="34" charset="0"/>
                        </a:rPr>
                      </a:br>
                      <a:endParaRPr lang="en-US" sz="1200" b="1" dirty="0">
                        <a:effectLst/>
                        <a:latin typeface="Arial Narrow" panose="020B0606020202030204" pitchFamily="34" charset="0"/>
                      </a:endParaRPr>
                    </a:p>
                  </a:txBody>
                  <a:tcPr marR="45720" marT="91440"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200" b="1" dirty="0" smtClean="0">
                          <a:effectLst/>
                          <a:latin typeface="Arial Narrow" panose="020B0606020202030204" pitchFamily="34" charset="0"/>
                        </a:rPr>
                        <a:t>Coding text</a:t>
                      </a: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Char char="•"/>
                      </a:pPr>
                      <a:endParaRPr lang="en-US" sz="1200" b="1" i="0" u="none" strike="noStrike" dirty="0" smtClean="0">
                        <a:solidFill>
                          <a:srgbClr val="000000"/>
                        </a:solidFill>
                        <a:effectLst/>
                        <a:latin typeface="Arial Narrow" panose="020B0606020202030204" pitchFamily="34" charset="0"/>
                      </a:endParaRPr>
                    </a:p>
                    <a:p>
                      <a:pPr rtl="0" fontAlgn="base">
                        <a:spcBef>
                          <a:spcPts val="0"/>
                        </a:spcBef>
                        <a:spcAft>
                          <a:spcPts val="0"/>
                        </a:spcAft>
                        <a:buFont typeface="Arial"/>
                        <a:buNone/>
                      </a:pPr>
                      <a:endParaRPr lang="en-US" sz="1200" b="1" i="0" u="none" strike="noStrike" dirty="0" smtClean="0">
                        <a:solidFill>
                          <a:srgbClr val="000000"/>
                        </a:solidFill>
                        <a:effectLst/>
                        <a:latin typeface="Arial Narrow" panose="020B0606020202030204" pitchFamily="34" charset="0"/>
                      </a:endParaRPr>
                    </a:p>
                    <a:p>
                      <a:pPr fontAlgn="ctr"/>
                      <a:r>
                        <a:rPr lang="en-US" sz="1200" b="1" dirty="0">
                          <a:effectLst/>
                          <a:latin typeface="Arial Narrow" panose="020B0606020202030204" pitchFamily="34" charset="0"/>
                        </a:rPr>
                        <a:t/>
                      </a:r>
                      <a:br>
                        <a:rPr lang="en-US" sz="1200" b="1" dirty="0">
                          <a:effectLst/>
                          <a:latin typeface="Arial Narrow" panose="020B0606020202030204" pitchFamily="34" charset="0"/>
                        </a:rPr>
                      </a:br>
                      <a:endParaRPr lang="en-US" sz="1200" b="1" dirty="0">
                        <a:effectLst/>
                        <a:latin typeface="Arial Narrow" panose="020B0606020202030204" pitchFamily="34" charset="0"/>
                      </a:endParaRPr>
                    </a:p>
                  </a:txBody>
                  <a:tcPr marR="45720" marT="91440"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r>
                        <a:rPr lang="en-US" sz="1200" b="1" dirty="0" smtClean="0">
                          <a:effectLst/>
                          <a:latin typeface="Arial Narrow" panose="020B0606020202030204" pitchFamily="34" charset="0"/>
                        </a:rPr>
                        <a:t>Partner share</a:t>
                      </a: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endParaRPr lang="en-US" sz="1200" b="1" i="0" u="none" strike="noStrike" dirty="0" smtClean="0">
                        <a:solidFill>
                          <a:srgbClr val="000000"/>
                        </a:solidFill>
                        <a:effectLst/>
                        <a:latin typeface="Arial Narrow" panose="020B0606020202030204" pitchFamily="34" charset="0"/>
                      </a:endParaRPr>
                    </a:p>
                    <a:p>
                      <a:pPr rtl="0" fontAlgn="ctr">
                        <a:spcBef>
                          <a:spcPts val="0"/>
                        </a:spcBef>
                        <a:spcAft>
                          <a:spcPts val="0"/>
                        </a:spcAft>
                      </a:pPr>
                      <a:r>
                        <a:rPr lang="en-US" sz="1200" b="1" i="0" u="none" strike="noStrike" dirty="0" smtClean="0">
                          <a:solidFill>
                            <a:srgbClr val="000000"/>
                          </a:solidFill>
                          <a:effectLst/>
                          <a:latin typeface="Arial Narrow" panose="020B0606020202030204" pitchFamily="34" charset="0"/>
                        </a:rPr>
                        <a:t> </a:t>
                      </a:r>
                    </a:p>
                    <a:p>
                      <a:pPr rtl="0" fontAlgn="ctr">
                        <a:spcBef>
                          <a:spcPts val="0"/>
                        </a:spcBef>
                        <a:spcAft>
                          <a:spcPts val="0"/>
                        </a:spcAft>
                      </a:pPr>
                      <a:endParaRPr lang="en-US" sz="1200" b="1" dirty="0" smtClean="0">
                        <a:effectLst/>
                        <a:latin typeface="Arial Narrow" panose="020B0606020202030204" pitchFamily="34" charset="0"/>
                      </a:endParaRPr>
                    </a:p>
                    <a:p>
                      <a:pPr fontAlgn="ctr"/>
                      <a:r>
                        <a:rPr lang="en-US" sz="1200" b="1" dirty="0">
                          <a:effectLst/>
                          <a:latin typeface="Arial Narrow" panose="020B0606020202030204" pitchFamily="34" charset="0"/>
                        </a:rPr>
                        <a:t/>
                      </a:r>
                      <a:br>
                        <a:rPr lang="en-US" sz="1200" b="1" dirty="0">
                          <a:effectLst/>
                          <a:latin typeface="Arial Narrow" panose="020B0606020202030204" pitchFamily="34" charset="0"/>
                        </a:rPr>
                      </a:br>
                      <a:endParaRPr lang="en-US" sz="1200" b="1" dirty="0">
                        <a:effectLst/>
                        <a:latin typeface="Arial Narrow" panose="020B0606020202030204" pitchFamily="34" charset="0"/>
                      </a:endParaRPr>
                    </a:p>
                  </a:txBody>
                  <a:tcPr marR="45720" marT="91440" marB="19357"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200" b="1" dirty="0">
                          <a:effectLst/>
                          <a:latin typeface="Arial Narrow" panose="020B0606020202030204" pitchFamily="34" charset="0"/>
                        </a:rPr>
                        <a:t/>
                      </a:r>
                      <a:br>
                        <a:rPr lang="en-US" sz="1200" b="1" dirty="0">
                          <a:effectLst/>
                          <a:latin typeface="Arial Narrow" panose="020B0606020202030204" pitchFamily="34" charset="0"/>
                        </a:rPr>
                      </a:br>
                      <a:r>
                        <a:rPr lang="en-US" sz="1200" b="1" dirty="0" smtClean="0">
                          <a:effectLst/>
                          <a:latin typeface="Arial Narrow" panose="020B0606020202030204" pitchFamily="34" charset="0"/>
                        </a:rPr>
                        <a:t>Should Cold Sufferers Wear Masks?</a:t>
                      </a:r>
                    </a:p>
                    <a:p>
                      <a:pPr marL="0" marR="0" indent="0" algn="l" defTabSz="914400" rtl="0" eaLnBrk="1" fontAlgn="ctr" latinLnBrk="0" hangingPunct="1">
                        <a:lnSpc>
                          <a:spcPct val="100000"/>
                        </a:lnSpc>
                        <a:spcBef>
                          <a:spcPts val="0"/>
                        </a:spcBef>
                        <a:spcAft>
                          <a:spcPts val="0"/>
                        </a:spcAft>
                        <a:buClrTx/>
                        <a:buSzTx/>
                        <a:buFontTx/>
                        <a:buNone/>
                        <a:tabLst/>
                        <a:defRPr/>
                      </a:pPr>
                      <a:endParaRPr lang="en-US" sz="1200" b="1" dirty="0" smtClean="0">
                        <a:effectLst/>
                        <a:latin typeface="Arial Narrow" panose="020B0606020202030204" pitchFamily="34"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Arial Narrow" panose="020B0606020202030204" pitchFamily="34" charset="0"/>
                          <a:ea typeface="+mn-ea"/>
                          <a:cs typeface="+mn-cs"/>
                        </a:rPr>
                        <a:t>1 print</a:t>
                      </a:r>
                      <a:r>
                        <a:rPr lang="en-US" sz="1200" b="1" kern="1200" baseline="0" dirty="0" smtClean="0">
                          <a:solidFill>
                            <a:schemeClr val="tx1"/>
                          </a:solidFill>
                          <a:effectLst/>
                          <a:latin typeface="Arial Narrow" panose="020B0606020202030204" pitchFamily="34" charset="0"/>
                          <a:ea typeface="+mn-ea"/>
                          <a:cs typeface="+mn-cs"/>
                        </a:rPr>
                        <a:t> text</a:t>
                      </a:r>
                    </a:p>
                    <a:p>
                      <a:pPr rtl="0" fontAlgn="t">
                        <a:spcBef>
                          <a:spcPts val="0"/>
                        </a:spcBef>
                        <a:spcAft>
                          <a:spcPts val="0"/>
                        </a:spcAft>
                      </a:pPr>
                      <a:r>
                        <a:rPr lang="en-US" sz="1200" b="1" dirty="0" smtClean="0">
                          <a:effectLst/>
                          <a:latin typeface="Arial Narrow" panose="020B0606020202030204" pitchFamily="34" charset="0"/>
                        </a:rPr>
                        <a:t>2</a:t>
                      </a:r>
                      <a:r>
                        <a:rPr lang="en-US" sz="1200" b="1" baseline="0" dirty="0" smtClean="0">
                          <a:effectLst/>
                          <a:latin typeface="Arial Narrow" panose="020B0606020202030204" pitchFamily="34" charset="0"/>
                        </a:rPr>
                        <a:t> video</a:t>
                      </a:r>
                      <a:r>
                        <a:rPr lang="en-US" sz="1200" b="1" dirty="0" smtClean="0">
                          <a:effectLst/>
                          <a:latin typeface="Arial Narrow" panose="020B0606020202030204" pitchFamily="34" charset="0"/>
                        </a:rPr>
                        <a:t> texts </a:t>
                      </a:r>
                    </a:p>
                    <a:p>
                      <a:pPr rtl="0" fontAlgn="t">
                        <a:spcBef>
                          <a:spcPts val="0"/>
                        </a:spcBef>
                        <a:spcAft>
                          <a:spcPts val="0"/>
                        </a:spcAft>
                      </a:pPr>
                      <a:endParaRPr lang="en-US" sz="1200" b="1" baseline="0" dirty="0" smtClean="0">
                        <a:effectLst/>
                        <a:latin typeface="Arial Narrow" panose="020B0606020202030204" pitchFamily="34" charset="0"/>
                      </a:endParaRPr>
                    </a:p>
                    <a:p>
                      <a:pPr rtl="0" fontAlgn="t">
                        <a:spcBef>
                          <a:spcPts val="0"/>
                        </a:spcBef>
                        <a:spcAft>
                          <a:spcPts val="0"/>
                        </a:spcAft>
                      </a:pPr>
                      <a:endParaRPr lang="en-US" sz="1200" b="1" baseline="0" dirty="0" smtClean="0">
                        <a:effectLst/>
                        <a:latin typeface="Arial Narrow" panose="020B0606020202030204" pitchFamily="34" charset="0"/>
                      </a:endParaRPr>
                    </a:p>
                    <a:p>
                      <a:pPr rtl="0" fontAlgn="t">
                        <a:spcBef>
                          <a:spcPts val="0"/>
                        </a:spcBef>
                        <a:spcAft>
                          <a:spcPts val="0"/>
                        </a:spcAft>
                      </a:pPr>
                      <a:endParaRPr lang="en-US" sz="1200" b="1" baseline="0" dirty="0" smtClean="0">
                        <a:effectLst/>
                        <a:latin typeface="Arial Narrow" panose="020B0606020202030204" pitchFamily="34" charset="0"/>
                      </a:endParaRPr>
                    </a:p>
                    <a:p>
                      <a:pPr rtl="0" fontAlgn="t">
                        <a:spcBef>
                          <a:spcPts val="0"/>
                        </a:spcBef>
                        <a:spcAft>
                          <a:spcPts val="0"/>
                        </a:spcAft>
                      </a:pPr>
                      <a:endParaRPr lang="en-US" sz="1200" b="1" baseline="0"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rtl="0" fontAlgn="t">
                        <a:spcBef>
                          <a:spcPts val="0"/>
                        </a:spcBef>
                        <a:spcAft>
                          <a:spcPts val="0"/>
                        </a:spcAft>
                      </a:pPr>
                      <a:endParaRPr lang="en-US" sz="1200" b="1" i="1" dirty="0" smtClean="0">
                        <a:effectLst/>
                        <a:latin typeface="Arial Narrow" panose="020B060602020203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US" sz="1200" b="1" dirty="0" smtClean="0">
                        <a:effectLst/>
                        <a:latin typeface="Arial Narrow" panose="020B0606020202030204" pitchFamily="34" charset="0"/>
                      </a:endParaRPr>
                    </a:p>
                    <a:p>
                      <a:pPr fontAlgn="ctr"/>
                      <a:endParaRPr lang="en-US" sz="1200" b="1" dirty="0">
                        <a:effectLst/>
                        <a:latin typeface="Arial Narrow" panose="020B0606020202030204" pitchFamily="34" charset="0"/>
                      </a:endParaRPr>
                    </a:p>
                  </a:txBody>
                  <a:tcPr marR="45720" marT="91440" marB="19357"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r>
            </a:tbl>
          </a:graphicData>
        </a:graphic>
      </p:graphicFrame>
      <p:sp>
        <p:nvSpPr>
          <p:cNvPr id="8" name="Rectangle 7"/>
          <p:cNvSpPr/>
          <p:nvPr/>
        </p:nvSpPr>
        <p:spPr>
          <a:xfrm>
            <a:off x="3200400" y="0"/>
            <a:ext cx="2840842" cy="461665"/>
          </a:xfrm>
          <a:prstGeom prst="rect">
            <a:avLst/>
          </a:prstGeom>
        </p:spPr>
        <p:txBody>
          <a:bodyPr wrap="none">
            <a:spAutoFit/>
          </a:bodyPr>
          <a:lstStyle/>
          <a:p>
            <a:r>
              <a:rPr lang="en-US" sz="2400" b="1" dirty="0" smtClean="0">
                <a:solidFill>
                  <a:schemeClr val="bg1"/>
                </a:solidFill>
              </a:rPr>
              <a:t>Mini-Unit Overview</a:t>
            </a:r>
            <a:endParaRPr lang="en-US" sz="2400" b="1" dirty="0">
              <a:solidFill>
                <a:schemeClr val="bg1"/>
              </a:solidFill>
            </a:endParaRPr>
          </a:p>
        </p:txBody>
      </p:sp>
    </p:spTree>
    <p:extLst>
      <p:ext uri="{BB962C8B-B14F-4D97-AF65-F5344CB8AC3E}">
        <p14:creationId xmlns:p14="http://schemas.microsoft.com/office/powerpoint/2010/main" val="3728738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96200" cy="1077218"/>
          </a:xfrm>
          <a:prstGeom prst="rect">
            <a:avLst/>
          </a:prstGeom>
          <a:noFill/>
        </p:spPr>
        <p:txBody>
          <a:bodyPr wrap="square" rtlCol="0">
            <a:spAutoFit/>
          </a:bodyPr>
          <a:lstStyle/>
          <a:p>
            <a:r>
              <a:rPr lang="en-US" sz="3200" b="1" dirty="0" smtClean="0"/>
              <a:t>Grades 6-8 Science Writing Standards Emphasized in the Mini-Unit</a:t>
            </a:r>
            <a:endParaRPr lang="en-US" sz="3200" b="1" dirty="0"/>
          </a:p>
        </p:txBody>
      </p:sp>
      <p:sp>
        <p:nvSpPr>
          <p:cNvPr id="3" name="Rectangle 2"/>
          <p:cNvSpPr/>
          <p:nvPr/>
        </p:nvSpPr>
        <p:spPr>
          <a:xfrm>
            <a:off x="1066800" y="1295400"/>
            <a:ext cx="7772400" cy="2739211"/>
          </a:xfrm>
          <a:prstGeom prst="rect">
            <a:avLst/>
          </a:prstGeom>
        </p:spPr>
        <p:txBody>
          <a:bodyPr wrap="square">
            <a:spAutoFit/>
          </a:bodyPr>
          <a:lstStyle/>
          <a:p>
            <a:endParaRPr lang="en-US" dirty="0"/>
          </a:p>
          <a:p>
            <a:r>
              <a:rPr lang="en-US" b="1" dirty="0" smtClean="0"/>
              <a:t> </a:t>
            </a:r>
            <a:endParaRPr lang="en-US" b="1" dirty="0"/>
          </a:p>
          <a:p>
            <a:r>
              <a:rPr lang="en-US" sz="2000" b="1" dirty="0"/>
              <a:t>Write arguments to support claims with clear reasons and relevant evidence</a:t>
            </a:r>
            <a:r>
              <a:rPr lang="en-US" sz="2000" b="1" dirty="0" smtClean="0"/>
              <a:t>.</a:t>
            </a:r>
          </a:p>
          <a:p>
            <a:endParaRPr lang="en-US" sz="2000" b="1" dirty="0"/>
          </a:p>
          <a:p>
            <a:pPr marL="228600" indent="-228600">
              <a:buAutoNum type="alphaLcPeriod" startAt="2"/>
            </a:pPr>
            <a:r>
              <a:rPr lang="en-US" sz="2000" b="1" dirty="0" smtClean="0"/>
              <a:t>Support </a:t>
            </a:r>
            <a:r>
              <a:rPr lang="en-US" sz="2000" b="1" dirty="0"/>
              <a:t>claim(s) </a:t>
            </a:r>
            <a:r>
              <a:rPr lang="en-US" sz="2000" b="1" dirty="0" smtClean="0"/>
              <a:t>with…relevant evidence…demonstrating </a:t>
            </a:r>
            <a:r>
              <a:rPr lang="en-US" sz="2000" b="1" dirty="0"/>
              <a:t>an understanding of the topic or text.</a:t>
            </a:r>
          </a:p>
          <a:p>
            <a:pPr lvl="1"/>
            <a:endParaRPr lang="en-US" dirty="0"/>
          </a:p>
          <a:p>
            <a:pPr marL="342900" indent="-342900">
              <a:buAutoNum type="arabicPeriod"/>
            </a:pPr>
            <a:endParaRPr lang="en-US" dirty="0"/>
          </a:p>
        </p:txBody>
      </p:sp>
    </p:spTree>
    <p:extLst>
      <p:ext uri="{BB962C8B-B14F-4D97-AF65-F5344CB8AC3E}">
        <p14:creationId xmlns:p14="http://schemas.microsoft.com/office/powerpoint/2010/main" val="3582184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0605349"/>
              </p:ext>
            </p:extLst>
          </p:nvPr>
        </p:nvGraphicFramePr>
        <p:xfrm>
          <a:off x="609600" y="1029701"/>
          <a:ext cx="8077200" cy="5681333"/>
        </p:xfrm>
        <a:graphic>
          <a:graphicData uri="http://schemas.openxmlformats.org/drawingml/2006/table">
            <a:tbl>
              <a:tblPr firstRow="1" bandRow="1"/>
              <a:tblGrid>
                <a:gridCol w="2971800"/>
                <a:gridCol w="2819400"/>
                <a:gridCol w="2286000"/>
              </a:tblGrid>
              <a:tr h="377813">
                <a:tc>
                  <a:txBody>
                    <a:bodyPr/>
                    <a:lstStyle/>
                    <a:p>
                      <a:pPr algn="ctr"/>
                      <a:r>
                        <a:rPr lang="en-US" sz="1600" b="1" dirty="0" smtClean="0"/>
                        <a:t>Day</a:t>
                      </a:r>
                      <a:r>
                        <a:rPr lang="en-US" sz="1600" b="1" baseline="0" dirty="0" smtClean="0"/>
                        <a:t> 1</a:t>
                      </a:r>
                      <a:endParaRPr lang="en-US" sz="1600" b="1" dirty="0"/>
                    </a:p>
                  </a:txBody>
                  <a:tcPr/>
                </a:tc>
                <a:tc>
                  <a:txBody>
                    <a:bodyPr/>
                    <a:lstStyle/>
                    <a:p>
                      <a:pPr algn="ctr"/>
                      <a:r>
                        <a:rPr lang="en-US" sz="1600" b="1" dirty="0" smtClean="0"/>
                        <a:t>Day 2</a:t>
                      </a:r>
                      <a:endParaRPr lang="en-US" sz="1600" b="1" dirty="0"/>
                    </a:p>
                  </a:txBody>
                  <a:tcPr/>
                </a:tc>
                <a:tc>
                  <a:txBody>
                    <a:bodyPr/>
                    <a:lstStyle/>
                    <a:p>
                      <a:r>
                        <a:rPr lang="en-US" sz="1600" b="1" dirty="0" smtClean="0"/>
                        <a:t>Day 3</a:t>
                      </a:r>
                      <a:endParaRPr lang="en-US" sz="1600" b="1" dirty="0"/>
                    </a:p>
                  </a:txBody>
                  <a:tcPr/>
                </a:tc>
              </a:tr>
              <a:tr h="5032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View </a:t>
                      </a:r>
                      <a:r>
                        <a:rPr lang="en-US" b="1" u="sng" dirty="0" smtClean="0">
                          <a:hlinkClick r:id="rId2"/>
                        </a:rPr>
                        <a:t>Nothing to Sneeze At</a:t>
                      </a:r>
                      <a:r>
                        <a:rPr lang="en-US" b="1" dirty="0" smtClean="0"/>
                        <a:t> (Science Friday).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Take</a:t>
                      </a:r>
                      <a:r>
                        <a:rPr lang="en-US" b="1" baseline="0" dirty="0" smtClean="0"/>
                        <a:t> observational </a:t>
                      </a:r>
                      <a:r>
                        <a:rPr lang="en-US" b="1" baseline="0" dirty="0" smtClean="0"/>
                        <a:t>notes; record </a:t>
                      </a:r>
                      <a:r>
                        <a:rPr lang="en-US" b="1" dirty="0" smtClean="0">
                          <a:solidFill>
                            <a:schemeClr val="tx1"/>
                          </a:solidFill>
                        </a:rPr>
                        <a:t>facts and key words.</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indent="0">
                        <a:buNone/>
                      </a:pPr>
                      <a:r>
                        <a:rPr lang="en-US" b="1" dirty="0" smtClean="0">
                          <a:solidFill>
                            <a:schemeClr val="tx1"/>
                          </a:solidFill>
                        </a:rPr>
                        <a:t>View</a:t>
                      </a:r>
                      <a:endParaRPr lang="en-US" b="1" dirty="0" smtClean="0">
                        <a:solidFill>
                          <a:schemeClr val="tx1"/>
                        </a:solidFill>
                        <a:hlinkClick r:id="rId3"/>
                      </a:endParaRPr>
                    </a:p>
                    <a:p>
                      <a:pPr marL="0" indent="0">
                        <a:buNone/>
                      </a:pPr>
                      <a:r>
                        <a:rPr lang="en-US" b="1" dirty="0" smtClean="0">
                          <a:solidFill>
                            <a:schemeClr val="tx1"/>
                          </a:solidFill>
                          <a:hlinkClick r:id="rId3"/>
                        </a:rPr>
                        <a:t>http://abcnews.go.com/WNT/video/best-sneeze-22258478</a:t>
                      </a:r>
                      <a:r>
                        <a:rPr lang="en-US" b="1" dirty="0" smtClean="0">
                          <a:solidFill>
                            <a:schemeClr val="tx1"/>
                          </a:solidFill>
                        </a:rPr>
                        <a:t>   </a:t>
                      </a:r>
                    </a:p>
                    <a:p>
                      <a:pPr marL="0" indent="0">
                        <a:buNone/>
                      </a:pPr>
                      <a:endParaRPr lang="en-US" b="1" dirty="0" smtClean="0">
                        <a:solidFill>
                          <a:schemeClr val="tx1"/>
                        </a:solidFill>
                      </a:endParaRPr>
                    </a:p>
                    <a:p>
                      <a:pPr marL="0" indent="0">
                        <a:buNone/>
                      </a:pPr>
                      <a:r>
                        <a:rPr lang="en-US" b="1" dirty="0" smtClean="0">
                          <a:solidFill>
                            <a:schemeClr val="tx1"/>
                          </a:solidFill>
                        </a:rPr>
                        <a:t>Record facts and key words.</a:t>
                      </a:r>
                      <a:r>
                        <a:rPr lang="en-US" dirty="0" smtClean="0"/>
                        <a:t> </a:t>
                      </a:r>
                      <a:endParaRPr lang="en-US" dirty="0" smtClean="0"/>
                    </a:p>
                    <a:p>
                      <a:pPr marL="0" indent="0">
                        <a:buNone/>
                      </a:pPr>
                      <a:endParaRPr lang="en-US" dirty="0" smtClean="0"/>
                    </a:p>
                    <a:p>
                      <a:pPr marL="0" indent="0">
                        <a:buNone/>
                      </a:pPr>
                      <a:r>
                        <a:rPr lang="en-US" b="1" dirty="0" smtClean="0"/>
                        <a:t>Read</a:t>
                      </a:r>
                      <a:r>
                        <a:rPr lang="en-US" b="1" baseline="0" dirty="0" smtClean="0"/>
                        <a:t> “Will Early Exposure to Colds Boost Immunity? (nbcnews.com)</a:t>
                      </a:r>
                      <a:endParaRPr lang="en-US" b="1" dirty="0" smtClean="0"/>
                    </a:p>
                    <a:p>
                      <a:pPr marL="0" indent="0">
                        <a:buNone/>
                      </a:pPr>
                      <a:endParaRPr lang="en-US" dirty="0" smtClean="0"/>
                    </a:p>
                    <a:p>
                      <a:pPr marL="0" indent="0">
                        <a:buNone/>
                      </a:pPr>
                      <a:r>
                        <a:rPr lang="en-US" b="1" dirty="0" smtClean="0"/>
                        <a:t>Partner</a:t>
                      </a:r>
                      <a:r>
                        <a:rPr lang="en-US" b="1" baseline="0" dirty="0" smtClean="0"/>
                        <a:t> </a:t>
                      </a:r>
                      <a:r>
                        <a:rPr lang="en-US" b="1" baseline="0" dirty="0" smtClean="0"/>
                        <a:t>Talk</a:t>
                      </a:r>
                      <a:endParaRPr lang="en-US" sz="1800" dirty="0" smtClean="0">
                        <a:solidFill>
                          <a:srgbClr val="FF0000"/>
                        </a:solidFill>
                      </a:endParaRPr>
                    </a:p>
                  </a:txBody>
                  <a:tcPr/>
                </a:tc>
                <a:tc>
                  <a:txBody>
                    <a:bodyPr/>
                    <a:lstStyle/>
                    <a:p>
                      <a:endParaRPr lang="en-US" sz="1800" b="1" dirty="0" smtClean="0">
                        <a:solidFill>
                          <a:schemeClr val="tx1"/>
                        </a:solidFill>
                      </a:endParaRPr>
                    </a:p>
                    <a:p>
                      <a:pPr marL="0" indent="0">
                        <a:buNone/>
                      </a:pPr>
                      <a:r>
                        <a:rPr lang="en-US" sz="1800" b="1" dirty="0" smtClean="0">
                          <a:solidFill>
                            <a:schemeClr val="tx1"/>
                          </a:solidFill>
                        </a:rPr>
                        <a:t>Read “Do Now” posted at</a:t>
                      </a:r>
                    </a:p>
                    <a:p>
                      <a:pPr marL="0" indent="0">
                        <a:buNone/>
                      </a:pPr>
                      <a:r>
                        <a:rPr lang="en-US" sz="1800" b="1" dirty="0" smtClean="0">
                          <a:solidFill>
                            <a:schemeClr val="tx1"/>
                          </a:solidFill>
                          <a:hlinkClick r:id="rId4"/>
                        </a:rPr>
                        <a:t>http://blogs.kqed.org/education/2015/01/20/should-cold-sufferers-wear-medical-masks/</a:t>
                      </a:r>
                      <a:r>
                        <a:rPr lang="en-US" sz="1800" b="1" dirty="0" smtClean="0">
                          <a:solidFill>
                            <a:schemeClr val="tx1"/>
                          </a:solidFill>
                        </a:rPr>
                        <a:t>.  </a:t>
                      </a:r>
                    </a:p>
                    <a:p>
                      <a:pPr marL="0" indent="0">
                        <a:buNone/>
                      </a:pPr>
                      <a:endParaRPr lang="en-US" sz="1800" b="1" dirty="0" smtClean="0">
                        <a:solidFill>
                          <a:schemeClr val="tx1"/>
                        </a:solidFill>
                      </a:endParaRPr>
                    </a:p>
                    <a:p>
                      <a:pPr marL="0" indent="0">
                        <a:buNone/>
                      </a:pPr>
                      <a:r>
                        <a:rPr lang="en-US" sz="1800" b="1" dirty="0" smtClean="0">
                          <a:solidFill>
                            <a:schemeClr val="tx1"/>
                          </a:solidFill>
                        </a:rPr>
                        <a:t>Annotate </a:t>
                      </a:r>
                      <a:r>
                        <a:rPr lang="en-US" sz="1800" b="1" dirty="0" smtClean="0">
                          <a:solidFill>
                            <a:schemeClr val="tx1"/>
                          </a:solidFill>
                        </a:rPr>
                        <a:t>the </a:t>
                      </a:r>
                      <a:r>
                        <a:rPr lang="en-US" sz="1800" b="1" dirty="0" smtClean="0">
                          <a:solidFill>
                            <a:schemeClr val="tx1"/>
                          </a:solidFill>
                        </a:rPr>
                        <a:t>article by </a:t>
                      </a:r>
                    </a:p>
                    <a:p>
                      <a:pPr marL="0" indent="0">
                        <a:buNone/>
                      </a:pPr>
                      <a:r>
                        <a:rPr lang="en-US" sz="1800" b="1" dirty="0" smtClean="0">
                          <a:solidFill>
                            <a:schemeClr val="tx1"/>
                          </a:solidFill>
                        </a:rPr>
                        <a:t>marking </a:t>
                      </a:r>
                      <a:r>
                        <a:rPr lang="en-US" sz="1800" b="1" dirty="0" smtClean="0">
                          <a:solidFill>
                            <a:schemeClr val="tx1"/>
                          </a:solidFill>
                        </a:rPr>
                        <a:t>compelling facts and key words.</a:t>
                      </a:r>
                    </a:p>
                    <a:p>
                      <a:pPr marL="0" indent="0">
                        <a:buNone/>
                      </a:pPr>
                      <a:endParaRPr lang="en-US" sz="1800" b="1" dirty="0" smtClean="0">
                        <a:solidFill>
                          <a:schemeClr val="tx1"/>
                        </a:solidFill>
                      </a:endParaRPr>
                    </a:p>
                    <a:p>
                      <a:pPr marL="0" indent="0">
                        <a:buNone/>
                      </a:pPr>
                      <a:r>
                        <a:rPr lang="en-US" sz="1800" b="1" dirty="0" smtClean="0">
                          <a:solidFill>
                            <a:schemeClr val="tx1"/>
                          </a:solidFill>
                        </a:rPr>
                        <a:t>Write:  </a:t>
                      </a:r>
                      <a:r>
                        <a:rPr lang="en-US" sz="1800" b="1" dirty="0" smtClean="0"/>
                        <a:t>Should cold sufferers be encouraged to wear medical masks to help prevent spreading germs?</a:t>
                      </a:r>
                    </a:p>
                    <a:p>
                      <a:pPr marL="0" indent="0">
                        <a:buNone/>
                      </a:pPr>
                      <a:endParaRPr lang="en-US" sz="1800" b="1" dirty="0" smtClean="0"/>
                    </a:p>
                  </a:txBody>
                  <a:tcPr/>
                </a:tc>
                <a:tc>
                  <a:txBody>
                    <a:bodyPr/>
                    <a:lstStyle/>
                    <a:p>
                      <a:endParaRPr lang="en-US" sz="1800" dirty="0" smtClean="0">
                        <a:solidFill>
                          <a:srgbClr val="FF0000"/>
                        </a:solidFill>
                      </a:endParaRPr>
                    </a:p>
                    <a:p>
                      <a:r>
                        <a:rPr lang="en-US" sz="1800" b="1" dirty="0" smtClean="0">
                          <a:solidFill>
                            <a:schemeClr val="tx1"/>
                          </a:solidFill>
                        </a:rPr>
                        <a:t>Peer</a:t>
                      </a:r>
                      <a:r>
                        <a:rPr lang="en-US" sz="1800" b="1" baseline="0" dirty="0" smtClean="0">
                          <a:solidFill>
                            <a:schemeClr val="tx1"/>
                          </a:solidFill>
                        </a:rPr>
                        <a:t> Review:  Where could we add facts from Day 1 </a:t>
                      </a:r>
                      <a:r>
                        <a:rPr lang="en-US" sz="1800" b="1" baseline="0" dirty="0" smtClean="0">
                          <a:solidFill>
                            <a:schemeClr val="tx1"/>
                          </a:solidFill>
                        </a:rPr>
                        <a:t>videos and text?</a:t>
                      </a:r>
                      <a:endParaRPr lang="en-US" sz="1800" b="1" baseline="0" dirty="0" smtClean="0">
                        <a:solidFill>
                          <a:schemeClr val="tx1"/>
                        </a:solidFill>
                      </a:endParaRPr>
                    </a:p>
                    <a:p>
                      <a:endParaRPr lang="en-US" sz="1800" b="1" baseline="0" dirty="0" smtClean="0">
                        <a:solidFill>
                          <a:schemeClr val="tx1"/>
                        </a:solidFill>
                      </a:endParaRPr>
                    </a:p>
                    <a:p>
                      <a:r>
                        <a:rPr lang="en-US" sz="1800" b="1" baseline="0" dirty="0" smtClean="0">
                          <a:solidFill>
                            <a:schemeClr val="tx1"/>
                          </a:solidFill>
                        </a:rPr>
                        <a:t>Revise to add additional evidence.</a:t>
                      </a:r>
                      <a:endParaRPr lang="en-US" sz="1800" b="1" dirty="0" smtClean="0">
                        <a:solidFill>
                          <a:schemeClr val="tx1"/>
                        </a:solidFill>
                      </a:endParaRPr>
                    </a:p>
                  </a:txBody>
                  <a:tcPr/>
                </a:tc>
              </a:tr>
            </a:tbl>
          </a:graphicData>
        </a:graphic>
      </p:graphicFrame>
      <p:sp>
        <p:nvSpPr>
          <p:cNvPr id="3" name="TextBox 2"/>
          <p:cNvSpPr txBox="1"/>
          <p:nvPr/>
        </p:nvSpPr>
        <p:spPr>
          <a:xfrm>
            <a:off x="2743200" y="457200"/>
            <a:ext cx="5715000" cy="584775"/>
          </a:xfrm>
          <a:prstGeom prst="rect">
            <a:avLst/>
          </a:prstGeom>
          <a:noFill/>
        </p:spPr>
        <p:txBody>
          <a:bodyPr wrap="square" rtlCol="0">
            <a:spAutoFit/>
          </a:bodyPr>
          <a:lstStyle/>
          <a:p>
            <a:r>
              <a:rPr lang="en-US" sz="3200" b="1" dirty="0" smtClean="0"/>
              <a:t>Mini-Unit Sequence</a:t>
            </a:r>
            <a:endParaRPr lang="en-US" sz="3200" b="1" dirty="0"/>
          </a:p>
        </p:txBody>
      </p:sp>
    </p:spTree>
    <p:extLst>
      <p:ext uri="{BB962C8B-B14F-4D97-AF65-F5344CB8AC3E}">
        <p14:creationId xmlns:p14="http://schemas.microsoft.com/office/powerpoint/2010/main" val="342586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a:t>
            </a:r>
            <a:endParaRPr lang="en-US" dirty="0"/>
          </a:p>
        </p:txBody>
      </p:sp>
      <p:sp>
        <p:nvSpPr>
          <p:cNvPr id="3" name="Content Placeholder 2"/>
          <p:cNvSpPr>
            <a:spLocks noGrp="1"/>
          </p:cNvSpPr>
          <p:nvPr>
            <p:ph idx="1"/>
          </p:nvPr>
        </p:nvSpPr>
        <p:spPr>
          <a:xfrm>
            <a:off x="762000" y="685800"/>
            <a:ext cx="7543800" cy="4419600"/>
          </a:xfrm>
        </p:spPr>
        <p:txBody>
          <a:bodyPr>
            <a:normAutofit/>
          </a:bodyPr>
          <a:lstStyle/>
          <a:p>
            <a:pPr marL="0" indent="0">
              <a:buNone/>
            </a:pPr>
            <a:r>
              <a:rPr lang="en-US" sz="3600" b="1" dirty="0" smtClean="0">
                <a:solidFill>
                  <a:schemeClr val="tx1"/>
                </a:solidFill>
              </a:rPr>
              <a:t>View this video:</a:t>
            </a:r>
            <a:r>
              <a:rPr lang="en-US" b="1" dirty="0">
                <a:solidFill>
                  <a:schemeClr val="tx1"/>
                </a:solidFill>
              </a:rPr>
              <a:t> </a:t>
            </a:r>
            <a:endParaRPr lang="en-US" b="1" dirty="0" smtClean="0">
              <a:solidFill>
                <a:schemeClr val="tx1"/>
              </a:solidFill>
            </a:endParaRPr>
          </a:p>
          <a:p>
            <a:pPr marL="0" indent="0">
              <a:buNone/>
            </a:pPr>
            <a:endParaRPr lang="en-US" b="1" dirty="0">
              <a:solidFill>
                <a:schemeClr val="tx1"/>
              </a:solidFill>
              <a:hlinkClick r:id="rId3"/>
            </a:endParaRPr>
          </a:p>
          <a:p>
            <a:pPr marL="0" indent="0">
              <a:buNone/>
            </a:pPr>
            <a:r>
              <a:rPr lang="en-US" b="1" dirty="0"/>
              <a:t>VIDEO: </a:t>
            </a:r>
            <a:r>
              <a:rPr lang="en-US" b="1" u="sng" dirty="0">
                <a:hlinkClick r:id="rId4"/>
              </a:rPr>
              <a:t>Nothing to Sneeze At</a:t>
            </a:r>
            <a:r>
              <a:rPr lang="en-US" b="1" dirty="0"/>
              <a:t> (Science Friday)</a:t>
            </a:r>
            <a:r>
              <a:rPr lang="en-US" dirty="0"/>
              <a:t/>
            </a:r>
            <a:br>
              <a:rPr lang="en-US" dirty="0"/>
            </a:br>
            <a:endParaRPr lang="en-US" dirty="0" smtClean="0"/>
          </a:p>
          <a:p>
            <a:pPr marL="0" indent="0">
              <a:buNone/>
            </a:pPr>
            <a:r>
              <a:rPr lang="en-US" dirty="0" smtClean="0"/>
              <a:t>Researchers </a:t>
            </a:r>
            <a:r>
              <a:rPr lang="en-US" dirty="0"/>
              <a:t>at MIT’s Applied Mathematics Lab used high-speed cameras and fluid mechanics to demonstrate the impressive distances traveled by coughs and sneezes.</a:t>
            </a:r>
          </a:p>
        </p:txBody>
      </p:sp>
    </p:spTree>
    <p:extLst>
      <p:ext uri="{BB962C8B-B14F-4D97-AF65-F5344CB8AC3E}">
        <p14:creationId xmlns:p14="http://schemas.microsoft.com/office/powerpoint/2010/main" val="2103955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#1</a:t>
            </a:r>
            <a:endParaRPr lang="en-US" dirty="0"/>
          </a:p>
        </p:txBody>
      </p:sp>
      <p:sp>
        <p:nvSpPr>
          <p:cNvPr id="3" name="Content Placeholder 2"/>
          <p:cNvSpPr>
            <a:spLocks noGrp="1"/>
          </p:cNvSpPr>
          <p:nvPr>
            <p:ph idx="1"/>
          </p:nvPr>
        </p:nvSpPr>
        <p:spPr>
          <a:xfrm>
            <a:off x="748259" y="381000"/>
            <a:ext cx="7543800" cy="4724400"/>
          </a:xfrm>
        </p:spPr>
        <p:txBody>
          <a:bodyPr>
            <a:normAutofit/>
          </a:bodyPr>
          <a:lstStyle/>
          <a:p>
            <a:pPr marL="0" indent="0">
              <a:buNone/>
            </a:pPr>
            <a:r>
              <a:rPr lang="en-US" sz="3600" b="1" dirty="0" smtClean="0">
                <a:solidFill>
                  <a:schemeClr val="tx1"/>
                </a:solidFill>
              </a:rPr>
              <a:t>Record what you observed</a:t>
            </a:r>
            <a:r>
              <a:rPr lang="en-US" sz="3600" b="1" dirty="0" smtClean="0">
                <a:solidFill>
                  <a:schemeClr val="tx1"/>
                </a:solidFill>
              </a:rPr>
              <a:t>.  List facts and key words that would make good evidence in argumentative writing.  Be sure to note the source!</a:t>
            </a:r>
          </a:p>
          <a:p>
            <a:pPr marL="0" indent="0">
              <a:buNone/>
            </a:pPr>
            <a:endParaRPr lang="en-US" sz="3600" b="1" dirty="0">
              <a:solidFill>
                <a:schemeClr val="tx1"/>
              </a:solidFill>
            </a:endParaRPr>
          </a:p>
          <a:p>
            <a:pPr marL="0" indent="0">
              <a:buNone/>
            </a:pPr>
            <a:r>
              <a:rPr lang="en-US" sz="3600" b="1" dirty="0" smtClean="0">
                <a:solidFill>
                  <a:schemeClr val="tx1"/>
                </a:solidFill>
              </a:rPr>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6905360"/>
              </p:ext>
            </p:extLst>
          </p:nvPr>
        </p:nvGraphicFramePr>
        <p:xfrm>
          <a:off x="1600200" y="3446988"/>
          <a:ext cx="6096000" cy="1381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FACTS</a:t>
                      </a:r>
                      <a:endParaRPr lang="en-US" dirty="0"/>
                    </a:p>
                  </a:txBody>
                  <a:tcPr/>
                </a:tc>
                <a:tc>
                  <a:txBody>
                    <a:bodyPr/>
                    <a:lstStyle/>
                    <a:p>
                      <a:r>
                        <a:rPr lang="en-US" dirty="0" smtClean="0"/>
                        <a:t>KEY</a:t>
                      </a:r>
                      <a:r>
                        <a:rPr lang="en-US" baseline="0" dirty="0" smtClean="0"/>
                        <a:t> WORDS</a:t>
                      </a:r>
                      <a:endParaRPr lang="en-US" dirty="0"/>
                    </a:p>
                  </a:txBody>
                  <a:tcPr/>
                </a:tc>
              </a:tr>
              <a:tr h="370840">
                <a:tc gridSpan="2">
                  <a:txBody>
                    <a:bodyPr/>
                    <a:lstStyle/>
                    <a:p>
                      <a:r>
                        <a:rPr lang="en-US" b="1" i="1" dirty="0" smtClean="0"/>
                        <a:t>Source:  </a:t>
                      </a:r>
                      <a:r>
                        <a:rPr lang="en-US" b="1" u="none" dirty="0" smtClean="0"/>
                        <a:t>Nothing to Sneeze At </a:t>
                      </a:r>
                      <a:r>
                        <a:rPr lang="en-US" b="1" dirty="0" smtClean="0"/>
                        <a:t>(Science Friday)</a:t>
                      </a:r>
                      <a:r>
                        <a:rPr lang="en-US" dirty="0" smtClean="0"/>
                        <a:t/>
                      </a:r>
                      <a:br>
                        <a:rPr lang="en-US" dirty="0" smtClean="0"/>
                      </a:br>
                      <a:endParaRPr lang="en-US" b="1" i="1" dirty="0"/>
                    </a:p>
                  </a:txBody>
                  <a:tcPr/>
                </a:tc>
                <a:tc hMerge="1">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8189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#2 / Writing #2</a:t>
            </a:r>
            <a:endParaRPr lang="en-US" dirty="0"/>
          </a:p>
        </p:txBody>
      </p:sp>
      <p:sp>
        <p:nvSpPr>
          <p:cNvPr id="3" name="Content Placeholder 2"/>
          <p:cNvSpPr>
            <a:spLocks noGrp="1"/>
          </p:cNvSpPr>
          <p:nvPr>
            <p:ph idx="1"/>
          </p:nvPr>
        </p:nvSpPr>
        <p:spPr>
          <a:xfrm>
            <a:off x="762000" y="152400"/>
            <a:ext cx="7543800" cy="3810000"/>
          </a:xfrm>
        </p:spPr>
        <p:txBody>
          <a:bodyPr>
            <a:normAutofit/>
          </a:bodyPr>
          <a:lstStyle/>
          <a:p>
            <a:pPr marL="0" indent="0">
              <a:buNone/>
            </a:pPr>
            <a:r>
              <a:rPr lang="en-US" b="1" dirty="0" smtClean="0">
                <a:solidFill>
                  <a:schemeClr val="tx1"/>
                </a:solidFill>
              </a:rPr>
              <a:t>View this </a:t>
            </a:r>
            <a:r>
              <a:rPr lang="en-US" b="1" dirty="0">
                <a:solidFill>
                  <a:schemeClr val="tx1"/>
                </a:solidFill>
              </a:rPr>
              <a:t>video about sneezing from </a:t>
            </a:r>
            <a:r>
              <a:rPr lang="en-US" b="1" dirty="0" err="1">
                <a:solidFill>
                  <a:schemeClr val="tx1"/>
                </a:solidFill>
              </a:rPr>
              <a:t>abc</a:t>
            </a:r>
            <a:r>
              <a:rPr lang="en-US" b="1" dirty="0">
                <a:solidFill>
                  <a:schemeClr val="tx1"/>
                </a:solidFill>
              </a:rPr>
              <a:t> news: </a:t>
            </a:r>
            <a:endParaRPr lang="en-US" b="1" dirty="0" smtClean="0">
              <a:solidFill>
                <a:schemeClr val="tx1"/>
              </a:solidFill>
            </a:endParaRPr>
          </a:p>
          <a:p>
            <a:pPr marL="0" indent="0">
              <a:buNone/>
            </a:pPr>
            <a:endParaRPr lang="en-US" b="1" dirty="0">
              <a:solidFill>
                <a:schemeClr val="tx1"/>
              </a:solidFill>
              <a:hlinkClick r:id="rId3"/>
            </a:endParaRPr>
          </a:p>
          <a:p>
            <a:pPr marL="0" indent="0">
              <a:buNone/>
            </a:pPr>
            <a:r>
              <a:rPr lang="en-US" b="1" dirty="0" smtClean="0">
                <a:solidFill>
                  <a:schemeClr val="tx1"/>
                </a:solidFill>
                <a:hlinkClick r:id="rId3"/>
              </a:rPr>
              <a:t>http</a:t>
            </a:r>
            <a:r>
              <a:rPr lang="en-US" b="1" dirty="0">
                <a:solidFill>
                  <a:schemeClr val="tx1"/>
                </a:solidFill>
                <a:hlinkClick r:id="rId3"/>
              </a:rPr>
              <a:t>://abcnews.go.com/WNT/video/best-sneeze-22258478</a:t>
            </a:r>
            <a:r>
              <a:rPr lang="en-US" b="1" dirty="0">
                <a:solidFill>
                  <a:schemeClr val="tx1"/>
                </a:solidFill>
              </a:rPr>
              <a:t>   </a:t>
            </a:r>
            <a:endParaRPr lang="en-US" b="1" dirty="0" smtClean="0">
              <a:solidFill>
                <a:schemeClr val="tx1"/>
              </a:solidFill>
            </a:endParaRPr>
          </a:p>
          <a:p>
            <a:pPr marL="0" indent="0">
              <a:buNone/>
            </a:pPr>
            <a:endParaRPr lang="en-US" b="1" dirty="0">
              <a:solidFill>
                <a:schemeClr val="tx1"/>
              </a:solidFill>
            </a:endParaRPr>
          </a:p>
          <a:p>
            <a:pPr marL="0" indent="0">
              <a:buNone/>
            </a:pPr>
            <a:r>
              <a:rPr lang="en-US" b="1" dirty="0" smtClean="0">
                <a:solidFill>
                  <a:schemeClr val="tx1"/>
                </a:solidFill>
              </a:rPr>
              <a:t>We’ll watch </a:t>
            </a:r>
            <a:r>
              <a:rPr lang="en-US" b="1" dirty="0">
                <a:solidFill>
                  <a:schemeClr val="tx1"/>
                </a:solidFill>
              </a:rPr>
              <a:t>it twice, recording facts and key words as </a:t>
            </a:r>
            <a:r>
              <a:rPr lang="en-US" b="1" dirty="0" smtClean="0">
                <a:solidFill>
                  <a:schemeClr val="tx1"/>
                </a:solidFill>
              </a:rPr>
              <a:t>we view</a:t>
            </a:r>
            <a:r>
              <a:rPr lang="en-US" b="1" dirty="0" smtClean="0">
                <a:solidFill>
                  <a:schemeClr val="tx1"/>
                </a:solidFill>
              </a:rPr>
              <a:t>.  Add to your chart, but note the new source. </a:t>
            </a:r>
            <a:r>
              <a:rPr lang="en-US" dirty="0"/>
              <a:t> </a:t>
            </a:r>
          </a:p>
          <a:p>
            <a:pPr marL="0" indent="0">
              <a:buNone/>
            </a:pPr>
            <a:r>
              <a:rPr lang="en-US" dirty="0">
                <a:solidFill>
                  <a:schemeClr val="tx1"/>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4022999800"/>
              </p:ext>
            </p:extLst>
          </p:nvPr>
        </p:nvGraphicFramePr>
        <p:xfrm>
          <a:off x="1600200" y="36576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FACTS</a:t>
                      </a:r>
                      <a:endParaRPr lang="en-US" dirty="0"/>
                    </a:p>
                  </a:txBody>
                  <a:tcPr/>
                </a:tc>
                <a:tc>
                  <a:txBody>
                    <a:bodyPr/>
                    <a:lstStyle/>
                    <a:p>
                      <a:r>
                        <a:rPr lang="en-US" dirty="0" smtClean="0"/>
                        <a:t>KEY</a:t>
                      </a:r>
                      <a:r>
                        <a:rPr lang="en-US" baseline="0" dirty="0" smtClean="0"/>
                        <a:t> WORDS</a:t>
                      </a:r>
                      <a:endParaRPr lang="en-US" dirty="0"/>
                    </a:p>
                  </a:txBody>
                  <a:tcPr/>
                </a:tc>
              </a:tr>
              <a:tr h="370840">
                <a:tc gridSpan="2">
                  <a:txBody>
                    <a:bodyPr/>
                    <a:lstStyle/>
                    <a:p>
                      <a:r>
                        <a:rPr lang="en-US" b="1" i="1" dirty="0" smtClean="0"/>
                        <a:t>Source:  The Best Way to Sneeze</a:t>
                      </a:r>
                      <a:r>
                        <a:rPr lang="en-US" b="1" i="1" baseline="0" dirty="0" smtClean="0"/>
                        <a:t> </a:t>
                      </a:r>
                      <a:r>
                        <a:rPr lang="en-US" b="1" i="0" baseline="0" dirty="0" smtClean="0"/>
                        <a:t>(abcnews.go.com)</a:t>
                      </a:r>
                      <a:endParaRPr lang="en-US" b="1" i="1" dirty="0"/>
                    </a:p>
                  </a:txBody>
                  <a:tcPr/>
                </a:tc>
                <a:tc hMerge="1">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389123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#3</a:t>
            </a:r>
            <a:endParaRPr lang="en-US" dirty="0"/>
          </a:p>
        </p:txBody>
      </p:sp>
      <p:sp>
        <p:nvSpPr>
          <p:cNvPr id="4" name="Rectangle 1"/>
          <p:cNvSpPr>
            <a:spLocks noChangeArrowheads="1"/>
          </p:cNvSpPr>
          <p:nvPr/>
        </p:nvSpPr>
        <p:spPr bwMode="auto">
          <a:xfrm>
            <a:off x="349198" y="533400"/>
            <a:ext cx="8784809"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rPr>
              <a:t>Ask Dr. Ty: Will early exposure to colds boost immunity? </a:t>
            </a:r>
          </a:p>
          <a:p>
            <a:endParaRPr lang="en-US" altLang="en-US" sz="800" dirty="0" smtClean="0"/>
          </a:p>
          <a:p>
            <a:r>
              <a:rPr lang="en-US" altLang="en-US" sz="2000" dirty="0" smtClean="0"/>
              <a:t>Dr</a:t>
            </a:r>
            <a:r>
              <a:rPr lang="en-US" altLang="en-US" sz="2000" dirty="0"/>
              <a:t>. </a:t>
            </a:r>
            <a:r>
              <a:rPr lang="en-US" altLang="en-US" sz="2000" dirty="0" err="1"/>
              <a:t>Tyeese</a:t>
            </a:r>
            <a:r>
              <a:rPr lang="en-US" altLang="en-US" sz="2000" dirty="0"/>
              <a:t> Gaines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chemeClr val="tx1"/>
              </a:solidFill>
              <a:effectLst/>
              <a:latin typeface="Arial" panose="020B0604020202020204" pitchFamily="34" charset="0"/>
            </a:endParaRPr>
          </a:p>
          <a:p>
            <a:pPr lvl="0"/>
            <a:r>
              <a:rPr lang="en-US" altLang="en-US" sz="1600" dirty="0">
                <a:hlinkClick r:id="rId2"/>
              </a:rPr>
              <a:t>http://</a:t>
            </a:r>
            <a:r>
              <a:rPr lang="en-US" altLang="en-US" sz="1600" dirty="0" smtClean="0">
                <a:hlinkClick r:id="rId2"/>
              </a:rPr>
              <a:t>www.nbcnews.com</a:t>
            </a:r>
            <a:r>
              <a:rPr lang="en-US" altLang="en-US" sz="1600" dirty="0" smtClean="0"/>
              <a:t> / </a:t>
            </a:r>
            <a:r>
              <a:rPr kumimoji="0" lang="en-US" altLang="en-US" sz="1600" b="0" i="0" u="none" strike="noStrike" cap="none" normalizeH="0" baseline="0" dirty="0" smtClean="0">
                <a:ln>
                  <a:noFill/>
                </a:ln>
                <a:solidFill>
                  <a:schemeClr val="tx1"/>
                </a:solidFill>
                <a:effectLst/>
              </a:rPr>
              <a:t>updated 8/5/2012 9:15:01 AM ET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"I had my son in daycare for the three years leading up to his start in Kindergarten this fall," Cheryl </a:t>
            </a:r>
            <a:r>
              <a:rPr kumimoji="0" lang="en-US" altLang="en-US" sz="1600" b="0" i="0" u="none" strike="noStrike" cap="none" normalizeH="0" baseline="0" dirty="0" err="1" smtClean="0">
                <a:ln>
                  <a:noFill/>
                </a:ln>
                <a:solidFill>
                  <a:schemeClr val="tx1"/>
                </a:solidFill>
                <a:effectLst/>
              </a:rPr>
              <a:t>G.McGrattan</a:t>
            </a:r>
            <a:r>
              <a:rPr kumimoji="0" lang="en-US" altLang="en-US" sz="1600" b="0" i="0" u="none" strike="noStrike" cap="none" normalizeH="0" baseline="0" dirty="0" smtClean="0">
                <a:ln>
                  <a:noFill/>
                </a:ln>
                <a:solidFill>
                  <a:schemeClr val="tx1"/>
                </a:solidFill>
                <a:effectLst/>
              </a:rPr>
              <a:t> asks on Facebook. "He got every cold and virus that cycled through the class. I am told he will be more resilient and have good immunity in the years that follow. Is this truth or wishful thinking?"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There is actually some truth to this.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A child exposed to colds and viruses earlier in life will develop a stronger immune system and is less likely to become sick in his or her later years.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“Immunity is immunity,” explains Dr. Jordan S. Orange, chief of immunology, allergy and rheumatology at Texas Children’s Hospital. “When you get it, you have it. So, if you get it</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http://media4.s-nbcnews.com/i/MSNBC/Components/Sources/Art/source-Gri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6686550"/>
            <a:ext cx="771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media3.s-nbcnews.com/j/MSNBC/Components/Photo/_new/120730-Tyeese-Gaines-Twitter-Icon.grid-4x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4673600"/>
            <a:ext cx="29337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89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53000"/>
            <a:ext cx="6781800" cy="1600200"/>
          </a:xfrm>
        </p:spPr>
        <p:txBody>
          <a:bodyPr/>
          <a:lstStyle/>
          <a:p>
            <a:r>
              <a:rPr lang="en-US" dirty="0" smtClean="0"/>
              <a:t>Text #3</a:t>
            </a:r>
            <a:endParaRPr lang="en-US" dirty="0"/>
          </a:p>
        </p:txBody>
      </p:sp>
      <p:sp>
        <p:nvSpPr>
          <p:cNvPr id="4" name="Rectangle 1"/>
          <p:cNvSpPr>
            <a:spLocks noChangeArrowheads="1"/>
          </p:cNvSpPr>
          <p:nvPr/>
        </p:nvSpPr>
        <p:spPr bwMode="auto">
          <a:xfrm>
            <a:off x="63500" y="228600"/>
            <a:ext cx="90805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rPr>
              <a:t>Will early exposure to colds boost immunity?—cont. </a:t>
            </a:r>
          </a:p>
          <a:p>
            <a:endParaRPr lang="en-US" altLang="en-US" sz="8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rPr>
              <a:t>earlier, you’re going to be immune earlier.”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rPr>
              <a:t>However, here’s the catch: there are actually hundreds of different cold viruses. For example, adenovirus -- one of many viruses that causes cough, congestion, pink eye and diarrhea -- has 54 different types.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rPr>
              <a:t>So, while children may build up immunity to the two or three viruses they’ve been exposed to, there are still hundreds more that their immune systems have not yet encountered. Meaning, that child may get sick from the new viruses just like everyone else.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rPr>
              <a:t>Some experts still say more exposure to germs is better. The use of hand sanitizers and excessive cleanliness are actually blamed for the increase in asthma, allergies and autoimmune disorders in a theory called the “hygiene hypothesis.”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http://media4.s-nbcnews.com/i/MSNBC/Components/Sources/Art/source-Gri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6686550"/>
            <a:ext cx="771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media3.s-nbcnews.com/j/MSNBC/Components/Photo/_new/120730-Tyeese-Gaines-Twitter-Icon.grid-4x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4673600"/>
            <a:ext cx="29337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547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1824</TotalTime>
  <Words>1569</Words>
  <Application>Microsoft Office PowerPoint</Application>
  <PresentationFormat>On-screen Show (4:3)</PresentationFormat>
  <Paragraphs>341</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Impact</vt:lpstr>
      <vt:lpstr>Times New Roman</vt:lpstr>
      <vt:lpstr>Wingdings</vt:lpstr>
      <vt:lpstr>NewsPrint</vt:lpstr>
      <vt:lpstr>Should Cold Sufferers Wear Masks?</vt:lpstr>
      <vt:lpstr>PowerPoint Presentation</vt:lpstr>
      <vt:lpstr>PowerPoint Presentation</vt:lpstr>
      <vt:lpstr>PowerPoint Presentation</vt:lpstr>
      <vt:lpstr>Text #1</vt:lpstr>
      <vt:lpstr>Writing #1</vt:lpstr>
      <vt:lpstr>Text #2 / Writing #2</vt:lpstr>
      <vt:lpstr>Text #3</vt:lpstr>
      <vt:lpstr>Text #3</vt:lpstr>
      <vt:lpstr>Partner Talk</vt:lpstr>
      <vt:lpstr>CLAIM</vt:lpstr>
      <vt:lpstr>Peer Review</vt:lpstr>
      <vt:lpstr>Text #4</vt:lpstr>
      <vt:lpstr>PowerPoint Presentation</vt:lpstr>
      <vt:lpstr>Writing #4</vt:lpstr>
      <vt:lpstr>Integrating Research</vt:lpstr>
      <vt:lpstr>Peer Review/Revision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Start Time</dc:title>
  <dc:creator>ertc</dc:creator>
  <cp:lastModifiedBy>Hansel, Julia</cp:lastModifiedBy>
  <cp:revision>29</cp:revision>
  <dcterms:created xsi:type="dcterms:W3CDTF">2014-11-07T10:59:04Z</dcterms:created>
  <dcterms:modified xsi:type="dcterms:W3CDTF">2015-06-02T16:57:00Z</dcterms:modified>
</cp:coreProperties>
</file>