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7" r:id="rId3"/>
    <p:sldId id="259" r:id="rId4"/>
    <p:sldId id="263" r:id="rId5"/>
    <p:sldId id="275" r:id="rId6"/>
    <p:sldId id="266" r:id="rId7"/>
    <p:sldId id="265" r:id="rId8"/>
    <p:sldId id="278" r:id="rId9"/>
    <p:sldId id="270" r:id="rId10"/>
    <p:sldId id="271" r:id="rId11"/>
    <p:sldId id="258" r:id="rId12"/>
    <p:sldId id="268" r:id="rId13"/>
    <p:sldId id="273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7675" autoAdjust="0"/>
  </p:normalViewPr>
  <p:slideViewPr>
    <p:cSldViewPr snapToGrid="0">
      <p:cViewPr>
        <p:scale>
          <a:sx n="111" d="100"/>
          <a:sy n="111" d="100"/>
        </p:scale>
        <p:origin x="-56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EF68-4DCB-47A0-8597-E7D3139B521C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B9981-97B4-4309-82C3-5646B916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Reading</a:t>
            </a:r>
            <a:r>
              <a:rPr lang="en-US" baseline="0" dirty="0" smtClean="0"/>
              <a:t> plays an important role in writing arguments. Students read to 1] learn about issues; 2] gather information to form and support views; 3] Go deeper into an issue to understand the multiple perspectives and complexities; and 4] study and mentor the skills of effective argument writers. Students also read and re-read their own writing to 1] capture, track and revise thinking; 2] organize and plan a draft; 3] to rethink and revise a draft.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did you clarify or change your</a:t>
            </a:r>
            <a:r>
              <a:rPr lang="en-US" baseline="0" dirty="0" smtClean="0"/>
              <a:t> claim? What evidence in this article added to your thinking and caused you to change your mind or clarify your first claim?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reflect on the levels and ways you read. </a:t>
            </a:r>
            <a:r>
              <a:rPr lang="en-US" dirty="0" smtClean="0"/>
              <a:t>Re-read</a:t>
            </a:r>
            <a:r>
              <a:rPr lang="en-US" baseline="0" dirty="0" smtClean="0"/>
              <a:t> the roles reading plays in writing arguments. What roles did reading play in your thinking and writing about online privacy? </a:t>
            </a:r>
          </a:p>
          <a:p>
            <a:r>
              <a:rPr lang="en-US" baseline="0" dirty="0" smtClean="0"/>
              <a:t>And re-read the descriptors of an interactive reader. What descriptors would describe you as a reader? How did those actions help you think, organize evidence, and form a claim?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will this impact reading work and instruction in your classroom?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is thinking. Multiple things happen in a reader’s mind</a:t>
            </a:r>
            <a:r>
              <a:rPr lang="en-US" baseline="0" dirty="0" smtClean="0"/>
              <a:t> while reading. Often this thinking is invisible and private. CRWP teaches students strategies to make their thinking visible on the page of texts they read through annotating or coding a text; in graphic organizers that collect and organize information; and in their writer’s notebooks as they gather information, reflect, respond, and rethink along the 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slow down the multiple</a:t>
            </a:r>
            <a:r>
              <a:rPr lang="en-US" baseline="0" dirty="0" smtClean="0"/>
              <a:t> levels of thinking that automatically. This we may not even be aware that it occurs.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our students to be interactive readers who are</a:t>
            </a:r>
            <a:r>
              <a:rPr lang="en-US" baseline="0" dirty="0" smtClean="0"/>
              <a:t> aware of the multiple ways they think and make sense of information, ideas, and issues as they read.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B9981-97B4-4309-82C3-5646B916B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3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F724DA-330B-4B9C-A269-2DFC0F81F94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1DEDE-1485-4F76-8E12-825B78BC00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3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Reading for Effective Arguments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703" y="4492568"/>
            <a:ext cx="1005840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Linda Denstaedt			        ldenstaedt@ameritech.net</a:t>
            </a:r>
          </a:p>
          <a:p>
            <a:r>
              <a:rPr lang="en-US" dirty="0" smtClean="0"/>
              <a:t>CRWP Leadership Team		        Oakland Writing Project (MI) </a:t>
            </a:r>
            <a:endParaRPr lang="en-US" dirty="0"/>
          </a:p>
        </p:txBody>
      </p:sp>
      <p:pic>
        <p:nvPicPr>
          <p:cNvPr id="1026" name="Picture 2" descr="NWP College-Ready Writers Program 2015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0" y="758952"/>
            <a:ext cx="9753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5236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Rereading and Writing to Think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974586"/>
            <a:ext cx="5029200" cy="7362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Does the Evidence Suggest? 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342727"/>
            <a:ext cx="3371239" cy="40206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What Do you Think?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648021"/>
            <a:ext cx="5056270" cy="1410028"/>
          </a:xfrm>
        </p:spPr>
      </p:pic>
      <p:sp>
        <p:nvSpPr>
          <p:cNvPr id="9" name="TextBox 8"/>
          <p:cNvSpPr txBox="1"/>
          <p:nvPr/>
        </p:nvSpPr>
        <p:spPr>
          <a:xfrm>
            <a:off x="6217920" y="2582334"/>
            <a:ext cx="463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a claim that expresses your current view.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52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802" y="3522896"/>
            <a:ext cx="3633510" cy="3194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Code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F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/>
              <a:t>Compelling Facts</a:t>
            </a:r>
          </a:p>
          <a:p>
            <a:pPr marL="0" indent="0">
              <a:buNone/>
            </a:pPr>
            <a:r>
              <a:rPr lang="en-US" sz="3600" b="1" dirty="0" smtClean="0"/>
              <a:t>E</a:t>
            </a:r>
            <a:r>
              <a:rPr lang="en-US" sz="2800" dirty="0" smtClean="0"/>
              <a:t>      Important Examples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802" y="249715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Reading to Go Deeper and Rethink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What do we want students to do and think as they read?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04672" y="1833795"/>
            <a:ext cx="3645408" cy="1499616"/>
          </a:xfrm>
          <a:prstGeom prst="cloudCallout">
            <a:avLst>
              <a:gd name="adj1" fmla="val 146"/>
              <a:gd name="adj2" fmla="val 906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Connect, clarify and extend your knowledge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4752" y="1858349"/>
            <a:ext cx="5888736" cy="2311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Underline statements that explain why there is a debate. </a:t>
            </a:r>
          </a:p>
          <a:p>
            <a:endParaRPr lang="en-US" sz="2800" dirty="0"/>
          </a:p>
          <a:p>
            <a:r>
              <a:rPr lang="en-US" sz="2800" dirty="0" smtClean="0"/>
              <a:t>Identify the most important evidence. # Top 4.  </a:t>
            </a:r>
            <a:endParaRPr lang="en-US" sz="2800" dirty="0"/>
          </a:p>
        </p:txBody>
      </p:sp>
      <p:sp>
        <p:nvSpPr>
          <p:cNvPr id="11" name="Cloud Callout 10"/>
          <p:cNvSpPr/>
          <p:nvPr/>
        </p:nvSpPr>
        <p:spPr>
          <a:xfrm>
            <a:off x="6827520" y="4553416"/>
            <a:ext cx="4084320" cy="1481624"/>
          </a:xfrm>
          <a:prstGeom prst="cloudCallout">
            <a:avLst>
              <a:gd name="adj1" fmla="val -18161"/>
              <a:gd name="adj2" fmla="val -977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Draw conclusions identify important information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5236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Rereading and Writing to Think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974586"/>
            <a:ext cx="5029200" cy="7362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Does the Evidence Suggest? 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342727"/>
            <a:ext cx="3371239" cy="40206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What Do you Think?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892545"/>
            <a:ext cx="5056270" cy="1410028"/>
          </a:xfrm>
        </p:spPr>
      </p:pic>
      <p:sp>
        <p:nvSpPr>
          <p:cNvPr id="9" name="TextBox 8"/>
          <p:cNvSpPr txBox="1"/>
          <p:nvPr/>
        </p:nvSpPr>
        <p:spPr>
          <a:xfrm>
            <a:off x="6217920" y="2582334"/>
            <a:ext cx="463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a claim that expresses your current view.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2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90" y="719328"/>
            <a:ext cx="3669694" cy="523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59131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CRWP’s Focus</a:t>
            </a:r>
            <a:br>
              <a:rPr lang="en-US" sz="4400" b="1" dirty="0" smtClean="0"/>
            </a:br>
            <a:r>
              <a:rPr lang="en-US" sz="4400" b="1" dirty="0" smtClean="0"/>
              <a:t>Develop Argument Skills Across Time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011876" cy="73628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Entering Skills 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3011876" cy="30869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Annotating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Drafting a claim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 Identifying evidence           (quotations, facts,  &amp; statistics) to support the claim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8978" y="1846052"/>
            <a:ext cx="3106702" cy="7362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Going Deeper Skills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8978" y="2582334"/>
            <a:ext cx="3106702" cy="308694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/>
              <a:t>Authorizing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  Countering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68800" y="1846052"/>
            <a:ext cx="3431822" cy="7362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FOUNDATIONAL SKILLS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800" y="2582334"/>
            <a:ext cx="342053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Tying evidence to the</a:t>
            </a:r>
            <a:endParaRPr lang="en-US" sz="2400" dirty="0"/>
          </a:p>
          <a:p>
            <a:r>
              <a:rPr lang="en-US" sz="2400" dirty="0" smtClean="0"/>
              <a:t>       claim 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Explaining its</a:t>
            </a:r>
          </a:p>
          <a:p>
            <a:r>
              <a:rPr lang="en-US" sz="2400" dirty="0" smtClean="0"/>
              <a:t>       relevance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CRWP’s Focus</a:t>
            </a:r>
            <a:br>
              <a:rPr lang="en-US" sz="4400" b="1" dirty="0" smtClean="0"/>
            </a:br>
            <a:r>
              <a:rPr lang="en-US" sz="4400" b="1" dirty="0" smtClean="0"/>
              <a:t>Develop Argument Skills Across Time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011876" cy="73628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Entering Skills 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3011876" cy="30869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Ability to draft from notes and annotations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8978" y="1846052"/>
            <a:ext cx="3106702" cy="7362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Going Deeper Skills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8978" y="2582334"/>
            <a:ext cx="3106702" cy="308694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68800" y="1846052"/>
            <a:ext cx="3431822" cy="7362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FOUNDATIONAL SKILLS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800" y="2582334"/>
            <a:ext cx="3420534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Explore an issue to make a claim 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Identify evidence and explain its relevance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0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Reading in Writing Arguments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Texts Written by Others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Become informed on an </a:t>
            </a:r>
            <a:r>
              <a:rPr lang="en-US" sz="2400" dirty="0" smtClean="0"/>
              <a:t>issue and form a claim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Collect </a:t>
            </a:r>
            <a:r>
              <a:rPr lang="en-US" sz="2400" dirty="0"/>
              <a:t>and sort information to support a </a:t>
            </a:r>
            <a:r>
              <a:rPr lang="en-US" sz="2400" dirty="0" smtClean="0"/>
              <a:t>claim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the complexities and multiple perspectives on an issue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Study and mentor decisions of effective arguments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OWN Writing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Re-read to understand what I think    and how my thinking is changing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Re-read to organize evidence and plan a draft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Re-read to analyze and rethink an early </a:t>
            </a:r>
            <a:r>
              <a:rPr lang="en-US" sz="2400" dirty="0"/>
              <a:t>draft </a:t>
            </a:r>
            <a:r>
              <a:rPr lang="en-US" sz="2400" dirty="0" smtClean="0"/>
              <a:t>to </a:t>
            </a:r>
            <a:r>
              <a:rPr lang="en-US" sz="2400" dirty="0"/>
              <a:t>plan revisions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Reading Engages Complex and Multiple Processes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64" y="1942290"/>
            <a:ext cx="4902138" cy="3915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28" y="3228780"/>
            <a:ext cx="893985" cy="891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7828" y="3081447"/>
            <a:ext cx="1217066" cy="127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94" y="2902416"/>
            <a:ext cx="1543733" cy="1543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4764" y="1895683"/>
            <a:ext cx="2129823" cy="1703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488749"/>
            <a:ext cx="1667223" cy="1778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5" y="4143628"/>
            <a:ext cx="2620418" cy="17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 is Thinking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09368" y="2100016"/>
            <a:ext cx="9946312" cy="3376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connections and </a:t>
            </a:r>
            <a:r>
              <a:rPr lang="en-US" sz="2800" b="1" dirty="0" smtClean="0">
                <a:solidFill>
                  <a:srgbClr val="FF0000"/>
                </a:solidFill>
              </a:rPr>
              <a:t>activate prior knowledge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inferences to connect information and </a:t>
            </a:r>
            <a:r>
              <a:rPr lang="en-US" sz="2800" b="1" dirty="0" smtClean="0">
                <a:solidFill>
                  <a:srgbClr val="FF0000"/>
                </a:solidFill>
              </a:rPr>
              <a:t>draw 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Generate questions to </a:t>
            </a:r>
            <a:r>
              <a:rPr lang="en-US" sz="2800" b="1" dirty="0" smtClean="0">
                <a:solidFill>
                  <a:srgbClr val="FF0000"/>
                </a:solidFill>
              </a:rPr>
              <a:t>clarify and extend thinking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Determine </a:t>
            </a:r>
            <a:r>
              <a:rPr lang="en-US" sz="2800" b="1" dirty="0" smtClean="0">
                <a:solidFill>
                  <a:srgbClr val="FF0000"/>
                </a:solidFill>
              </a:rPr>
              <a:t>important information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Learn and </a:t>
            </a:r>
            <a:r>
              <a:rPr lang="en-US" sz="2800" b="1" dirty="0" smtClean="0">
                <a:solidFill>
                  <a:srgbClr val="FF0000"/>
                </a:solidFill>
              </a:rPr>
              <a:t>change thinking </a:t>
            </a:r>
            <a:r>
              <a:rPr lang="en-US" sz="2800" dirty="0" smtClean="0"/>
              <a:t>during reading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Strategies to Scaffold Complex Texts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936" y="2016422"/>
            <a:ext cx="10680192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Provide accessible texts that build in complexity 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Modeling and thinking-aloud for students and with students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Peer conversations to rehearse thinking while reading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Multi-draft gradual release reading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Graphic organizers focused on a specific skill </a:t>
            </a:r>
          </a:p>
        </p:txBody>
      </p:sp>
    </p:spTree>
    <p:extLst>
      <p:ext uri="{BB962C8B-B14F-4D97-AF65-F5344CB8AC3E}">
        <p14:creationId xmlns:p14="http://schemas.microsoft.com/office/powerpoint/2010/main" val="20347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21" y="0"/>
            <a:ext cx="6419138" cy="64391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2424" y="3478491"/>
            <a:ext cx="3874416" cy="247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Online Privacy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What do you think about your privacy when you are online? </a:t>
            </a:r>
            <a:endParaRPr lang="en-US" sz="2800" dirty="0"/>
          </a:p>
        </p:txBody>
      </p:sp>
      <p:sp>
        <p:nvSpPr>
          <p:cNvPr id="9" name="Cloud Callout 8"/>
          <p:cNvSpPr/>
          <p:nvPr/>
        </p:nvSpPr>
        <p:spPr>
          <a:xfrm>
            <a:off x="631597" y="320512"/>
            <a:ext cx="3535051" cy="1960775"/>
          </a:xfrm>
          <a:prstGeom prst="cloudCallout">
            <a:avLst>
              <a:gd name="adj1" fmla="val 17034"/>
              <a:gd name="adj2" fmla="val 87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Activate your prior knowledge &amp; attitudes  </a:t>
            </a:r>
            <a:endParaRPr lang="en-US" sz="2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21" y="4282529"/>
            <a:ext cx="6419138" cy="20146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5289" y="3478491"/>
            <a:ext cx="4194930" cy="2582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conclusions can you draw about Amazon’s attitude toward my previous purchases?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does that inference activate your prior knowledge?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78728" y="3478492"/>
            <a:ext cx="4251491" cy="2582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questions do you have? 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742" y="3398363"/>
            <a:ext cx="443474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 this point, what seems to be the most important information you already know about online privacy?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39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Interactive Reader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7362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Codes and Annotates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473642"/>
            <a:ext cx="4937760" cy="32867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Observes &amp; takes notes on details, words, images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Evidence: facts, examples, quotes (authorities)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Important or compelling evidence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Claims &amp; counterclaims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7362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Makes Sense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73642"/>
            <a:ext cx="4937760" cy="4212138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1. Prior knowledge and attitudes </a:t>
            </a:r>
          </a:p>
          <a:p>
            <a:r>
              <a:rPr lang="en-US" sz="3600" dirty="0" smtClean="0"/>
              <a:t>2. Background information</a:t>
            </a:r>
          </a:p>
          <a:p>
            <a:r>
              <a:rPr lang="en-US" sz="3600" dirty="0"/>
              <a:t>3</a:t>
            </a:r>
            <a:r>
              <a:rPr lang="en-US" sz="3600" dirty="0" smtClean="0"/>
              <a:t>. What’s interesting but not important </a:t>
            </a:r>
          </a:p>
          <a:p>
            <a:r>
              <a:rPr lang="en-US" sz="3600" dirty="0"/>
              <a:t>4</a:t>
            </a:r>
            <a:r>
              <a:rPr lang="en-US" sz="3600" dirty="0" smtClean="0"/>
              <a:t>. Tracks key evidence and evidence sets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○   pro and con evidence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○  facts, authorities &amp; countering </a:t>
            </a:r>
          </a:p>
          <a:p>
            <a:r>
              <a:rPr lang="en-US" sz="3600" dirty="0"/>
              <a:t>5</a:t>
            </a:r>
            <a:r>
              <a:rPr lang="en-US" sz="3600" dirty="0" smtClean="0"/>
              <a:t>. Commentary</a:t>
            </a:r>
          </a:p>
          <a:p>
            <a:r>
              <a:rPr lang="en-US" sz="3600" dirty="0" smtClean="0"/>
              <a:t>      </a:t>
            </a:r>
            <a:r>
              <a:rPr lang="en-US" sz="3600" dirty="0"/>
              <a:t>○   </a:t>
            </a:r>
            <a:r>
              <a:rPr lang="en-US" sz="3600" dirty="0" smtClean="0"/>
              <a:t>What others think  </a:t>
            </a:r>
            <a:endParaRPr lang="en-US" sz="3600" dirty="0"/>
          </a:p>
          <a:p>
            <a:r>
              <a:rPr lang="en-US" sz="3600" dirty="0"/>
              <a:t>      ○   </a:t>
            </a:r>
            <a:r>
              <a:rPr lang="en-US" sz="3600" dirty="0" smtClean="0"/>
              <a:t>What I think </a:t>
            </a:r>
            <a:endParaRPr lang="en-US" sz="36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26" y="476120"/>
            <a:ext cx="4871528" cy="575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1925" y="2221360"/>
            <a:ext cx="3752493" cy="300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6120" y="388569"/>
            <a:ext cx="5711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Graphic Organizers </a:t>
            </a:r>
          </a:p>
          <a:p>
            <a:r>
              <a:rPr lang="en-US" sz="4000" dirty="0" smtClean="0"/>
              <a:t>Make Thinking Visible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35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23" y="3522896"/>
            <a:ext cx="4239589" cy="31948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Code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F</a:t>
            </a:r>
            <a:r>
              <a:rPr lang="en-US" sz="3800" b="1" dirty="0" smtClean="0">
                <a:solidFill>
                  <a:srgbClr val="FF0000"/>
                </a:solidFill>
              </a:rPr>
              <a:t>    </a:t>
            </a:r>
            <a:r>
              <a:rPr lang="en-US" sz="3800" dirty="0" smtClean="0"/>
              <a:t>Compelling Facts</a:t>
            </a:r>
          </a:p>
          <a:p>
            <a:pPr marL="0" indent="0">
              <a:buNone/>
            </a:pPr>
            <a:r>
              <a:rPr lang="en-US" sz="3800" b="1" dirty="0" smtClean="0"/>
              <a:t>E</a:t>
            </a:r>
            <a:r>
              <a:rPr lang="en-US" sz="3800" dirty="0" smtClean="0"/>
              <a:t>      Important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400" b="1" dirty="0" smtClean="0"/>
              <a:t>Write a key word or phrase to quickly identify each piece of evidence.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802" y="249715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Reading to Think &amp; Draft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What do we want students to do and think as they read?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04672" y="1833795"/>
            <a:ext cx="3645408" cy="1499616"/>
          </a:xfrm>
          <a:prstGeom prst="cloudCallout">
            <a:avLst>
              <a:gd name="adj1" fmla="val 146"/>
              <a:gd name="adj2" fmla="val 906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Connect, clarify and extend your knowledge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4751" y="1858349"/>
            <a:ext cx="6118881" cy="2311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Underline statements that explain why there is a debate. </a:t>
            </a:r>
          </a:p>
          <a:p>
            <a:endParaRPr lang="en-US" sz="2400" dirty="0"/>
          </a:p>
          <a:p>
            <a:r>
              <a:rPr lang="en-US" sz="2400" dirty="0" smtClean="0"/>
              <a:t>Identify the most important evidence. # Top 4.  </a:t>
            </a:r>
            <a:endParaRPr lang="en-US" sz="2400" dirty="0"/>
          </a:p>
        </p:txBody>
      </p:sp>
      <p:sp>
        <p:nvSpPr>
          <p:cNvPr id="11" name="Cloud Callout 10"/>
          <p:cNvSpPr/>
          <p:nvPr/>
        </p:nvSpPr>
        <p:spPr>
          <a:xfrm>
            <a:off x="6827520" y="4553416"/>
            <a:ext cx="4084320" cy="1481624"/>
          </a:xfrm>
          <a:prstGeom prst="cloudCallout">
            <a:avLst>
              <a:gd name="adj1" fmla="val -18161"/>
              <a:gd name="adj2" fmla="val -977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Draw conclusions identify important information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629</TotalTime>
  <Words>912</Words>
  <Application>Microsoft Office PowerPoint</Application>
  <PresentationFormat>Custom</PresentationFormat>
  <Paragraphs>131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Reading for Effective Arguments</vt:lpstr>
      <vt:lpstr>Role of Reading in Writing Arguments </vt:lpstr>
      <vt:lpstr>Reading Engages Complex and Multiple Processes </vt:lpstr>
      <vt:lpstr>Reading is Thinking </vt:lpstr>
      <vt:lpstr>Strategies to Scaffold Complex Texts </vt:lpstr>
      <vt:lpstr>PowerPoint Presentation</vt:lpstr>
      <vt:lpstr>Interactive Reader </vt:lpstr>
      <vt:lpstr>PowerPoint Presentation</vt:lpstr>
      <vt:lpstr>PowerPoint Presentation</vt:lpstr>
      <vt:lpstr>Rereading and Writing to Think  </vt:lpstr>
      <vt:lpstr>PowerPoint Presentation</vt:lpstr>
      <vt:lpstr>Rereading and Writing to Think  </vt:lpstr>
      <vt:lpstr>PowerPoint Presentation</vt:lpstr>
      <vt:lpstr>CRWP’s Focus Develop Argument Skills Across Time </vt:lpstr>
      <vt:lpstr>CRWP’s Focus Develop Argument Skills Across Time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Effective Arguments</dc:title>
  <dc:creator>Linda Denstaedt</dc:creator>
  <cp:lastModifiedBy>Jean</cp:lastModifiedBy>
  <cp:revision>35</cp:revision>
  <dcterms:created xsi:type="dcterms:W3CDTF">2015-09-07T15:22:15Z</dcterms:created>
  <dcterms:modified xsi:type="dcterms:W3CDTF">2015-09-13T13:26:19Z</dcterms:modified>
</cp:coreProperties>
</file>