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8" r:id="rId4"/>
    <p:sldId id="257" r:id="rId5"/>
    <p:sldId id="262" r:id="rId6"/>
    <p:sldId id="259" r:id="rId7"/>
    <p:sldId id="282" r:id="rId8"/>
    <p:sldId id="268" r:id="rId9"/>
    <p:sldId id="270" r:id="rId10"/>
    <p:sldId id="272" r:id="rId11"/>
    <p:sldId id="273" r:id="rId12"/>
    <p:sldId id="271" r:id="rId13"/>
    <p:sldId id="274" r:id="rId14"/>
    <p:sldId id="275" r:id="rId15"/>
    <p:sldId id="276" r:id="rId16"/>
    <p:sldId id="277" r:id="rId17"/>
    <p:sldId id="260" r:id="rId18"/>
    <p:sldId id="281" r:id="rId19"/>
    <p:sldId id="266" r:id="rId20"/>
    <p:sldId id="279" r:id="rId21"/>
    <p:sldId id="278" r:id="rId22"/>
    <p:sldId id="261" r:id="rId23"/>
    <p:sldId id="264" r:id="rId24"/>
    <p:sldId id="283" r:id="rId25"/>
    <p:sldId id="265" r:id="rId26"/>
    <p:sldId id="26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9" autoAdjust="0"/>
    <p:restoredTop sz="94660"/>
  </p:normalViewPr>
  <p:slideViewPr>
    <p:cSldViewPr>
      <p:cViewPr varScale="1">
        <p:scale>
          <a:sx n="120" d="100"/>
          <a:sy n="120" d="100"/>
        </p:scale>
        <p:origin x="-80" y="-2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D289E8-AD77-4C72-A279-DB6DB0BDF52D}"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7D798-0976-4B2E-A97A-980279AE5359}" type="slidenum">
              <a:rPr lang="en-US" smtClean="0"/>
              <a:t>‹#›</a:t>
            </a:fld>
            <a:endParaRPr lang="en-US"/>
          </a:p>
        </p:txBody>
      </p:sp>
    </p:spTree>
    <p:extLst>
      <p:ext uri="{BB962C8B-B14F-4D97-AF65-F5344CB8AC3E}">
        <p14:creationId xmlns:p14="http://schemas.microsoft.com/office/powerpoint/2010/main" val="420235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289E8-AD77-4C72-A279-DB6DB0BDF52D}"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7D798-0976-4B2E-A97A-980279AE5359}" type="slidenum">
              <a:rPr lang="en-US" smtClean="0"/>
              <a:t>‹#›</a:t>
            </a:fld>
            <a:endParaRPr lang="en-US"/>
          </a:p>
        </p:txBody>
      </p:sp>
    </p:spTree>
    <p:extLst>
      <p:ext uri="{BB962C8B-B14F-4D97-AF65-F5344CB8AC3E}">
        <p14:creationId xmlns:p14="http://schemas.microsoft.com/office/powerpoint/2010/main" val="215075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289E8-AD77-4C72-A279-DB6DB0BDF52D}"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7D798-0976-4B2E-A97A-980279AE5359}" type="slidenum">
              <a:rPr lang="en-US" smtClean="0"/>
              <a:t>‹#›</a:t>
            </a:fld>
            <a:endParaRPr lang="en-US"/>
          </a:p>
        </p:txBody>
      </p:sp>
    </p:spTree>
    <p:extLst>
      <p:ext uri="{BB962C8B-B14F-4D97-AF65-F5344CB8AC3E}">
        <p14:creationId xmlns:p14="http://schemas.microsoft.com/office/powerpoint/2010/main" val="365700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289E8-AD77-4C72-A279-DB6DB0BDF52D}"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7D798-0976-4B2E-A97A-980279AE5359}" type="slidenum">
              <a:rPr lang="en-US" smtClean="0"/>
              <a:t>‹#›</a:t>
            </a:fld>
            <a:endParaRPr lang="en-US"/>
          </a:p>
        </p:txBody>
      </p:sp>
    </p:spTree>
    <p:extLst>
      <p:ext uri="{BB962C8B-B14F-4D97-AF65-F5344CB8AC3E}">
        <p14:creationId xmlns:p14="http://schemas.microsoft.com/office/powerpoint/2010/main" val="125852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289E8-AD77-4C72-A279-DB6DB0BDF52D}"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7D798-0976-4B2E-A97A-980279AE5359}" type="slidenum">
              <a:rPr lang="en-US" smtClean="0"/>
              <a:t>‹#›</a:t>
            </a:fld>
            <a:endParaRPr lang="en-US"/>
          </a:p>
        </p:txBody>
      </p:sp>
    </p:spTree>
    <p:extLst>
      <p:ext uri="{BB962C8B-B14F-4D97-AF65-F5344CB8AC3E}">
        <p14:creationId xmlns:p14="http://schemas.microsoft.com/office/powerpoint/2010/main" val="53504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289E8-AD77-4C72-A279-DB6DB0BDF52D}"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7D798-0976-4B2E-A97A-980279AE5359}" type="slidenum">
              <a:rPr lang="en-US" smtClean="0"/>
              <a:t>‹#›</a:t>
            </a:fld>
            <a:endParaRPr lang="en-US"/>
          </a:p>
        </p:txBody>
      </p:sp>
    </p:spTree>
    <p:extLst>
      <p:ext uri="{BB962C8B-B14F-4D97-AF65-F5344CB8AC3E}">
        <p14:creationId xmlns:p14="http://schemas.microsoft.com/office/powerpoint/2010/main" val="277416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D289E8-AD77-4C72-A279-DB6DB0BDF52D}"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7D798-0976-4B2E-A97A-980279AE5359}" type="slidenum">
              <a:rPr lang="en-US" smtClean="0"/>
              <a:t>‹#›</a:t>
            </a:fld>
            <a:endParaRPr lang="en-US"/>
          </a:p>
        </p:txBody>
      </p:sp>
    </p:spTree>
    <p:extLst>
      <p:ext uri="{BB962C8B-B14F-4D97-AF65-F5344CB8AC3E}">
        <p14:creationId xmlns:p14="http://schemas.microsoft.com/office/powerpoint/2010/main" val="176413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289E8-AD77-4C72-A279-DB6DB0BDF52D}"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7D798-0976-4B2E-A97A-980279AE5359}" type="slidenum">
              <a:rPr lang="en-US" smtClean="0"/>
              <a:t>‹#›</a:t>
            </a:fld>
            <a:endParaRPr lang="en-US"/>
          </a:p>
        </p:txBody>
      </p:sp>
    </p:spTree>
    <p:extLst>
      <p:ext uri="{BB962C8B-B14F-4D97-AF65-F5344CB8AC3E}">
        <p14:creationId xmlns:p14="http://schemas.microsoft.com/office/powerpoint/2010/main" val="164180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289E8-AD77-4C72-A279-DB6DB0BDF52D}"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7D798-0976-4B2E-A97A-980279AE5359}" type="slidenum">
              <a:rPr lang="en-US" smtClean="0"/>
              <a:t>‹#›</a:t>
            </a:fld>
            <a:endParaRPr lang="en-US"/>
          </a:p>
        </p:txBody>
      </p:sp>
    </p:spTree>
    <p:extLst>
      <p:ext uri="{BB962C8B-B14F-4D97-AF65-F5344CB8AC3E}">
        <p14:creationId xmlns:p14="http://schemas.microsoft.com/office/powerpoint/2010/main" val="106988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289E8-AD77-4C72-A279-DB6DB0BDF52D}"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7D798-0976-4B2E-A97A-980279AE5359}" type="slidenum">
              <a:rPr lang="en-US" smtClean="0"/>
              <a:t>‹#›</a:t>
            </a:fld>
            <a:endParaRPr lang="en-US"/>
          </a:p>
        </p:txBody>
      </p:sp>
    </p:spTree>
    <p:extLst>
      <p:ext uri="{BB962C8B-B14F-4D97-AF65-F5344CB8AC3E}">
        <p14:creationId xmlns:p14="http://schemas.microsoft.com/office/powerpoint/2010/main" val="19721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289E8-AD77-4C72-A279-DB6DB0BDF52D}"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7D798-0976-4B2E-A97A-980279AE5359}" type="slidenum">
              <a:rPr lang="en-US" smtClean="0"/>
              <a:t>‹#›</a:t>
            </a:fld>
            <a:endParaRPr lang="en-US"/>
          </a:p>
        </p:txBody>
      </p:sp>
    </p:spTree>
    <p:extLst>
      <p:ext uri="{BB962C8B-B14F-4D97-AF65-F5344CB8AC3E}">
        <p14:creationId xmlns:p14="http://schemas.microsoft.com/office/powerpoint/2010/main" val="8214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289E8-AD77-4C72-A279-DB6DB0BDF52D}" type="datetimeFigureOut">
              <a:rPr lang="en-US" smtClean="0"/>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7D798-0976-4B2E-A97A-980279AE5359}" type="slidenum">
              <a:rPr lang="en-US" smtClean="0"/>
              <a:t>‹#›</a:t>
            </a:fld>
            <a:endParaRPr lang="en-US"/>
          </a:p>
        </p:txBody>
      </p:sp>
    </p:spTree>
    <p:extLst>
      <p:ext uri="{BB962C8B-B14F-4D97-AF65-F5344CB8AC3E}">
        <p14:creationId xmlns:p14="http://schemas.microsoft.com/office/powerpoint/2010/main" val="347049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taffkyschools-my.sharepoint.com/personal/angel_peavler_fayette_kyschools_us/_layouts/15/WopiFrame.aspx?sourcedoc=%7BDA8E80CD-E33C-4A31-89A0-B30312662648%7D&amp;file=KWP&amp;action=defaul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taffkyschools-my.sharepoint.com/personal/angel_peavler_fayette_kyschools_us/_layouts/15/WopiFrame.aspx?sourcedoc=%7BDA8E80CD-E33C-4A31-89A0-B30312662648%7D&amp;file=KWP&amp;action=defaul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taffkyschools-my.sharepoint.com/personal/angel_peavler_fayette_kyschools_us/_layouts/15/WopiFrame.aspx?sourcedoc=%7BDA8E80CD-E33C-4A31-89A0-B30312662648%7D&amp;file=KWP&amp;action=defaul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taffkyschools-my.sharepoint.com/personal/angel_peavler_fayette_kyschools_us/_layouts/15/WopiFrame.aspx?sourcedoc=%7BDA8E80CD-E33C-4A31-89A0-B30312662648%7D&amp;file=KWP&amp;action=defaul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Opinion Writing In Primary:  Exercise and the Brain</a:t>
            </a:r>
            <a:endParaRPr lang="en-US" dirty="0"/>
          </a:p>
        </p:txBody>
      </p:sp>
      <p:sp>
        <p:nvSpPr>
          <p:cNvPr id="3" name="Subtitle 2"/>
          <p:cNvSpPr>
            <a:spLocks noGrp="1"/>
          </p:cNvSpPr>
          <p:nvPr>
            <p:ph type="subTitle" idx="1"/>
          </p:nvPr>
        </p:nvSpPr>
        <p:spPr>
          <a:xfrm>
            <a:off x="1428750" y="2971800"/>
            <a:ext cx="6400800" cy="1295400"/>
          </a:xfrm>
        </p:spPr>
        <p:txBody>
          <a:bodyPr/>
          <a:lstStyle/>
          <a:p>
            <a:r>
              <a:rPr lang="en-US" sz="1400" dirty="0" smtClean="0"/>
              <a:t>Adapted by Jean </a:t>
            </a:r>
            <a:r>
              <a:rPr lang="en-US" sz="1400" dirty="0" err="1" smtClean="0"/>
              <a:t>Wolph</a:t>
            </a:r>
            <a:r>
              <a:rPr lang="en-US" sz="1400" dirty="0" smtClean="0"/>
              <a:t> </a:t>
            </a:r>
            <a:r>
              <a:rPr lang="en-US" sz="2000" dirty="0" smtClean="0"/>
              <a:t>from NWP i3 materials and lesson sequence by Angel </a:t>
            </a:r>
            <a:r>
              <a:rPr lang="en-US" sz="2000" dirty="0" err="1" smtClean="0"/>
              <a:t>Peavler</a:t>
            </a:r>
            <a:r>
              <a:rPr lang="en-US" sz="2000" dirty="0" smtClean="0"/>
              <a:t>, KWP RSPDI Team</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191000"/>
            <a:ext cx="2857500" cy="2124075"/>
          </a:xfrm>
          <a:prstGeom prst="rect">
            <a:avLst/>
          </a:prstGeom>
        </p:spPr>
      </p:pic>
    </p:spTree>
    <p:extLst>
      <p:ext uri="{BB962C8B-B14F-4D97-AF65-F5344CB8AC3E}">
        <p14:creationId xmlns:p14="http://schemas.microsoft.com/office/powerpoint/2010/main" val="949578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b="1" dirty="0" smtClean="0"/>
              <a:t>Your Amazing Brain</a:t>
            </a:r>
            <a:r>
              <a:rPr lang="en-US" dirty="0" smtClean="0"/>
              <a:t/>
            </a:r>
            <a:br>
              <a:rPr lang="en-US" dirty="0" smtClean="0"/>
            </a:br>
            <a:r>
              <a:rPr lang="en-US" sz="1600" b="1" i="1" dirty="0" smtClean="0"/>
              <a:t>National Geographic Kids Magazine http://kids.nationalgeographic.com/explore/science/your-amazing-brain/#</a:t>
            </a:r>
            <a:endParaRPr lang="en-US" dirty="0"/>
          </a:p>
        </p:txBody>
      </p:sp>
      <p:sp>
        <p:nvSpPr>
          <p:cNvPr id="3" name="Content Placeholder 2"/>
          <p:cNvSpPr>
            <a:spLocks noGrp="1"/>
          </p:cNvSpPr>
          <p:nvPr>
            <p:ph idx="1"/>
          </p:nvPr>
        </p:nvSpPr>
        <p:spPr>
          <a:xfrm>
            <a:off x="457200" y="1600200"/>
            <a:ext cx="8382000" cy="4876800"/>
          </a:xfrm>
        </p:spPr>
        <p:txBody>
          <a:bodyPr numCol="2">
            <a:noAutofit/>
          </a:bodyPr>
          <a:lstStyle/>
          <a:p>
            <a:pPr marL="0" indent="0">
              <a:buNone/>
            </a:pPr>
            <a:r>
              <a:rPr lang="en-US" sz="2400" b="1" dirty="0" smtClean="0"/>
              <a:t>Your kitten is on the kitchen counter. She's about to step onto a hot stove. You have </a:t>
            </a:r>
          </a:p>
          <a:p>
            <a:pPr marL="0" indent="0">
              <a:buNone/>
            </a:pPr>
            <a:r>
              <a:rPr lang="en-US" sz="2400" b="1" dirty="0" smtClean="0"/>
              <a:t>only seconds to act. Accessing the signals coming from your eyes, your brain quickly calculates when, where, and at what speed you will need to dive to intercept her. Then it orders your muscles to do so. Your timing is perfect and she's safe. No computer can come close to your brain's awesome ability to download, process, and react to the flood of information coming from your eyes, ears, and other sensory organs.</a:t>
            </a:r>
            <a:br>
              <a:rPr lang="en-US" sz="2400" b="1" dirty="0" smtClean="0"/>
            </a:br>
            <a:endParaRPr lang="en-US" sz="2400" b="1" dirty="0" smtClean="0"/>
          </a:p>
        </p:txBody>
      </p:sp>
      <p:pic>
        <p:nvPicPr>
          <p:cNvPr id="2050" name="Picture 2" descr="C:\Users\Jean\AppData\Local\Microsoft\Windows\Temporary Internet Files\Content.IE5\GXFNK8EW\sunny-orange-eyed-peach-cat-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810000"/>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084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b="1" dirty="0" smtClean="0"/>
              <a:t>Your Amazing Brain</a:t>
            </a:r>
            <a:r>
              <a:rPr lang="en-US" dirty="0" smtClean="0"/>
              <a:t/>
            </a:r>
            <a:br>
              <a:rPr lang="en-US" dirty="0" smtClean="0"/>
            </a:br>
            <a:r>
              <a:rPr lang="en-US" sz="1600" b="1" i="1" dirty="0" smtClean="0"/>
              <a:t>National Geographic Kids Magazine http://kids.nationalgeographic.com/explore/science/your-amazing-brain/#</a:t>
            </a:r>
            <a:endParaRPr lang="en-US" dirty="0"/>
          </a:p>
        </p:txBody>
      </p:sp>
      <p:sp>
        <p:nvSpPr>
          <p:cNvPr id="3" name="Content Placeholder 2"/>
          <p:cNvSpPr>
            <a:spLocks noGrp="1"/>
          </p:cNvSpPr>
          <p:nvPr>
            <p:ph idx="1"/>
          </p:nvPr>
        </p:nvSpPr>
        <p:spPr>
          <a:xfrm>
            <a:off x="457200" y="2133600"/>
            <a:ext cx="8382000" cy="1143000"/>
          </a:xfrm>
        </p:spPr>
        <p:txBody>
          <a:bodyPr numCol="1">
            <a:noAutofit/>
          </a:bodyPr>
          <a:lstStyle/>
          <a:p>
            <a:pPr marL="0" indent="0">
              <a:buNone/>
            </a:pPr>
            <a:r>
              <a:rPr lang="en-US" sz="2400" b="1" dirty="0" smtClean="0"/>
              <a:t>Your brain generates enough electricity to power a lightbulb.</a:t>
            </a:r>
            <a:br>
              <a:rPr lang="en-US" sz="2400" b="1" dirty="0" smtClean="0"/>
            </a:br>
            <a:endParaRPr lang="en-US" sz="2400" b="1" dirty="0" smtClean="0"/>
          </a:p>
          <a:p>
            <a:pPr marL="0" indent="0">
              <a:buNone/>
            </a:pPr>
            <a:r>
              <a:rPr lang="en-US" sz="2400" b="1" dirty="0" smtClean="0"/>
              <a:t/>
            </a:r>
            <a:br>
              <a:rPr lang="en-US" sz="2400" b="1" dirty="0" smtClean="0"/>
            </a:br>
            <a:endParaRPr lang="en-US" sz="2400" b="1" dirty="0" smtClean="0"/>
          </a:p>
        </p:txBody>
      </p:sp>
      <p:pic>
        <p:nvPicPr>
          <p:cNvPr id="3074" name="Picture 2" descr="C:\Users\Jean\AppData\Local\Microsoft\Windows\Temporary Internet Files\Content.IE5\MB84JQZ0\Inkscape_Lightbulb_by_GommaVulcanizzat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67000"/>
            <a:ext cx="3658537" cy="365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923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b="1" dirty="0" smtClean="0"/>
              <a:t>Your Amazing Brain</a:t>
            </a:r>
            <a:r>
              <a:rPr lang="en-US" dirty="0" smtClean="0"/>
              <a:t/>
            </a:r>
            <a:br>
              <a:rPr lang="en-US" dirty="0" smtClean="0"/>
            </a:br>
            <a:r>
              <a:rPr lang="en-US" sz="1600" b="1" i="1" dirty="0" smtClean="0"/>
              <a:t>National Geographic Kids Magazine http://kids.nationalgeographic.com/explore/science/your-amazing-brain/#</a:t>
            </a:r>
            <a:endParaRPr lang="en-US" dirty="0"/>
          </a:p>
        </p:txBody>
      </p:sp>
      <p:sp>
        <p:nvSpPr>
          <p:cNvPr id="3" name="Content Placeholder 2"/>
          <p:cNvSpPr>
            <a:spLocks noGrp="1"/>
          </p:cNvSpPr>
          <p:nvPr>
            <p:ph idx="1"/>
          </p:nvPr>
        </p:nvSpPr>
        <p:spPr>
          <a:xfrm>
            <a:off x="228600" y="1524000"/>
            <a:ext cx="8610600" cy="4953000"/>
          </a:xfrm>
        </p:spPr>
        <p:txBody>
          <a:bodyPr numCol="2">
            <a:normAutofit/>
          </a:bodyPr>
          <a:lstStyle/>
          <a:p>
            <a:pPr marL="0" indent="0">
              <a:buNone/>
            </a:pPr>
            <a:r>
              <a:rPr lang="en-US" sz="2200" b="1" dirty="0" smtClean="0"/>
              <a:t>Your </a:t>
            </a:r>
            <a:r>
              <a:rPr lang="en-US" sz="2200" b="1" dirty="0"/>
              <a:t>brain contains </a:t>
            </a:r>
            <a:r>
              <a:rPr lang="en-US" sz="2200" b="1" dirty="0" smtClean="0"/>
              <a:t>about</a:t>
            </a:r>
            <a:r>
              <a:rPr lang="en-US" sz="2200" b="1" dirty="0"/>
              <a:t> </a:t>
            </a:r>
            <a:r>
              <a:rPr lang="en-US" sz="2200" b="1" dirty="0" smtClean="0"/>
              <a:t>100 </a:t>
            </a:r>
            <a:r>
              <a:rPr lang="en-US" sz="2200" b="1" dirty="0"/>
              <a:t>billion microscopic cells called neurons—so many it would take you over 3,000 years to count </a:t>
            </a:r>
            <a:endParaRPr lang="en-US" sz="2200" b="1" dirty="0" smtClean="0"/>
          </a:p>
          <a:p>
            <a:pPr marL="0" indent="0">
              <a:buNone/>
            </a:pPr>
            <a:r>
              <a:rPr lang="en-US" sz="2200" b="1" dirty="0" smtClean="0"/>
              <a:t>them </a:t>
            </a:r>
            <a:r>
              <a:rPr lang="en-US" sz="2200" b="1" dirty="0"/>
              <a:t>all. Whenever you dream, laugh, think, see, or move, it’s </a:t>
            </a:r>
            <a:r>
              <a:rPr lang="en-US" sz="2200" b="1" dirty="0" smtClean="0"/>
              <a:t>because</a:t>
            </a:r>
            <a:r>
              <a:rPr lang="en-US" sz="2200" b="1" dirty="0"/>
              <a:t> </a:t>
            </a:r>
            <a:r>
              <a:rPr lang="en-US" sz="2200" b="1" dirty="0" smtClean="0"/>
              <a:t>tiny </a:t>
            </a:r>
            <a:r>
              <a:rPr lang="en-US" sz="2200" b="1" dirty="0"/>
              <a:t>chemical and </a:t>
            </a:r>
            <a:r>
              <a:rPr lang="en-US" sz="2200" b="1" dirty="0" err="1" smtClean="0"/>
              <a:t>elec-trical</a:t>
            </a:r>
            <a:r>
              <a:rPr lang="en-US" sz="2200" b="1" dirty="0" smtClean="0"/>
              <a:t> </a:t>
            </a:r>
            <a:r>
              <a:rPr lang="en-US" sz="2200" b="1" dirty="0"/>
              <a:t>signals are racing between these neurons </a:t>
            </a:r>
            <a:r>
              <a:rPr lang="en-US" sz="2200" b="1" dirty="0" smtClean="0"/>
              <a:t>along </a:t>
            </a:r>
            <a:r>
              <a:rPr lang="en-US" sz="2200" b="1" dirty="0"/>
              <a:t>billions of tiny neuron highways. Believe it or not, the activity in your brain never stops. Countless messages zip around inside it every second like a supercharged pinball machine. Your neurons create and send more messages than all the phones in the entire world. And while a single neuron generates only a tiny amount of electricity, all your neurons together can generate enough electricity to power a low-wattage bulb.</a:t>
            </a:r>
          </a:p>
          <a:p>
            <a:pPr marL="0" indent="0">
              <a:buNone/>
            </a:pPr>
            <a:r>
              <a:rPr lang="en-US" b="1" dirty="0"/>
              <a:t/>
            </a:r>
            <a:br>
              <a:rPr lang="en-US" b="1" dirty="0"/>
            </a:br>
            <a:endParaRPr lang="en-US" b="1" dirty="0"/>
          </a:p>
        </p:txBody>
      </p:sp>
      <p:pic>
        <p:nvPicPr>
          <p:cNvPr id="4098" name="Picture 2" descr="C:\Users\Jean\AppData\Local\Microsoft\Windows\Temporary Internet Files\Content.IE5\O1M9SEUU\br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43400"/>
            <a:ext cx="1828800" cy="19830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ean\AppData\Local\Microsoft\Windows\Temporary Internet Files\Content.IE5\O1M9SEUU\maxresdefaul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364789"/>
            <a:ext cx="2541224" cy="190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18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b="1" dirty="0" smtClean="0"/>
              <a:t>Your Amazing Brain</a:t>
            </a:r>
            <a:r>
              <a:rPr lang="en-US" dirty="0" smtClean="0"/>
              <a:t/>
            </a:r>
            <a:br>
              <a:rPr lang="en-US" dirty="0" smtClean="0"/>
            </a:br>
            <a:r>
              <a:rPr lang="en-US" sz="1600" b="1" i="1" dirty="0" smtClean="0"/>
              <a:t>National Geographic Kids Magazine http://kids.nationalgeographic.com/explore/science/your-amazing-brain/#</a:t>
            </a:r>
            <a:endParaRPr lang="en-US" dirty="0"/>
          </a:p>
        </p:txBody>
      </p:sp>
      <p:sp>
        <p:nvSpPr>
          <p:cNvPr id="3" name="Content Placeholder 2"/>
          <p:cNvSpPr>
            <a:spLocks noGrp="1"/>
          </p:cNvSpPr>
          <p:nvPr>
            <p:ph idx="1"/>
          </p:nvPr>
        </p:nvSpPr>
        <p:spPr>
          <a:xfrm>
            <a:off x="384898" y="1600200"/>
            <a:ext cx="8610600" cy="4724400"/>
          </a:xfrm>
        </p:spPr>
        <p:txBody>
          <a:bodyPr numCol="2">
            <a:normAutofit/>
          </a:bodyPr>
          <a:lstStyle/>
          <a:p>
            <a:pPr marL="0" indent="0">
              <a:buNone/>
            </a:pPr>
            <a:r>
              <a:rPr lang="en-US" sz="2400" b="1" dirty="0" smtClean="0"/>
              <a:t>Neurons send info to your brain at more than 150 miles (241 kilometers) per hour.</a:t>
            </a:r>
          </a:p>
          <a:p>
            <a:pPr marL="0" indent="0">
              <a:buNone/>
            </a:pPr>
            <a:endParaRPr lang="en-US" sz="1700" dirty="0"/>
          </a:p>
          <a:p>
            <a:pPr marL="0" indent="0">
              <a:buNone/>
            </a:pPr>
            <a:r>
              <a:rPr lang="en-US" sz="2200" b="1" dirty="0" smtClean="0"/>
              <a:t>A bee lands on your bare foot. Sensory neurons in your skin relay this information to your spinal cord and brain at a speed of more than 150 miles (241 kilometers) per hour. Your brain then uses motor neurons to transmit the message back through your spinal cord to your foot to shake the bee off quickly. Motor neurons can relay this information at more than 200 miles (322 kilometers) per hour.</a:t>
            </a:r>
          </a:p>
          <a:p>
            <a:pPr marL="0" indent="0">
              <a:buNone/>
            </a:pPr>
            <a:r>
              <a:rPr lang="en-US" sz="2200" dirty="0"/>
              <a:t/>
            </a:r>
            <a:br>
              <a:rPr lang="en-US" sz="2200" dirty="0"/>
            </a:br>
            <a:endParaRPr lang="en-US" sz="2200" dirty="0"/>
          </a:p>
        </p:txBody>
      </p:sp>
      <p:pic>
        <p:nvPicPr>
          <p:cNvPr id="5125" name="Picture 5" descr="C:\Users\Jean\AppData\Local\Microsoft\Windows\Temporary Internet Files\Content.IE5\O1M9SEUU\brain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0"/>
            <a:ext cx="425483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421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b="1" dirty="0" smtClean="0"/>
              <a:t>Your Amazing Brain</a:t>
            </a:r>
            <a:r>
              <a:rPr lang="en-US" dirty="0" smtClean="0"/>
              <a:t/>
            </a:r>
            <a:br>
              <a:rPr lang="en-US" dirty="0" smtClean="0"/>
            </a:br>
            <a:r>
              <a:rPr lang="en-US" sz="1600" b="1" i="1" dirty="0" smtClean="0"/>
              <a:t>National Geographic Kids Magazine http://kids.nationalgeographic.com/explore/science/your-amazing-brain/#</a:t>
            </a:r>
            <a:endParaRPr lang="en-US" dirty="0"/>
          </a:p>
        </p:txBody>
      </p:sp>
      <p:sp>
        <p:nvSpPr>
          <p:cNvPr id="3" name="Content Placeholder 2"/>
          <p:cNvSpPr>
            <a:spLocks noGrp="1"/>
          </p:cNvSpPr>
          <p:nvPr>
            <p:ph idx="1"/>
          </p:nvPr>
        </p:nvSpPr>
        <p:spPr>
          <a:xfrm>
            <a:off x="384898" y="1600200"/>
            <a:ext cx="8610600" cy="4724400"/>
          </a:xfrm>
        </p:spPr>
        <p:txBody>
          <a:bodyPr numCol="2">
            <a:normAutofit/>
          </a:bodyPr>
          <a:lstStyle/>
          <a:p>
            <a:pPr marL="0" indent="0">
              <a:buNone/>
            </a:pPr>
            <a:r>
              <a:rPr lang="en-US" sz="2400" b="1" dirty="0" smtClean="0"/>
              <a:t>When you learn, you change </a:t>
            </a:r>
          </a:p>
          <a:p>
            <a:pPr marL="0" indent="0">
              <a:buNone/>
            </a:pPr>
            <a:r>
              <a:rPr lang="en-US" sz="2400" b="1" dirty="0" smtClean="0"/>
              <a:t>the structure of your brain.</a:t>
            </a:r>
            <a:br>
              <a:rPr lang="en-US" sz="2400" b="1" dirty="0" smtClean="0"/>
            </a:br>
            <a:r>
              <a:rPr lang="en-US" sz="2400" b="1" dirty="0" smtClean="0"/>
              <a:t/>
            </a:r>
            <a:br>
              <a:rPr lang="en-US" sz="2400" b="1" dirty="0" smtClean="0"/>
            </a:br>
            <a:r>
              <a:rPr lang="en-US" sz="2400" b="1" dirty="0" smtClean="0"/>
              <a:t>Riding a bike seems impossible at first. But soon you master it. How? As you practice, your brain sends "bike riding" messages along certain pathways of neurons over and over, forming new connections. In fact, the structure of your brain changes every time you learn, as well as whenever you have a new thought or memory.</a:t>
            </a:r>
            <a:endParaRPr lang="en-US" sz="2400" b="1" dirty="0"/>
          </a:p>
        </p:txBody>
      </p:sp>
      <p:pic>
        <p:nvPicPr>
          <p:cNvPr id="6155" name="Picture 11" descr="C:\Users\Jean\AppData\Local\Microsoft\Windows\Temporary Internet Files\Content.IE5\G12R7NS6\IMG_65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124200"/>
            <a:ext cx="3859463" cy="2894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407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b="1" dirty="0" smtClean="0"/>
              <a:t>Your Amazing Brain</a:t>
            </a:r>
            <a:r>
              <a:rPr lang="en-US" dirty="0" smtClean="0"/>
              <a:t/>
            </a:r>
            <a:br>
              <a:rPr lang="en-US" dirty="0" smtClean="0"/>
            </a:br>
            <a:r>
              <a:rPr lang="en-US" sz="1600" b="1" i="1" dirty="0" smtClean="0"/>
              <a:t>National Geographic Kids Magazine http://kids.nationalgeographic.com/explore/science/your-amazing-brain/#</a:t>
            </a:r>
            <a:endParaRPr lang="en-US" dirty="0"/>
          </a:p>
        </p:txBody>
      </p:sp>
      <p:sp>
        <p:nvSpPr>
          <p:cNvPr id="3" name="Content Placeholder 2"/>
          <p:cNvSpPr>
            <a:spLocks noGrp="1"/>
          </p:cNvSpPr>
          <p:nvPr>
            <p:ph idx="1"/>
          </p:nvPr>
        </p:nvSpPr>
        <p:spPr>
          <a:xfrm>
            <a:off x="384898" y="1600200"/>
            <a:ext cx="8610600" cy="4724400"/>
          </a:xfrm>
        </p:spPr>
        <p:txBody>
          <a:bodyPr numCol="2">
            <a:normAutofit/>
          </a:bodyPr>
          <a:lstStyle/>
          <a:p>
            <a:pPr marL="0" indent="0">
              <a:buNone/>
            </a:pPr>
            <a:r>
              <a:rPr lang="en-US" sz="2400" b="1" dirty="0" smtClean="0"/>
              <a:t>Exercise helps make you </a:t>
            </a:r>
          </a:p>
          <a:p>
            <a:pPr marL="0" indent="0">
              <a:buNone/>
            </a:pPr>
            <a:r>
              <a:rPr lang="en-US" sz="2400" b="1" dirty="0" smtClean="0"/>
              <a:t>smarter.</a:t>
            </a:r>
            <a:br>
              <a:rPr lang="en-US" sz="2400" b="1" dirty="0" smtClean="0"/>
            </a:br>
            <a:r>
              <a:rPr lang="en-US" sz="2400" b="1" dirty="0" smtClean="0"/>
              <a:t/>
            </a:r>
            <a:br>
              <a:rPr lang="en-US" sz="2400" b="1" dirty="0" smtClean="0"/>
            </a:br>
            <a:r>
              <a:rPr lang="en-US" sz="2400" b="1" dirty="0" smtClean="0"/>
              <a:t>It is well known that any </a:t>
            </a:r>
          </a:p>
          <a:p>
            <a:pPr marL="0" indent="0">
              <a:buNone/>
            </a:pPr>
            <a:r>
              <a:rPr lang="en-US" sz="2400" b="1" dirty="0" smtClean="0"/>
              <a:t>exercise that makes your heart beat faster, like running or playing basketball, is great for your body and can even help improve your mood. But scientists have recently learned that for a period of time after you've exercised, your body produces a chemical that makes your brain more receptive to learning. So if you're stuck on a homework problem, go out and play a game of soccer, then try the problem again. You just might discover that you're able to solve it.</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572000"/>
            <a:ext cx="2857500" cy="2143125"/>
          </a:xfrm>
          <a:prstGeom prst="rect">
            <a:avLst/>
          </a:prstGeom>
        </p:spPr>
      </p:pic>
    </p:spTree>
    <p:extLst>
      <p:ext uri="{BB962C8B-B14F-4D97-AF65-F5344CB8AC3E}">
        <p14:creationId xmlns:p14="http://schemas.microsoft.com/office/powerpoint/2010/main" val="2016170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Let’s capture things we learned about Exercise and the Brain</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31469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Facts to Our Flip Book</a:t>
            </a:r>
            <a:endParaRPr lang="en-US" dirty="0"/>
          </a:p>
        </p:txBody>
      </p:sp>
      <p:sp>
        <p:nvSpPr>
          <p:cNvPr id="3" name="Content Placeholder 2"/>
          <p:cNvSpPr>
            <a:spLocks noGrp="1"/>
          </p:cNvSpPr>
          <p:nvPr>
            <p:ph idx="1"/>
          </p:nvPr>
        </p:nvSpPr>
        <p:spPr/>
        <p:txBody>
          <a:bodyPr/>
          <a:lstStyle/>
          <a:p>
            <a:r>
              <a:rPr lang="en-US" sz="1100" dirty="0" smtClean="0">
                <a:effectLst/>
                <a:hlinkClick r:id="rId2"/>
              </a:rPr>
              <a:t>https://staffkyschools-my.sharepoint.com/personal/angel_peavler_fayette_kyschools_us/_layouts/15/WopiFrame.aspx?sourcedoc=%7BDA8E80CD-E33C-4A31-89A0-B30312662648%7D&amp;file=KWP&amp;action=default</a:t>
            </a:r>
            <a:endParaRPr lang="en-US" sz="1100" dirty="0" smtClean="0">
              <a:effectLst/>
            </a:endParaRPr>
          </a:p>
          <a:p>
            <a:endParaRPr lang="en-US" sz="1100" dirty="0"/>
          </a:p>
          <a:p>
            <a:endParaRPr lang="en-US" sz="1100" dirty="0" smtClean="0">
              <a:effectLst/>
            </a:endParaRPr>
          </a:p>
          <a:p>
            <a:endParaRPr lang="en-US" sz="1100" dirty="0" smtClean="0">
              <a:effectLst/>
            </a:endParaRPr>
          </a:p>
          <a:p>
            <a:endParaRPr lang="en-US" sz="1100" dirty="0" smtClean="0">
              <a:effectLst/>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52515954"/>
              </p:ext>
            </p:extLst>
          </p:nvPr>
        </p:nvGraphicFramePr>
        <p:xfrm>
          <a:off x="762000" y="2438400"/>
          <a:ext cx="7543800" cy="3048000"/>
        </p:xfrm>
        <a:graphic>
          <a:graphicData uri="http://schemas.openxmlformats.org/drawingml/2006/table">
            <a:tbl>
              <a:tblPr firstRow="1" bandRow="1">
                <a:tableStyleId>{5C22544A-7EE6-4342-B048-85BDC9FD1C3A}</a:tableStyleId>
              </a:tblPr>
              <a:tblGrid>
                <a:gridCol w="7543800"/>
              </a:tblGrid>
              <a:tr h="762000">
                <a:tc>
                  <a:txBody>
                    <a:bodyPr/>
                    <a:lstStyle/>
                    <a:p>
                      <a:r>
                        <a:rPr lang="en-US" sz="2800" dirty="0" smtClean="0"/>
                        <a:t>Is exercise important for learning?</a:t>
                      </a:r>
                      <a:endParaRPr lang="en-US" sz="2800" dirty="0"/>
                    </a:p>
                  </a:txBody>
                  <a:tcPr/>
                </a:tc>
              </a:tr>
              <a:tr h="762000">
                <a:tc>
                  <a:txBody>
                    <a:bodyPr/>
                    <a:lstStyle/>
                    <a:p>
                      <a:r>
                        <a:rPr lang="en-US" sz="2800" dirty="0" smtClean="0"/>
                        <a:t>First I thought…</a:t>
                      </a:r>
                      <a:endParaRPr lang="en-US" sz="2800" dirty="0"/>
                    </a:p>
                  </a:txBody>
                  <a:tcPr/>
                </a:tc>
              </a:tr>
              <a:tr h="762000">
                <a:tc>
                  <a:txBody>
                    <a:bodyPr/>
                    <a:lstStyle/>
                    <a:p>
                      <a:r>
                        <a:rPr lang="en-US" sz="2800" dirty="0" smtClean="0"/>
                        <a:t>Then</a:t>
                      </a:r>
                      <a:r>
                        <a:rPr lang="en-US" sz="2800" baseline="0" dirty="0" smtClean="0"/>
                        <a:t> I learned…</a:t>
                      </a:r>
                      <a:endParaRPr lang="en-US" sz="2800" dirty="0"/>
                    </a:p>
                  </a:txBody>
                  <a:tcPr/>
                </a:tc>
              </a:tr>
              <a:tr h="762000">
                <a:tc>
                  <a:txBody>
                    <a:bodyPr/>
                    <a:lstStyle/>
                    <a:p>
                      <a:endParaRPr lang="en-US" sz="2800" dirty="0"/>
                    </a:p>
                  </a:txBody>
                  <a:tcPr/>
                </a:tc>
              </a:tr>
            </a:tbl>
          </a:graphicData>
        </a:graphic>
      </p:graphicFrame>
    </p:spTree>
    <p:extLst>
      <p:ext uri="{BB962C8B-B14F-4D97-AF65-F5344CB8AC3E}">
        <p14:creationId xmlns:p14="http://schemas.microsoft.com/office/powerpoint/2010/main" val="2588955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the next flap:  Then I learned…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1876628"/>
              </p:ext>
            </p:extLst>
          </p:nvPr>
        </p:nvGraphicFramePr>
        <p:xfrm>
          <a:off x="457200" y="1371600"/>
          <a:ext cx="8229600" cy="5217160"/>
        </p:xfrm>
        <a:graphic>
          <a:graphicData uri="http://schemas.openxmlformats.org/drawingml/2006/table">
            <a:tbl>
              <a:tblPr firstRow="1" bandRow="1">
                <a:tableStyleId>{5C22544A-7EE6-4342-B048-85BDC9FD1C3A}</a:tableStyleId>
              </a:tblPr>
              <a:tblGrid>
                <a:gridCol w="8229600"/>
              </a:tblGrid>
              <a:tr h="370840">
                <a:tc>
                  <a:txBody>
                    <a:bodyPr/>
                    <a:lstStyle/>
                    <a:p>
                      <a:r>
                        <a:rPr lang="en-US" dirty="0" smtClean="0"/>
                        <a:t>Then I learned</a:t>
                      </a:r>
                      <a:r>
                        <a:rPr lang="en-US" baseline="0" dirty="0" smtClean="0"/>
                        <a:t>…</a:t>
                      </a:r>
                      <a:endParaRPr lang="en-US" dirty="0"/>
                    </a:p>
                  </a:txBody>
                  <a:tcPr/>
                </a:tc>
              </a:tr>
              <a:tr h="370840">
                <a:tc>
                  <a:txBody>
                    <a:bodyPr/>
                    <a:lstStyle/>
                    <a:p>
                      <a:endParaRPr lang="en-US" dirty="0" smtClean="0"/>
                    </a:p>
                    <a:p>
                      <a:endParaRPr lang="en-US" dirty="0" smtClean="0"/>
                    </a:p>
                    <a:p>
                      <a:endParaRPr lang="en-US" dirty="0" smtClean="0"/>
                    </a:p>
                    <a:p>
                      <a:r>
                        <a:rPr lang="en-US" sz="3200" dirty="0" smtClean="0"/>
                        <a:t>Use the space to</a:t>
                      </a:r>
                      <a:r>
                        <a:rPr lang="en-US" sz="3200" baseline="0" dirty="0" smtClean="0"/>
                        <a:t> explain facts about exercise and learning.  You may use sentences we wrote as a class or you may write your own sentences.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a:txBody>
                  <a:tcPr/>
                </a:tc>
              </a:tr>
            </a:tbl>
          </a:graphicData>
        </a:graphic>
      </p:graphicFrame>
    </p:spTree>
    <p:extLst>
      <p:ext uri="{BB962C8B-B14F-4D97-AF65-F5344CB8AC3E}">
        <p14:creationId xmlns:p14="http://schemas.microsoft.com/office/powerpoint/2010/main" val="2893365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 Science Experiment</a:t>
            </a:r>
            <a:endParaRPr lang="en-US" b="1" dirty="0"/>
          </a:p>
        </p:txBody>
      </p:sp>
      <p:sp>
        <p:nvSpPr>
          <p:cNvPr id="3" name="Content Placeholder 2"/>
          <p:cNvSpPr>
            <a:spLocks noGrp="1"/>
          </p:cNvSpPr>
          <p:nvPr>
            <p:ph idx="1"/>
          </p:nvPr>
        </p:nvSpPr>
        <p:spPr>
          <a:xfrm>
            <a:off x="457200" y="1600200"/>
            <a:ext cx="8382000" cy="4876800"/>
          </a:xfrm>
        </p:spPr>
        <p:txBody>
          <a:bodyPr>
            <a:normAutofit fontScale="40000" lnSpcReduction="20000"/>
          </a:bodyPr>
          <a:lstStyle/>
          <a:p>
            <a:pPr marL="0" indent="0" algn="ctr">
              <a:buNone/>
            </a:pPr>
            <a:r>
              <a:rPr lang="en-US" sz="4000" b="1" dirty="0"/>
              <a:t>Exercise &amp; Memory by Jada and </a:t>
            </a:r>
            <a:r>
              <a:rPr lang="en-US" sz="4000" b="1" dirty="0" err="1"/>
              <a:t>Maurna</a:t>
            </a:r>
            <a:r>
              <a:rPr lang="en-US" sz="4000" b="1" dirty="0"/>
              <a:t> (5.1</a:t>
            </a:r>
            <a:r>
              <a:rPr lang="en-US" sz="4000" b="1" dirty="0" smtClean="0"/>
              <a:t>)--</a:t>
            </a:r>
            <a:r>
              <a:rPr lang="en-US" sz="4000" b="1" dirty="0" err="1" smtClean="0"/>
              <a:t>DragonflyTV</a:t>
            </a:r>
            <a:endParaRPr lang="en-US" sz="4000" b="1" dirty="0" smtClean="0"/>
          </a:p>
          <a:p>
            <a:pPr marL="0" indent="0">
              <a:buNone/>
            </a:pPr>
            <a:endParaRPr lang="en-US" dirty="0"/>
          </a:p>
          <a:p>
            <a:pPr marL="0" indent="0">
              <a:buNone/>
            </a:pPr>
            <a:r>
              <a:rPr lang="en-US" dirty="0"/>
              <a:t>We heard that exercise can make our brain work better, but we wanted to know if that was true. Maybe it could be the answer to getting good grades at school. For our </a:t>
            </a:r>
            <a:r>
              <a:rPr lang="en-US" dirty="0" err="1"/>
              <a:t>DragonflyTV</a:t>
            </a:r>
            <a:r>
              <a:rPr lang="en-US" dirty="0"/>
              <a:t> investigation, we asked: Can exercise improve a person's memory</a:t>
            </a:r>
            <a:r>
              <a:rPr lang="en-US" dirty="0" smtClean="0"/>
              <a:t>?</a:t>
            </a:r>
          </a:p>
          <a:p>
            <a:pPr marL="0" indent="0">
              <a:buNone/>
            </a:pPr>
            <a:endParaRPr lang="en-US" dirty="0"/>
          </a:p>
          <a:p>
            <a:pPr marL="0" indent="0">
              <a:buNone/>
            </a:pPr>
            <a:r>
              <a:rPr lang="en-US" b="1" dirty="0"/>
              <a:t>What did we do? </a:t>
            </a:r>
            <a:r>
              <a:rPr lang="en-US" dirty="0"/>
              <a:t/>
            </a:r>
            <a:br>
              <a:rPr lang="en-US" dirty="0"/>
            </a:br>
            <a:r>
              <a:rPr lang="en-US" dirty="0"/>
              <a:t>To make a memory test, we grabbed 25 different things from around the house and covered them up with a towel. Next, we asked eight of our friends to take a test. We removed the towel and gave them one minute to stare at the items. When the minute was up, we covered the objects again and asked them to write down as many objects as they could remember. Then we split our friends into two groups. One group played board games (Team Slack Attack); the other group ran an exercise obstacle course (Team Jumping Jacks). Meanwhile, we put new items in the memory test. After 10 minutes, both teams took a second memory test with the new items. </a:t>
            </a:r>
            <a:endParaRPr lang="en-US" dirty="0" smtClean="0"/>
          </a:p>
          <a:p>
            <a:pPr marL="0" indent="0">
              <a:buNone/>
            </a:pPr>
            <a:endParaRPr lang="en-US" dirty="0"/>
          </a:p>
          <a:p>
            <a:pPr marL="0" indent="0">
              <a:buNone/>
            </a:pPr>
            <a:r>
              <a:rPr lang="en-US" b="1" dirty="0"/>
              <a:t>What did we find out? </a:t>
            </a:r>
            <a:r>
              <a:rPr lang="en-US" dirty="0"/>
              <a:t/>
            </a:r>
            <a:br>
              <a:rPr lang="en-US" dirty="0"/>
            </a:br>
            <a:r>
              <a:rPr lang="en-US" dirty="0"/>
              <a:t>We graded all the tests, giving one point for each correct answer. Then we made a chart that showed how each team's score changed. The Slack Attack's average score decreased by 2 points. The Jumping Jacks' average increased by 4 points. The improvement wasn't huge, but the team that exercised increased their memory test scores, while the group that sat still actually did worse on the second test. We thought that you'd have to exercise for a long time in order to really see the effects. </a:t>
            </a:r>
            <a:endParaRPr lang="en-US" dirty="0" smtClean="0"/>
          </a:p>
          <a:p>
            <a:pPr marL="0" indent="0">
              <a:buNone/>
            </a:pPr>
            <a:endParaRPr lang="en-US" dirty="0"/>
          </a:p>
          <a:p>
            <a:pPr marL="0" indent="0">
              <a:buNone/>
            </a:pPr>
            <a:r>
              <a:rPr lang="en-US" b="1" dirty="0"/>
              <a:t>What can you do? </a:t>
            </a:r>
          </a:p>
          <a:p>
            <a:pPr marL="0" lvl="0" indent="0">
              <a:buNone/>
            </a:pPr>
            <a:r>
              <a:rPr lang="en-US" dirty="0"/>
              <a:t>What's your favorite sport or exercise? Does long term exercise help you remember things better? Chart your physical activity over a few months and compare it to a memory test that you take every few weeks. Do your scores increase over time?</a:t>
            </a:r>
          </a:p>
          <a:p>
            <a:endParaRPr lang="en-US" dirty="0"/>
          </a:p>
        </p:txBody>
      </p:sp>
      <p:sp>
        <p:nvSpPr>
          <p:cNvPr id="4" name="Rectangle 3"/>
          <p:cNvSpPr/>
          <p:nvPr/>
        </p:nvSpPr>
        <p:spPr>
          <a:xfrm rot="20102391">
            <a:off x="274424" y="627919"/>
            <a:ext cx="1660840" cy="584775"/>
          </a:xfrm>
          <a:prstGeom prst="rect">
            <a:avLst/>
          </a:prstGeom>
          <a:noFill/>
        </p:spPr>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Text #4</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55130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Is exercise important for learning?</a:t>
            </a:r>
            <a:r>
              <a:rPr lang="en-US" dirty="0" smtClean="0"/>
              <a:t/>
            </a:r>
            <a:br>
              <a:rPr lang="en-US" dirty="0" smtClean="0"/>
            </a:br>
            <a:r>
              <a:rPr lang="en-US" i="1" dirty="0" smtClean="0"/>
              <a:t>What do you think?</a:t>
            </a:r>
            <a:endParaRPr lang="en-US" i="1" dirty="0"/>
          </a:p>
        </p:txBody>
      </p:sp>
      <p:sp>
        <p:nvSpPr>
          <p:cNvPr id="3" name="Content Placeholder 2"/>
          <p:cNvSpPr>
            <a:spLocks noGrp="1"/>
          </p:cNvSpPr>
          <p:nvPr>
            <p:ph idx="1"/>
          </p:nvPr>
        </p:nvSpPr>
        <p:spPr/>
        <p:txBody>
          <a:bodyPr>
            <a:normAutofit lnSpcReduction="10000"/>
          </a:bodyPr>
          <a:lstStyle/>
          <a:p>
            <a:r>
              <a:rPr lang="en-US" dirty="0" smtClean="0"/>
              <a:t>I’ve never thought about the connection between learning and exercise.</a:t>
            </a:r>
          </a:p>
          <a:p>
            <a:r>
              <a:rPr lang="en-US" dirty="0" smtClean="0"/>
              <a:t>I don’t know whether exercise is important for learning.</a:t>
            </a:r>
          </a:p>
          <a:p>
            <a:r>
              <a:rPr lang="en-US" dirty="0" smtClean="0"/>
              <a:t>I think exercise might be important for learning, but I don’t know why.</a:t>
            </a:r>
          </a:p>
          <a:p>
            <a:r>
              <a:rPr lang="en-US" dirty="0" smtClean="0"/>
              <a:t>It makes sense that exercise can help you learn.</a:t>
            </a:r>
          </a:p>
          <a:p>
            <a:r>
              <a:rPr lang="en-US" dirty="0" smtClean="0"/>
              <a:t>OR: _______________________________</a:t>
            </a:r>
            <a:endParaRPr lang="en-US" dirty="0"/>
          </a:p>
        </p:txBody>
      </p:sp>
      <p:sp>
        <p:nvSpPr>
          <p:cNvPr id="4" name="Rectangle 3"/>
          <p:cNvSpPr/>
          <p:nvPr/>
        </p:nvSpPr>
        <p:spPr>
          <a:xfrm rot="20102391">
            <a:off x="4239871" y="5493715"/>
            <a:ext cx="4859022" cy="584775"/>
          </a:xfrm>
          <a:prstGeom prst="rect">
            <a:avLst/>
          </a:prstGeom>
          <a:noFill/>
        </p:spPr>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Capturing our thinking</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90391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Let’s capture things we learned about Exercise and the Brain</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83419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the back of the flap:  </a:t>
            </a:r>
            <a:br>
              <a:rPr lang="en-US" dirty="0" smtClean="0"/>
            </a:br>
            <a:r>
              <a:rPr lang="en-US" dirty="0" smtClean="0"/>
              <a:t>Then I Learned…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634760"/>
              </p:ext>
            </p:extLst>
          </p:nvPr>
        </p:nvGraphicFramePr>
        <p:xfrm>
          <a:off x="457200" y="1371600"/>
          <a:ext cx="8229600" cy="6192520"/>
        </p:xfrm>
        <a:graphic>
          <a:graphicData uri="http://schemas.openxmlformats.org/drawingml/2006/table">
            <a:tbl>
              <a:tblPr firstRow="1" bandRow="1">
                <a:tableStyleId>{5C22544A-7EE6-4342-B048-85BDC9FD1C3A}</a:tableStyleId>
              </a:tblPr>
              <a:tblGrid>
                <a:gridCol w="8229600"/>
              </a:tblGrid>
              <a:tr h="370840">
                <a:tc>
                  <a:txBody>
                    <a:bodyPr/>
                    <a:lstStyle/>
                    <a:p>
                      <a:r>
                        <a:rPr lang="en-US" dirty="0" smtClean="0"/>
                        <a:t>Then I Learned…</a:t>
                      </a:r>
                      <a:endParaRPr lang="en-US" dirty="0"/>
                    </a:p>
                  </a:txBody>
                  <a:tcPr/>
                </a:tc>
              </a:tr>
              <a:tr h="370840">
                <a:tc>
                  <a:txBody>
                    <a:bodyPr/>
                    <a:lstStyle/>
                    <a:p>
                      <a:endParaRPr lang="en-US" dirty="0" smtClean="0"/>
                    </a:p>
                    <a:p>
                      <a:endParaRPr lang="en-US" dirty="0" smtClean="0"/>
                    </a:p>
                    <a:p>
                      <a:endParaRPr lang="en-US" dirty="0" smtClean="0"/>
                    </a:p>
                    <a:p>
                      <a:r>
                        <a:rPr lang="en-US" sz="3200" dirty="0" smtClean="0"/>
                        <a:t>Use the space to</a:t>
                      </a:r>
                      <a:r>
                        <a:rPr lang="en-US" sz="3200" baseline="0" dirty="0" smtClean="0"/>
                        <a:t> explain facts about exercise and learning that we discovered from the memory experiment.  You may use sentences we wrote as a class or you may write your own sentences.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a:txBody>
                  <a:tcPr/>
                </a:tc>
              </a:tr>
            </a:tbl>
          </a:graphicData>
        </a:graphic>
      </p:graphicFrame>
    </p:spTree>
    <p:extLst>
      <p:ext uri="{BB962C8B-B14F-4D97-AF65-F5344CB8AC3E}">
        <p14:creationId xmlns:p14="http://schemas.microsoft.com/office/powerpoint/2010/main" val="4043319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Our Flip Book</a:t>
            </a:r>
            <a:endParaRPr lang="en-US" dirty="0"/>
          </a:p>
        </p:txBody>
      </p:sp>
      <p:sp>
        <p:nvSpPr>
          <p:cNvPr id="3" name="Content Placeholder 2"/>
          <p:cNvSpPr>
            <a:spLocks noGrp="1"/>
          </p:cNvSpPr>
          <p:nvPr>
            <p:ph idx="1"/>
          </p:nvPr>
        </p:nvSpPr>
        <p:spPr/>
        <p:txBody>
          <a:bodyPr/>
          <a:lstStyle/>
          <a:p>
            <a:r>
              <a:rPr lang="en-US" sz="1100" dirty="0" smtClean="0">
                <a:effectLst/>
                <a:hlinkClick r:id="rId2"/>
              </a:rPr>
              <a:t>https://staffkyschools-my.sharepoint.com/personal/angel_peavler_fayette_kyschools_us/_layouts/15/WopiFrame.aspx?sourcedoc=%7BDA8E80CD-E33C-4A31-89A0-B30312662648%7D&amp;file=KWP&amp;action=default</a:t>
            </a:r>
            <a:endParaRPr lang="en-US" sz="1100" dirty="0" smtClean="0">
              <a:effectLst/>
            </a:endParaRPr>
          </a:p>
          <a:p>
            <a:endParaRPr lang="en-US" sz="1100" dirty="0"/>
          </a:p>
          <a:p>
            <a:endParaRPr lang="en-US" sz="1100" dirty="0" smtClean="0">
              <a:effectLst/>
            </a:endParaRPr>
          </a:p>
          <a:p>
            <a:endParaRPr lang="en-US" sz="1100" dirty="0" smtClean="0">
              <a:effectLst/>
            </a:endParaRPr>
          </a:p>
          <a:p>
            <a:endParaRPr lang="en-US" sz="1100" dirty="0" smtClean="0">
              <a:effectLst/>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86430770"/>
              </p:ext>
            </p:extLst>
          </p:nvPr>
        </p:nvGraphicFramePr>
        <p:xfrm>
          <a:off x="762000" y="2438400"/>
          <a:ext cx="7543800" cy="3048000"/>
        </p:xfrm>
        <a:graphic>
          <a:graphicData uri="http://schemas.openxmlformats.org/drawingml/2006/table">
            <a:tbl>
              <a:tblPr firstRow="1" bandRow="1">
                <a:tableStyleId>{5C22544A-7EE6-4342-B048-85BDC9FD1C3A}</a:tableStyleId>
              </a:tblPr>
              <a:tblGrid>
                <a:gridCol w="7543800"/>
              </a:tblGrid>
              <a:tr h="762000">
                <a:tc>
                  <a:txBody>
                    <a:bodyPr/>
                    <a:lstStyle/>
                    <a:p>
                      <a:r>
                        <a:rPr lang="en-US" sz="2800" dirty="0" smtClean="0"/>
                        <a:t>Is exercise important for learning?</a:t>
                      </a:r>
                      <a:endParaRPr lang="en-US" sz="2800" dirty="0"/>
                    </a:p>
                  </a:txBody>
                  <a:tcPr/>
                </a:tc>
              </a:tr>
              <a:tr h="762000">
                <a:tc>
                  <a:txBody>
                    <a:bodyPr/>
                    <a:lstStyle/>
                    <a:p>
                      <a:r>
                        <a:rPr lang="en-US" sz="2800" dirty="0" smtClean="0"/>
                        <a:t>First I thought…</a:t>
                      </a:r>
                      <a:endParaRPr lang="en-US" sz="2800" dirty="0"/>
                    </a:p>
                  </a:txBody>
                  <a:tcPr/>
                </a:tc>
              </a:tr>
              <a:tr h="762000">
                <a:tc>
                  <a:txBody>
                    <a:bodyPr/>
                    <a:lstStyle/>
                    <a:p>
                      <a:r>
                        <a:rPr lang="en-US" sz="2800" dirty="0" smtClean="0"/>
                        <a:t>Then</a:t>
                      </a:r>
                      <a:r>
                        <a:rPr lang="en-US" sz="2800" baseline="0" dirty="0" smtClean="0"/>
                        <a:t> I learned…</a:t>
                      </a:r>
                      <a:endParaRPr lang="en-US" sz="2800" dirty="0"/>
                    </a:p>
                  </a:txBody>
                  <a:tcPr/>
                </a:tc>
              </a:tr>
              <a:tr h="762000">
                <a:tc>
                  <a:txBody>
                    <a:bodyPr/>
                    <a:lstStyle/>
                    <a:p>
                      <a:r>
                        <a:rPr lang="en-US" sz="2800" dirty="0" smtClean="0"/>
                        <a:t>Now I think…</a:t>
                      </a:r>
                      <a:endParaRPr lang="en-US" sz="2800" dirty="0"/>
                    </a:p>
                  </a:txBody>
                  <a:tcPr/>
                </a:tc>
              </a:tr>
            </a:tbl>
          </a:graphicData>
        </a:graphic>
      </p:graphicFrame>
    </p:spTree>
    <p:extLst>
      <p:ext uri="{BB962C8B-B14F-4D97-AF65-F5344CB8AC3E}">
        <p14:creationId xmlns:p14="http://schemas.microsoft.com/office/powerpoint/2010/main" val="2503213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the last flap:  Now I think…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6742965"/>
              </p:ext>
            </p:extLst>
          </p:nvPr>
        </p:nvGraphicFramePr>
        <p:xfrm>
          <a:off x="457200" y="1371600"/>
          <a:ext cx="8229600" cy="6680200"/>
        </p:xfrm>
        <a:graphic>
          <a:graphicData uri="http://schemas.openxmlformats.org/drawingml/2006/table">
            <a:tbl>
              <a:tblPr firstRow="1" bandRow="1">
                <a:tableStyleId>{5C22544A-7EE6-4342-B048-85BDC9FD1C3A}</a:tableStyleId>
              </a:tblPr>
              <a:tblGrid>
                <a:gridCol w="8229600"/>
              </a:tblGrid>
              <a:tr h="370840">
                <a:tc>
                  <a:txBody>
                    <a:bodyPr/>
                    <a:lstStyle/>
                    <a:p>
                      <a:r>
                        <a:rPr lang="en-US" dirty="0" smtClean="0"/>
                        <a:t>Firs</a:t>
                      </a:r>
                      <a:r>
                        <a:rPr lang="en-US" baseline="0" dirty="0" smtClean="0"/>
                        <a:t>t I thought…</a:t>
                      </a:r>
                      <a:endParaRPr lang="en-US" dirty="0"/>
                    </a:p>
                  </a:txBody>
                  <a:tcPr/>
                </a:tc>
              </a:tr>
              <a:tr h="370840">
                <a:tc>
                  <a:txBody>
                    <a:bodyPr/>
                    <a:lstStyle/>
                    <a:p>
                      <a:endParaRPr lang="en-US" dirty="0" smtClean="0"/>
                    </a:p>
                    <a:p>
                      <a:endParaRPr lang="en-US" dirty="0" smtClean="0"/>
                    </a:p>
                    <a:p>
                      <a:endParaRPr lang="en-US" dirty="0" smtClean="0"/>
                    </a:p>
                    <a:p>
                      <a:r>
                        <a:rPr lang="en-US" sz="3200" dirty="0" smtClean="0"/>
                        <a:t>Use the space to</a:t>
                      </a:r>
                      <a:r>
                        <a:rPr lang="en-US" sz="3200" baseline="0" dirty="0" smtClean="0"/>
                        <a:t> explain your thinking.  Now that you’ve done the research, what do you think about the brain and exercise? </a:t>
                      </a:r>
                    </a:p>
                    <a:p>
                      <a:endParaRPr lang="en-US" sz="3200" baseline="0" dirty="0" smtClean="0"/>
                    </a:p>
                    <a:p>
                      <a:r>
                        <a:rPr lang="en-US" sz="3200" baseline="0" dirty="0" smtClean="0"/>
                        <a:t>You may use sentences we wrote as a class or you may write your own sentences.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a:txBody>
                  <a:tcPr/>
                </a:tc>
              </a:tr>
            </a:tbl>
          </a:graphicData>
        </a:graphic>
      </p:graphicFrame>
    </p:spTree>
    <p:extLst>
      <p:ext uri="{BB962C8B-B14F-4D97-AF65-F5344CB8AC3E}">
        <p14:creationId xmlns:p14="http://schemas.microsoft.com/office/powerpoint/2010/main" val="3317802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a:t>
            </a:r>
            <a:endParaRPr lang="en-US" dirty="0"/>
          </a:p>
        </p:txBody>
      </p:sp>
      <p:sp>
        <p:nvSpPr>
          <p:cNvPr id="3" name="Content Placeholder 2"/>
          <p:cNvSpPr>
            <a:spLocks noGrp="1"/>
          </p:cNvSpPr>
          <p:nvPr>
            <p:ph idx="1"/>
          </p:nvPr>
        </p:nvSpPr>
        <p:spPr/>
        <p:txBody>
          <a:bodyPr/>
          <a:lstStyle/>
          <a:p>
            <a:r>
              <a:rPr lang="en-US" dirty="0" smtClean="0"/>
              <a:t>Read your flip book to your partner.</a:t>
            </a:r>
          </a:p>
          <a:p>
            <a:r>
              <a:rPr lang="en-US" dirty="0" smtClean="0"/>
              <a:t>Talk about ways you plan to use exercise to get smarter!</a:t>
            </a:r>
            <a:endParaRPr lang="en-US" dirty="0"/>
          </a:p>
        </p:txBody>
      </p:sp>
    </p:spTree>
    <p:extLst>
      <p:ext uri="{BB962C8B-B14F-4D97-AF65-F5344CB8AC3E}">
        <p14:creationId xmlns:p14="http://schemas.microsoft.com/office/powerpoint/2010/main" val="188852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a:t>
            </a:r>
            <a:endParaRPr lang="en-US" dirty="0"/>
          </a:p>
        </p:txBody>
      </p:sp>
      <p:sp>
        <p:nvSpPr>
          <p:cNvPr id="3" name="Content Placeholder 2"/>
          <p:cNvSpPr>
            <a:spLocks noGrp="1"/>
          </p:cNvSpPr>
          <p:nvPr>
            <p:ph idx="1"/>
          </p:nvPr>
        </p:nvSpPr>
        <p:spPr/>
        <p:txBody>
          <a:bodyPr/>
          <a:lstStyle/>
          <a:p>
            <a:r>
              <a:rPr lang="en-US" sz="2000" b="1" dirty="0" smtClean="0"/>
              <a:t>Brain Fitness Exercises. Make you smart, Brain </a:t>
            </a:r>
            <a:r>
              <a:rPr lang="en-US" sz="2000" b="1" dirty="0" err="1" smtClean="0"/>
              <a:t>activation.Right</a:t>
            </a:r>
            <a:r>
              <a:rPr lang="en-US" sz="2000" b="1" dirty="0" smtClean="0"/>
              <a:t> Brain exercise  (YouTube)</a:t>
            </a:r>
          </a:p>
          <a:p>
            <a:r>
              <a:rPr lang="en-US" sz="2000" dirty="0" smtClean="0"/>
              <a:t>&lt;iframe width="1280" height="750" </a:t>
            </a:r>
            <a:r>
              <a:rPr lang="en-US" sz="2000" dirty="0" err="1" smtClean="0"/>
              <a:t>src</a:t>
            </a:r>
            <a:r>
              <a:rPr lang="en-US" sz="2000" dirty="0" smtClean="0"/>
              <a:t>="//www.youtube.com/embed/afMOUmOynRI" </a:t>
            </a:r>
            <a:r>
              <a:rPr lang="en-US" sz="2000" dirty="0" err="1" smtClean="0"/>
              <a:t>frameborder</a:t>
            </a:r>
            <a:r>
              <a:rPr lang="en-US" sz="2000" dirty="0" smtClean="0"/>
              <a:t>="0" </a:t>
            </a:r>
            <a:r>
              <a:rPr lang="en-US" sz="2000" dirty="0" err="1" smtClean="0"/>
              <a:t>allowfullscreen</a:t>
            </a:r>
            <a:r>
              <a:rPr lang="en-US" sz="2000" dirty="0" smtClean="0"/>
              <a:t>&gt;&lt;/iframe&gt;</a:t>
            </a:r>
          </a:p>
          <a:p>
            <a:endParaRPr lang="en-US" dirty="0"/>
          </a:p>
        </p:txBody>
      </p:sp>
    </p:spTree>
    <p:extLst>
      <p:ext uri="{BB962C8B-B14F-4D97-AF65-F5344CB8AC3E}">
        <p14:creationId xmlns:p14="http://schemas.microsoft.com/office/powerpoint/2010/main" val="1211194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
            </a:r>
            <a:br>
              <a:rPr lang="en-US" sz="3600" b="1" dirty="0" smtClean="0"/>
            </a:br>
            <a:r>
              <a:rPr lang="en-US" sz="3600" b="1" dirty="0" smtClean="0"/>
              <a:t>Something to think about…why do you think this saying by </a:t>
            </a:r>
            <a:r>
              <a:rPr lang="en-US" sz="3600" b="1" dirty="0" err="1" smtClean="0"/>
              <a:t>Confucious</a:t>
            </a:r>
            <a:r>
              <a:rPr lang="en-US" sz="3600" b="1" dirty="0" smtClean="0"/>
              <a:t> has been preserved for thousands of years?</a:t>
            </a:r>
            <a:endParaRPr lang="en-US" sz="3600" b="1" dirty="0"/>
          </a:p>
        </p:txBody>
      </p:sp>
      <p:sp>
        <p:nvSpPr>
          <p:cNvPr id="3" name="Content Placeholder 2"/>
          <p:cNvSpPr>
            <a:spLocks noGrp="1"/>
          </p:cNvSpPr>
          <p:nvPr>
            <p:ph idx="1"/>
          </p:nvPr>
        </p:nvSpPr>
        <p:spPr>
          <a:xfrm>
            <a:off x="457200" y="2133600"/>
            <a:ext cx="8229600" cy="3992563"/>
          </a:xfrm>
        </p:spPr>
        <p:txBody>
          <a:bodyPr>
            <a:normAutofit lnSpcReduction="10000"/>
          </a:bodyPr>
          <a:lstStyle/>
          <a:p>
            <a:endParaRPr lang="en-US" dirty="0"/>
          </a:p>
          <a:p>
            <a:pPr marL="0" indent="0" algn="ctr">
              <a:buNone/>
            </a:pPr>
            <a:r>
              <a:rPr lang="en-US" dirty="0"/>
              <a:t>I hear and I forget.</a:t>
            </a:r>
          </a:p>
          <a:p>
            <a:pPr marL="0" indent="0" algn="ctr">
              <a:buNone/>
            </a:pPr>
            <a:r>
              <a:rPr lang="en-US" dirty="0"/>
              <a:t>I see and I remember.</a:t>
            </a:r>
          </a:p>
          <a:p>
            <a:pPr marL="0" indent="0" algn="ctr">
              <a:buNone/>
            </a:pPr>
            <a:r>
              <a:rPr lang="en-US" i="1" dirty="0"/>
              <a:t>I </a:t>
            </a:r>
            <a:r>
              <a:rPr lang="en-US" b="1" i="1" dirty="0"/>
              <a:t>do</a:t>
            </a:r>
            <a:r>
              <a:rPr lang="en-US" i="1" dirty="0"/>
              <a:t> and I understand.</a:t>
            </a:r>
          </a:p>
          <a:p>
            <a:pPr marL="0" indent="0" algn="ctr">
              <a:buNone/>
            </a:pPr>
            <a:endParaRPr lang="en-US" i="1" dirty="0" smtClean="0"/>
          </a:p>
          <a:p>
            <a:pPr marL="0" indent="0" algn="ctr">
              <a:buNone/>
            </a:pPr>
            <a:r>
              <a:rPr lang="en-US" dirty="0"/>
              <a:t> </a:t>
            </a:r>
            <a:r>
              <a:rPr lang="en-US" dirty="0" smtClean="0"/>
              <a:t>               --Confucius</a:t>
            </a:r>
            <a:endParaRPr lang="en-US" dirty="0"/>
          </a:p>
          <a:p>
            <a:pPr marL="0" indent="0" algn="ctr">
              <a:buNone/>
            </a:pPr>
            <a:r>
              <a:rPr lang="en-US" dirty="0"/>
              <a:t> </a:t>
            </a:r>
          </a:p>
          <a:p>
            <a:endParaRPr lang="en-US" dirty="0"/>
          </a:p>
        </p:txBody>
      </p:sp>
    </p:spTree>
    <p:extLst>
      <p:ext uri="{BB962C8B-B14F-4D97-AF65-F5344CB8AC3E}">
        <p14:creationId xmlns:p14="http://schemas.microsoft.com/office/powerpoint/2010/main" val="3776587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Our Flip Book</a:t>
            </a:r>
            <a:endParaRPr lang="en-US" dirty="0"/>
          </a:p>
        </p:txBody>
      </p:sp>
      <p:sp>
        <p:nvSpPr>
          <p:cNvPr id="3" name="Content Placeholder 2"/>
          <p:cNvSpPr>
            <a:spLocks noGrp="1"/>
          </p:cNvSpPr>
          <p:nvPr>
            <p:ph idx="1"/>
          </p:nvPr>
        </p:nvSpPr>
        <p:spPr/>
        <p:txBody>
          <a:bodyPr/>
          <a:lstStyle/>
          <a:p>
            <a:r>
              <a:rPr lang="en-US" sz="1100" dirty="0" smtClean="0">
                <a:effectLst/>
                <a:hlinkClick r:id="rId2"/>
              </a:rPr>
              <a:t>https://staffkyschools-my.sharepoint.com/personal/angel_peavler_fayette_kyschools_us/_layouts/15/WopiFrame.aspx?sourcedoc=%7BDA8E80CD-E33C-4A31-89A0-B30312662648%7D&amp;file=KWP&amp;action=default</a:t>
            </a:r>
            <a:endParaRPr lang="en-US" sz="1100" dirty="0" smtClean="0">
              <a:effectLst/>
            </a:endParaRPr>
          </a:p>
          <a:p>
            <a:endParaRPr lang="en-US" sz="1100" dirty="0"/>
          </a:p>
          <a:p>
            <a:endParaRPr lang="en-US" sz="1100" dirty="0" smtClean="0">
              <a:effectLst/>
            </a:endParaRPr>
          </a:p>
          <a:p>
            <a:endParaRPr lang="en-US" sz="1100" dirty="0" smtClean="0">
              <a:effectLst/>
            </a:endParaRPr>
          </a:p>
          <a:p>
            <a:endParaRPr lang="en-US" sz="1100" dirty="0" smtClean="0">
              <a:effectLst/>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04496185"/>
              </p:ext>
            </p:extLst>
          </p:nvPr>
        </p:nvGraphicFramePr>
        <p:xfrm>
          <a:off x="762000" y="2438400"/>
          <a:ext cx="7543800" cy="3048000"/>
        </p:xfrm>
        <a:graphic>
          <a:graphicData uri="http://schemas.openxmlformats.org/drawingml/2006/table">
            <a:tbl>
              <a:tblPr firstRow="1" bandRow="1">
                <a:tableStyleId>{5C22544A-7EE6-4342-B048-85BDC9FD1C3A}</a:tableStyleId>
              </a:tblPr>
              <a:tblGrid>
                <a:gridCol w="7543800"/>
              </a:tblGrid>
              <a:tr h="762000">
                <a:tc>
                  <a:txBody>
                    <a:bodyPr/>
                    <a:lstStyle/>
                    <a:p>
                      <a:r>
                        <a:rPr lang="en-US" sz="2800" dirty="0" smtClean="0"/>
                        <a:t>Is exercise important for learning?</a:t>
                      </a:r>
                      <a:endParaRPr lang="en-US" sz="2800" dirty="0"/>
                    </a:p>
                  </a:txBody>
                  <a:tcPr/>
                </a:tc>
              </a:tr>
              <a:tr h="762000">
                <a:tc>
                  <a:txBody>
                    <a:bodyPr/>
                    <a:lstStyle/>
                    <a:p>
                      <a:endParaRPr lang="en-US" sz="2800" dirty="0"/>
                    </a:p>
                  </a:txBody>
                  <a:tcPr/>
                </a:tc>
              </a:tr>
              <a:tr h="762000">
                <a:tc>
                  <a:txBody>
                    <a:bodyPr/>
                    <a:lstStyle/>
                    <a:p>
                      <a:endParaRPr lang="en-US" sz="2800" dirty="0"/>
                    </a:p>
                  </a:txBody>
                  <a:tcPr/>
                </a:tc>
              </a:tr>
              <a:tr h="762000">
                <a:tc>
                  <a:txBody>
                    <a:bodyPr/>
                    <a:lstStyle/>
                    <a:p>
                      <a:endParaRPr lang="en-US" sz="2800" dirty="0"/>
                    </a:p>
                  </a:txBody>
                  <a:tcPr/>
                </a:tc>
              </a:tr>
            </a:tbl>
          </a:graphicData>
        </a:graphic>
      </p:graphicFrame>
    </p:spTree>
    <p:extLst>
      <p:ext uri="{BB962C8B-B14F-4D97-AF65-F5344CB8AC3E}">
        <p14:creationId xmlns:p14="http://schemas.microsoft.com/office/powerpoint/2010/main" val="2211284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dirty="0"/>
              <a:t>Is exercise important for learning?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828800"/>
            <a:ext cx="6581205" cy="3663538"/>
          </a:xfrm>
        </p:spPr>
      </p:pic>
      <p:sp>
        <p:nvSpPr>
          <p:cNvPr id="5" name="TextBox 4"/>
          <p:cNvSpPr txBox="1"/>
          <p:nvPr/>
        </p:nvSpPr>
        <p:spPr>
          <a:xfrm>
            <a:off x="1066800" y="5638800"/>
            <a:ext cx="6858000" cy="646331"/>
          </a:xfrm>
          <a:prstGeom prst="rect">
            <a:avLst/>
          </a:prstGeom>
          <a:noFill/>
        </p:spPr>
        <p:txBody>
          <a:bodyPr wrap="square" rtlCol="0">
            <a:spAutoFit/>
          </a:bodyPr>
          <a:lstStyle/>
          <a:p>
            <a:r>
              <a:rPr lang="en-US" b="1" dirty="0" smtClean="0"/>
              <a:t>Study the images.  Turn and talk:  What do you notice about these two brain scans?  What do you think could explain the difference?</a:t>
            </a:r>
            <a:endParaRPr lang="en-US" b="1" dirty="0"/>
          </a:p>
        </p:txBody>
      </p:sp>
      <p:sp>
        <p:nvSpPr>
          <p:cNvPr id="6" name="Rectangle 5"/>
          <p:cNvSpPr/>
          <p:nvPr/>
        </p:nvSpPr>
        <p:spPr>
          <a:xfrm rot="19762314">
            <a:off x="261710" y="1601478"/>
            <a:ext cx="1660839" cy="584775"/>
          </a:xfrm>
          <a:prstGeom prst="rect">
            <a:avLst/>
          </a:prstGeom>
          <a:noFill/>
        </p:spPr>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Text #1</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867343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Say in Partner Talks?</a:t>
            </a:r>
            <a:endParaRPr lang="en-US" dirty="0"/>
          </a:p>
        </p:txBody>
      </p:sp>
      <p:sp>
        <p:nvSpPr>
          <p:cNvPr id="3" name="Content Placeholder 2"/>
          <p:cNvSpPr>
            <a:spLocks noGrp="1"/>
          </p:cNvSpPr>
          <p:nvPr>
            <p:ph idx="1"/>
          </p:nvPr>
        </p:nvSpPr>
        <p:spPr/>
        <p:txBody>
          <a:bodyPr/>
          <a:lstStyle/>
          <a:p>
            <a:r>
              <a:rPr lang="en-US" dirty="0" smtClean="0"/>
              <a:t>After walking, the brain is different.  I notice that _______________________.</a:t>
            </a:r>
          </a:p>
          <a:p>
            <a:r>
              <a:rPr lang="en-US" dirty="0" smtClean="0"/>
              <a:t>There is a change in the brain after you get some exercise.  It looks like __________.</a:t>
            </a:r>
          </a:p>
          <a:p>
            <a:r>
              <a:rPr lang="en-US" dirty="0" smtClean="0"/>
              <a:t>Brain scans show that our brains change after we walk for 20 minutes.  I wonder why that is.</a:t>
            </a:r>
          </a:p>
          <a:p>
            <a:r>
              <a:rPr lang="en-US" dirty="0" smtClean="0"/>
              <a:t>___________________________________   </a:t>
            </a:r>
            <a:endParaRPr lang="en-US" dirty="0"/>
          </a:p>
        </p:txBody>
      </p:sp>
      <p:sp>
        <p:nvSpPr>
          <p:cNvPr id="4" name="Rectangle 3"/>
          <p:cNvSpPr/>
          <p:nvPr/>
        </p:nvSpPr>
        <p:spPr>
          <a:xfrm rot="20800412">
            <a:off x="4087471" y="5275309"/>
            <a:ext cx="4859022" cy="584775"/>
          </a:xfrm>
          <a:prstGeom prst="rect">
            <a:avLst/>
          </a:prstGeom>
          <a:noFill/>
        </p:spPr>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Capturing our thinking</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590937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Our Flip Book</a:t>
            </a:r>
            <a:endParaRPr lang="en-US" dirty="0"/>
          </a:p>
        </p:txBody>
      </p:sp>
      <p:sp>
        <p:nvSpPr>
          <p:cNvPr id="3" name="Content Placeholder 2"/>
          <p:cNvSpPr>
            <a:spLocks noGrp="1"/>
          </p:cNvSpPr>
          <p:nvPr>
            <p:ph idx="1"/>
          </p:nvPr>
        </p:nvSpPr>
        <p:spPr/>
        <p:txBody>
          <a:bodyPr/>
          <a:lstStyle/>
          <a:p>
            <a:r>
              <a:rPr lang="en-US" sz="1100" dirty="0" smtClean="0">
                <a:effectLst/>
                <a:hlinkClick r:id="rId2"/>
              </a:rPr>
              <a:t>https://staffkyschools-my.sharepoint.com/personal/angel_peavler_fayette_kyschools_us/_layouts/15/WopiFrame.aspx?sourcedoc=%7BDA8E80CD-E33C-4A31-89A0-B30312662648%7D&amp;file=KWP&amp;action=default</a:t>
            </a:r>
            <a:endParaRPr lang="en-US" sz="1100" dirty="0" smtClean="0">
              <a:effectLst/>
            </a:endParaRPr>
          </a:p>
          <a:p>
            <a:endParaRPr lang="en-US" sz="1100" dirty="0"/>
          </a:p>
          <a:p>
            <a:endParaRPr lang="en-US" sz="1100" dirty="0" smtClean="0">
              <a:effectLst/>
            </a:endParaRPr>
          </a:p>
          <a:p>
            <a:endParaRPr lang="en-US" sz="1100" dirty="0" smtClean="0">
              <a:effectLst/>
            </a:endParaRPr>
          </a:p>
          <a:p>
            <a:endParaRPr lang="en-US" sz="1100" dirty="0" smtClean="0">
              <a:effectLst/>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0816610"/>
              </p:ext>
            </p:extLst>
          </p:nvPr>
        </p:nvGraphicFramePr>
        <p:xfrm>
          <a:off x="762000" y="2438400"/>
          <a:ext cx="7543800" cy="3048000"/>
        </p:xfrm>
        <a:graphic>
          <a:graphicData uri="http://schemas.openxmlformats.org/drawingml/2006/table">
            <a:tbl>
              <a:tblPr firstRow="1" bandRow="1">
                <a:tableStyleId>{5C22544A-7EE6-4342-B048-85BDC9FD1C3A}</a:tableStyleId>
              </a:tblPr>
              <a:tblGrid>
                <a:gridCol w="7543800"/>
              </a:tblGrid>
              <a:tr h="762000">
                <a:tc>
                  <a:txBody>
                    <a:bodyPr/>
                    <a:lstStyle/>
                    <a:p>
                      <a:r>
                        <a:rPr lang="en-US" sz="2800" dirty="0" smtClean="0"/>
                        <a:t>Is exercise important for learning?</a:t>
                      </a:r>
                      <a:endParaRPr lang="en-US" sz="2800" dirty="0"/>
                    </a:p>
                  </a:txBody>
                  <a:tcPr/>
                </a:tc>
              </a:tr>
              <a:tr h="762000">
                <a:tc>
                  <a:txBody>
                    <a:bodyPr/>
                    <a:lstStyle/>
                    <a:p>
                      <a:r>
                        <a:rPr lang="en-US" sz="2800" dirty="0" smtClean="0"/>
                        <a:t>First I thought…</a:t>
                      </a:r>
                      <a:endParaRPr lang="en-US" sz="2800" dirty="0"/>
                    </a:p>
                  </a:txBody>
                  <a:tcPr/>
                </a:tc>
              </a:tr>
              <a:tr h="762000">
                <a:tc>
                  <a:txBody>
                    <a:bodyPr/>
                    <a:lstStyle/>
                    <a:p>
                      <a:r>
                        <a:rPr lang="en-US" sz="2800" dirty="0" smtClean="0"/>
                        <a:t> </a:t>
                      </a:r>
                      <a:endParaRPr lang="en-US" sz="2800" dirty="0"/>
                    </a:p>
                  </a:txBody>
                  <a:tcPr/>
                </a:tc>
              </a:tr>
              <a:tr h="762000">
                <a:tc>
                  <a:txBody>
                    <a:bodyPr/>
                    <a:lstStyle/>
                    <a:p>
                      <a:r>
                        <a:rPr lang="en-US" sz="2800" dirty="0" smtClean="0"/>
                        <a:t> </a:t>
                      </a:r>
                      <a:endParaRPr lang="en-US" sz="2800" dirty="0"/>
                    </a:p>
                  </a:txBody>
                  <a:tcPr/>
                </a:tc>
              </a:tr>
            </a:tbl>
          </a:graphicData>
        </a:graphic>
      </p:graphicFrame>
    </p:spTree>
    <p:extLst>
      <p:ext uri="{BB962C8B-B14F-4D97-AF65-F5344CB8AC3E}">
        <p14:creationId xmlns:p14="http://schemas.microsoft.com/office/powerpoint/2010/main" val="3762102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the first flap:  First I thought…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7223638"/>
              </p:ext>
            </p:extLst>
          </p:nvPr>
        </p:nvGraphicFramePr>
        <p:xfrm>
          <a:off x="457200" y="1371600"/>
          <a:ext cx="8229600" cy="5217160"/>
        </p:xfrm>
        <a:graphic>
          <a:graphicData uri="http://schemas.openxmlformats.org/drawingml/2006/table">
            <a:tbl>
              <a:tblPr firstRow="1" bandRow="1">
                <a:tableStyleId>{5C22544A-7EE6-4342-B048-85BDC9FD1C3A}</a:tableStyleId>
              </a:tblPr>
              <a:tblGrid>
                <a:gridCol w="8229600"/>
              </a:tblGrid>
              <a:tr h="370840">
                <a:tc>
                  <a:txBody>
                    <a:bodyPr/>
                    <a:lstStyle/>
                    <a:p>
                      <a:r>
                        <a:rPr lang="en-US" dirty="0" smtClean="0"/>
                        <a:t>Firs</a:t>
                      </a:r>
                      <a:r>
                        <a:rPr lang="en-US" baseline="0" dirty="0" smtClean="0"/>
                        <a:t>t I thought…</a:t>
                      </a:r>
                      <a:endParaRPr lang="en-US" dirty="0"/>
                    </a:p>
                  </a:txBody>
                  <a:tcPr/>
                </a:tc>
              </a:tr>
              <a:tr h="370840">
                <a:tc>
                  <a:txBody>
                    <a:bodyPr/>
                    <a:lstStyle/>
                    <a:p>
                      <a:endParaRPr lang="en-US" dirty="0" smtClean="0"/>
                    </a:p>
                    <a:p>
                      <a:endParaRPr lang="en-US" dirty="0" smtClean="0"/>
                    </a:p>
                    <a:p>
                      <a:endParaRPr lang="en-US" dirty="0" smtClean="0"/>
                    </a:p>
                    <a:p>
                      <a:r>
                        <a:rPr lang="en-US" sz="3200" dirty="0" smtClean="0"/>
                        <a:t>Use the space to</a:t>
                      </a:r>
                      <a:r>
                        <a:rPr lang="en-US" sz="3200" baseline="0" dirty="0" smtClean="0"/>
                        <a:t> explain your thinking.  You may use sentences we wrote as a class or you may write your own sentences.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a:txBody>
                  <a:tcPr/>
                </a:tc>
              </a:tr>
            </a:tbl>
          </a:graphicData>
        </a:graphic>
      </p:graphicFrame>
    </p:spTree>
    <p:extLst>
      <p:ext uri="{BB962C8B-B14F-4D97-AF65-F5344CB8AC3E}">
        <p14:creationId xmlns:p14="http://schemas.microsoft.com/office/powerpoint/2010/main" val="1720927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READ and RESEARCH</a:t>
            </a:r>
            <a:br>
              <a:rPr lang="en-US" dirty="0" smtClean="0"/>
            </a:br>
            <a:r>
              <a:rPr lang="en-US" dirty="0" smtClean="0"/>
              <a:t>to find out more!</a:t>
            </a:r>
            <a:endParaRPr lang="en-US" dirty="0"/>
          </a:p>
        </p:txBody>
      </p:sp>
      <p:sp>
        <p:nvSpPr>
          <p:cNvPr id="3" name="Content Placeholder 2"/>
          <p:cNvSpPr>
            <a:spLocks noGrp="1"/>
          </p:cNvSpPr>
          <p:nvPr>
            <p:ph idx="1"/>
          </p:nvPr>
        </p:nvSpPr>
        <p:spPr>
          <a:xfrm>
            <a:off x="457200" y="1981200"/>
            <a:ext cx="4343400" cy="4267200"/>
          </a:xfrm>
        </p:spPr>
        <p:txBody>
          <a:bodyPr>
            <a:normAutofit fontScale="55000" lnSpcReduction="20000"/>
          </a:bodyPr>
          <a:lstStyle/>
          <a:p>
            <a:pPr marL="0" indent="0" fontAlgn="t">
              <a:buNone/>
            </a:pPr>
            <a:r>
              <a:rPr lang="en-US" sz="7000" b="1" dirty="0"/>
              <a:t>Your Amazing Brain</a:t>
            </a:r>
            <a:endParaRPr lang="en-US" sz="7000" dirty="0"/>
          </a:p>
          <a:p>
            <a:pPr marL="0" indent="0" fontAlgn="t">
              <a:buNone/>
            </a:pPr>
            <a:r>
              <a:rPr lang="en-US" sz="1800" b="1" i="1" dirty="0"/>
              <a:t>National Geographic Kids Magazine http://kids.nationalgeographic.com/explore/science/your-amazing-brain/#</a:t>
            </a:r>
            <a:endParaRPr lang="en-US" sz="1800" dirty="0"/>
          </a:p>
          <a:p>
            <a:pPr marL="0" indent="0">
              <a:buNone/>
            </a:pPr>
            <a:endParaRPr lang="en-US" dirty="0" smtClean="0"/>
          </a:p>
          <a:p>
            <a:pPr marL="0" indent="0">
              <a:buNone/>
            </a:pPr>
            <a:r>
              <a:rPr lang="en-US" sz="3800" b="1" dirty="0"/>
              <a:t>You carry around a three-pound mass of wrinkly material in your head that controls every single thing you will ever do. From enabling you to think, learn, create, and feel emotions to controlling every blink, breath, and heartbeat—this fantastic control center is your brain. It is a structure so amazing that a famous scientist once called it "the most complex thing we have yet discovered in our universe</a:t>
            </a:r>
            <a:r>
              <a:rPr lang="en-US" sz="3800" b="1" dirty="0" smtClean="0"/>
              <a: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514600"/>
            <a:ext cx="3746500" cy="2101850"/>
          </a:xfrm>
          <a:prstGeom prst="rect">
            <a:avLst/>
          </a:prstGeom>
        </p:spPr>
      </p:pic>
      <p:sp>
        <p:nvSpPr>
          <p:cNvPr id="5" name="Rectangle 4"/>
          <p:cNvSpPr/>
          <p:nvPr/>
        </p:nvSpPr>
        <p:spPr>
          <a:xfrm rot="20102391">
            <a:off x="6065624" y="5276118"/>
            <a:ext cx="1660840" cy="584775"/>
          </a:xfrm>
          <a:prstGeom prst="rect">
            <a:avLst/>
          </a:prstGeom>
          <a:noFill/>
        </p:spPr>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Text #2</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719139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b="1" dirty="0" smtClean="0"/>
              <a:t>Your Amazing Brain</a:t>
            </a:r>
            <a:r>
              <a:rPr lang="en-US" dirty="0" smtClean="0"/>
              <a:t/>
            </a:r>
            <a:br>
              <a:rPr lang="en-US" dirty="0" smtClean="0"/>
            </a:br>
            <a:r>
              <a:rPr lang="en-US" sz="1600" b="1" i="1" dirty="0" smtClean="0"/>
              <a:t>National Geographic Kids Magazine http://kids.nationalgeographic.com/explore/science/your-amazing-brain/#</a:t>
            </a:r>
            <a:endParaRPr lang="en-US" dirty="0"/>
          </a:p>
        </p:txBody>
      </p:sp>
      <p:sp>
        <p:nvSpPr>
          <p:cNvPr id="3" name="Content Placeholder 2"/>
          <p:cNvSpPr>
            <a:spLocks noGrp="1"/>
          </p:cNvSpPr>
          <p:nvPr>
            <p:ph idx="1"/>
          </p:nvPr>
        </p:nvSpPr>
        <p:spPr>
          <a:xfrm>
            <a:off x="457200" y="1600200"/>
            <a:ext cx="8382000" cy="4876800"/>
          </a:xfrm>
        </p:spPr>
        <p:txBody>
          <a:bodyPr>
            <a:normAutofit/>
          </a:bodyPr>
          <a:lstStyle/>
          <a:p>
            <a:pPr marL="0" indent="0">
              <a:buNone/>
            </a:pPr>
            <a:endParaRPr lang="en-US" dirty="0" smtClean="0"/>
          </a:p>
          <a:p>
            <a:pPr marL="0" indent="0">
              <a:buNone/>
            </a:pPr>
            <a:r>
              <a:rPr lang="en-US" b="1" dirty="0"/>
              <a:t/>
            </a:r>
            <a:br>
              <a:rPr lang="en-US" b="1" dirty="0"/>
            </a:br>
            <a:r>
              <a:rPr lang="en-US" b="1" dirty="0" smtClean="0"/>
              <a:t>Your brain is faster and more powerful than a supercomputer.</a:t>
            </a:r>
            <a:br>
              <a:rPr lang="en-US" b="1" dirty="0" smtClean="0"/>
            </a:br>
            <a:r>
              <a:rPr lang="en-US" b="1" dirty="0" smtClean="0"/>
              <a:t/>
            </a:r>
            <a:br>
              <a:rPr lang="en-US" b="1" dirty="0" smtClean="0"/>
            </a:b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505200"/>
            <a:ext cx="2617454" cy="2617454"/>
          </a:xfrm>
          <a:prstGeom prst="rect">
            <a:avLst/>
          </a:prstGeom>
        </p:spPr>
      </p:pic>
    </p:spTree>
    <p:extLst>
      <p:ext uri="{BB962C8B-B14F-4D97-AF65-F5344CB8AC3E}">
        <p14:creationId xmlns:p14="http://schemas.microsoft.com/office/powerpoint/2010/main" val="21670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1103</Words>
  <Application>Microsoft Office PowerPoint</Application>
  <PresentationFormat>On-screen Show (4:3)</PresentationFormat>
  <Paragraphs>163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Opinion Writing In Primary:  Exercise and the Brain</vt:lpstr>
      <vt:lpstr>Is exercise important for learning? What do you think?</vt:lpstr>
      <vt:lpstr>Starting Our Flip Book</vt:lpstr>
      <vt:lpstr>Is exercise important for learning? </vt:lpstr>
      <vt:lpstr>What Did We Say in Partner Talks?</vt:lpstr>
      <vt:lpstr>Continuing Our Flip Book</vt:lpstr>
      <vt:lpstr>Flip the first flap:  First I thought…</vt:lpstr>
      <vt:lpstr>Let’s READ and RESEARCH to find out more!</vt:lpstr>
      <vt:lpstr>Your Amazing Brain National Geographic Kids Magazine http://kids.nationalgeographic.com/explore/science/your-amazing-brain/#</vt:lpstr>
      <vt:lpstr>Your Amazing Brain National Geographic Kids Magazine http://kids.nationalgeographic.com/explore/science/your-amazing-brain/#</vt:lpstr>
      <vt:lpstr>Your Amazing Brain National Geographic Kids Magazine http://kids.nationalgeographic.com/explore/science/your-amazing-brain/#</vt:lpstr>
      <vt:lpstr>Your Amazing Brain National Geographic Kids Magazine http://kids.nationalgeographic.com/explore/science/your-amazing-brain/#</vt:lpstr>
      <vt:lpstr>Your Amazing Brain National Geographic Kids Magazine http://kids.nationalgeographic.com/explore/science/your-amazing-brain/#</vt:lpstr>
      <vt:lpstr>Your Amazing Brain National Geographic Kids Magazine http://kids.nationalgeographic.com/explore/science/your-amazing-brain/#</vt:lpstr>
      <vt:lpstr>Your Amazing Brain National Geographic Kids Magazine http://kids.nationalgeographic.com/explore/science/your-amazing-brain/#</vt:lpstr>
      <vt:lpstr>Let’s capture things we learned about Exercise and the Brain</vt:lpstr>
      <vt:lpstr>Adding Facts to Our Flip Book</vt:lpstr>
      <vt:lpstr>Flip the next flap:  Then I learned…</vt:lpstr>
      <vt:lpstr>A Science Experiment</vt:lpstr>
      <vt:lpstr>Let’s capture things we learned about Exercise and the Brain</vt:lpstr>
      <vt:lpstr>Use the back of the flap:   Then I Learned…</vt:lpstr>
      <vt:lpstr>Finishing Our Flip Book</vt:lpstr>
      <vt:lpstr>Flip the last flap:  Now I think…</vt:lpstr>
      <vt:lpstr>Sharing</vt:lpstr>
      <vt:lpstr>Let’s Try It!</vt:lpstr>
      <vt:lpstr> Something to think about…why do you think this saying by Confucious has been preserved for thousands of years?</vt:lpstr>
    </vt:vector>
  </TitlesOfParts>
  <Company>University of Louisville College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Opinion Writing In Primary:  Exercise and the Brain</dc:title>
  <dc:creator>Jean</dc:creator>
  <cp:lastModifiedBy>Jean</cp:lastModifiedBy>
  <cp:revision>20</cp:revision>
  <dcterms:created xsi:type="dcterms:W3CDTF">2015-01-15T14:38:09Z</dcterms:created>
  <dcterms:modified xsi:type="dcterms:W3CDTF">2015-01-15T18:54:16Z</dcterms:modified>
</cp:coreProperties>
</file>