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63"/>
  </p:notesMasterIdLst>
  <p:sldIdLst>
    <p:sldId id="256" r:id="rId2"/>
    <p:sldId id="322" r:id="rId3"/>
    <p:sldId id="318" r:id="rId4"/>
    <p:sldId id="319" r:id="rId5"/>
    <p:sldId id="257" r:id="rId6"/>
    <p:sldId id="258" r:id="rId7"/>
    <p:sldId id="259" r:id="rId8"/>
    <p:sldId id="323" r:id="rId9"/>
    <p:sldId id="260" r:id="rId10"/>
    <p:sldId id="261" r:id="rId11"/>
    <p:sldId id="262" r:id="rId12"/>
    <p:sldId id="263" r:id="rId13"/>
    <p:sldId id="264" r:id="rId14"/>
    <p:sldId id="265" r:id="rId15"/>
    <p:sldId id="311" r:id="rId16"/>
    <p:sldId id="310" r:id="rId17"/>
    <p:sldId id="312" r:id="rId18"/>
    <p:sldId id="309" r:id="rId19"/>
    <p:sldId id="313" r:id="rId20"/>
    <p:sldId id="271" r:id="rId21"/>
    <p:sldId id="316" r:id="rId22"/>
    <p:sldId id="273" r:id="rId23"/>
    <p:sldId id="274" r:id="rId24"/>
    <p:sldId id="325" r:id="rId25"/>
    <p:sldId id="326" r:id="rId26"/>
    <p:sldId id="327" r:id="rId27"/>
    <p:sldId id="304" r:id="rId28"/>
    <p:sldId id="275" r:id="rId29"/>
    <p:sldId id="317" r:id="rId30"/>
    <p:sldId id="288" r:id="rId31"/>
    <p:sldId id="289" r:id="rId32"/>
    <p:sldId id="290" r:id="rId33"/>
    <p:sldId id="330" r:id="rId34"/>
    <p:sldId id="291" r:id="rId35"/>
    <p:sldId id="329" r:id="rId36"/>
    <p:sldId id="331" r:id="rId37"/>
    <p:sldId id="314" r:id="rId38"/>
    <p:sldId id="328" r:id="rId39"/>
    <p:sldId id="333" r:id="rId40"/>
    <p:sldId id="292" r:id="rId41"/>
    <p:sldId id="332" r:id="rId42"/>
    <p:sldId id="334" r:id="rId43"/>
    <p:sldId id="293" r:id="rId44"/>
    <p:sldId id="335" r:id="rId45"/>
    <p:sldId id="340" r:id="rId46"/>
    <p:sldId id="294" r:id="rId47"/>
    <p:sldId id="295" r:id="rId48"/>
    <p:sldId id="296" r:id="rId49"/>
    <p:sldId id="297" r:id="rId50"/>
    <p:sldId id="298" r:id="rId51"/>
    <p:sldId id="299" r:id="rId52"/>
    <p:sldId id="300" r:id="rId53"/>
    <p:sldId id="302" r:id="rId54"/>
    <p:sldId id="336" r:id="rId55"/>
    <p:sldId id="337" r:id="rId56"/>
    <p:sldId id="339" r:id="rId57"/>
    <p:sldId id="305" r:id="rId58"/>
    <p:sldId id="338" r:id="rId59"/>
    <p:sldId id="306" r:id="rId60"/>
    <p:sldId id="307" r:id="rId61"/>
    <p:sldId id="320" r:id="rId6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6C273C0-7DFD-4751-B92D-E6D2597B2E65}">
  <a:tblStyle styleId="{E6C273C0-7DFD-4751-B92D-E6D2597B2E65}" styleName="Table_0">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0AEE3501-B72B-44A2-9D09-DDF4DD7E261F}" styleName="Table_1">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1B5E9EFD-DFB3-4EC7-8B5C-B6DBEB50308E}" styleName="Table_2">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2A7DF520-6472-4008-94F8-8706F10781CA}" styleName="Table_3">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9C56A1D0-A18D-45B8-A66A-BDD9EFEC5D4C}" styleName="Table_4">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A1EB3FAF-6D77-4CF7-824C-24AAC245C72D}" styleName="Table_5">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B2146ED0-2893-4127-873A-81ADAB75EB5D}" styleName="Table_6">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DC690913-339C-4539-B435-40FE92838F4E}" styleName="Table_7">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81B10735-735C-4E3E-824B-2F542E5F29DF}" styleName="Table_8">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5F9DA4D-0D71-4438-880A-75FD652C8AC5}" styleName="Table_9">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8CAEB785-0C5C-4251-81EC-293C6B250C69}" styleName="Table_10">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FED4E449-0AC4-49C6-94F7-1B8DEFE3BB51}" styleName="Table_11">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E83A509-4443-4670-88CC-119A636F1FBA}" styleName="Table_12">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E2F2AE1-B2ED-4158-8789-FE318591E9E1}" styleName="Table_13">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548DCFA-BF9F-4662-9D80-1702FFC51F3E}" styleName="Table_14">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7" autoAdjust="0"/>
    <p:restoredTop sz="94660"/>
  </p:normalViewPr>
  <p:slideViewPr>
    <p:cSldViewPr>
      <p:cViewPr>
        <p:scale>
          <a:sx n="150" d="100"/>
          <a:sy n="150" d="100"/>
        </p:scale>
        <p:origin x="-516" y="9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7619319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log.ted.com/author/tedstaf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ises.org/freemarket_detail.aspx?control=21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What you’ll need:  Students should be working on a short argument.  You can (1) give students a text set to simulate research and have students identify possible evidence from the articles before teaching this lesson (one is included on the next slide) OR (2) use these lessons (without this text set) as an addendum to another mini-unit in a longer unit on argument.</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A key skill in this set of lessons is to help students do what Joseph Harris calls “forwarding.”</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“In forwarding a text, you begin to shift the focus of your readers away from what its author has to say and toward your own project.  Writers often describe themselves as drawing on or mining other texts for ideas and examples, but extracting such materials is only part of the job.  You then need to shape them to your own purposes in writing.” (2006, p. 38).  The thinking move in this mini-unit is to EXTEND the work of others (in this case, facts and statistics about an issue) to “put your own spin” on the information, connecting it to a local context such as our own school.</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Countering is also introduced in this mini-unit as a possible “digging deeper” extension of the unit.  Harris describes countering as a way of drawing attention to “ideas and phrasings that strike you as somehow mistaken, troubling, or incomplete….[A]n effective counterstatement must attend closely to the strengths of the position it is responding to, and thus in many ways depends on representing that position clearly and fairly in order to make full sense.  The characteristic stance of the counterstatement is ‘Yes, but…’.  This sort of rewriting—in which a writer aims less to refute or negate than to rethink or qualify—seems to me one of the key moves in intellectual discourse.”  (2006, p. 6)</a:t>
            </a: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Share this first example, reading the evidence and thinking aloud to show how one might connect the evidence to the claim.  The next slide will show one way a writer might do this.</a:t>
            </a: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Share </a:t>
            </a:r>
            <a:r>
              <a:rPr lang="en-US" sz="1200" b="0" i="0" u="none" strike="noStrike" cap="none" baseline="0" dirty="0" smtClean="0">
                <a:solidFill>
                  <a:schemeClr val="dk1"/>
                </a:solidFill>
                <a:latin typeface="Calibri"/>
                <a:ea typeface="Calibri"/>
                <a:cs typeface="Calibri"/>
                <a:sym typeface="Calibri"/>
              </a:rPr>
              <a:t>this second example</a:t>
            </a:r>
            <a:r>
              <a:rPr lang="en-US" sz="1200" b="0" i="0" u="none" strike="noStrike" cap="none" baseline="0" dirty="0">
                <a:solidFill>
                  <a:schemeClr val="dk1"/>
                </a:solidFill>
                <a:latin typeface="Calibri"/>
                <a:ea typeface="Calibri"/>
                <a:cs typeface="Calibri"/>
                <a:sym typeface="Calibri"/>
              </a:rPr>
              <a:t>, reading the evidence and thinking aloud to show how one might connect the evidence to the claim.  The next slide will show one way a writer might do this.</a:t>
            </a: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 </a:t>
            </a:r>
            <a:endParaRPr lang="en-US" sz="1200" b="0" i="0" u="none" strike="noStrike" cap="none" baseline="0"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Share this </a:t>
            </a:r>
            <a:r>
              <a:rPr lang="en-US" sz="1200" b="0" i="0" u="none" strike="noStrike" cap="none" baseline="0" dirty="0" smtClean="0">
                <a:solidFill>
                  <a:schemeClr val="dk1"/>
                </a:solidFill>
                <a:latin typeface="Calibri"/>
                <a:ea typeface="Calibri"/>
                <a:cs typeface="Calibri"/>
                <a:sym typeface="Calibri"/>
              </a:rPr>
              <a:t>third </a:t>
            </a:r>
            <a:r>
              <a:rPr lang="en-US" sz="1200" b="0" i="0" u="none" strike="noStrike" cap="none" baseline="0" dirty="0">
                <a:solidFill>
                  <a:schemeClr val="dk1"/>
                </a:solidFill>
                <a:latin typeface="Calibri"/>
                <a:ea typeface="Calibri"/>
                <a:cs typeface="Calibri"/>
                <a:sym typeface="Calibri"/>
              </a:rPr>
              <a:t>example, reading the evidence and thinking aloud to show how one might connect the evidence to the claim.  The next slide will show one way a writer might do this.</a:t>
            </a: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 </a:t>
            </a:r>
            <a:endParaRPr lang="en-US" sz="1200" b="0" i="0" u="none" strike="noStrike" cap="none" baseline="0"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Record students’ responses on chart paper for future reference.  This anchor chart will be text that the class can return to throughout their work on argument.</a:t>
            </a: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 </a:t>
            </a:r>
          </a:p>
          <a:p>
            <a:pPr marL="228600" marR="0" lvl="0" indent="-22860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After practicing the move of countering, it’s time for students to try it in their own drafts using  the fast food text set.  They will need to re-scan the articles in order to find evidence that someone with an opposing claim might use, then help us think differently about that evidence so that it loses its power to sway our opinion.</a:t>
            </a:r>
          </a:p>
        </p:txBody>
      </p:sp>
      <p:sp>
        <p:nvSpPr>
          <p:cNvPr id="564" name="Shape 564"/>
          <p:cNvSpPr>
            <a:spLocks noGrp="1" noRot="1" noChangeAspect="1"/>
          </p:cNvSpPr>
          <p:nvPr>
            <p:ph type="sldImg" idx="2"/>
          </p:nvPr>
        </p:nvSpPr>
        <p:spPr>
          <a:xfrm>
            <a:off x="539750" y="503238"/>
            <a:ext cx="3143250" cy="23590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Students can </a:t>
            </a:r>
            <a:r>
              <a:rPr lang="en-US" sz="1200" b="0" i="0" u="none" strike="noStrike" cap="none" baseline="0" dirty="0" smtClean="0">
                <a:solidFill>
                  <a:schemeClr val="dk1"/>
                </a:solidFill>
                <a:latin typeface="Calibri"/>
                <a:ea typeface="Calibri"/>
                <a:cs typeface="Calibri"/>
                <a:sym typeface="Calibri"/>
              </a:rPr>
              <a:t>draw </a:t>
            </a:r>
            <a:r>
              <a:rPr lang="en-US" sz="1200" b="0" i="0" u="none" strike="noStrike" cap="none" baseline="0" dirty="0">
                <a:solidFill>
                  <a:schemeClr val="dk1"/>
                </a:solidFill>
                <a:latin typeface="Calibri"/>
                <a:ea typeface="Calibri"/>
                <a:cs typeface="Calibri"/>
                <a:sym typeface="Calibri"/>
              </a:rPr>
              <a:t>their own charts in their writers’ notebooks</a:t>
            </a:r>
            <a:r>
              <a:rPr lang="en-US" sz="1200" b="0" i="0" u="none" strike="noStrike" cap="none" baseline="0" dirty="0" smtClean="0">
                <a:solidFill>
                  <a:schemeClr val="dk1"/>
                </a:solidFill>
                <a:latin typeface="Calibri"/>
                <a:ea typeface="Calibri"/>
                <a:cs typeface="Calibri"/>
                <a:sym typeface="Calibri"/>
              </a:rPr>
              <a:t>.  There is also a planner provided with this mini-unit that can be photocopied.</a:t>
            </a:r>
            <a:endParaRPr lang="en-US" sz="1200" b="0" i="0" u="none" strike="noStrike" cap="none" baseline="0" dirty="0">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Use </a:t>
            </a:r>
            <a:r>
              <a:rPr lang="en-US" sz="1200" b="0" i="0" u="none" strike="noStrike" cap="none" baseline="0" dirty="0">
                <a:solidFill>
                  <a:schemeClr val="dk1"/>
                </a:solidFill>
                <a:latin typeface="Calibri"/>
                <a:ea typeface="Calibri"/>
                <a:cs typeface="Calibri"/>
                <a:sym typeface="Calibri"/>
              </a:rPr>
              <a:t>a student-partner protocol such as PQP (Praise, Question, Polish) to provide students with initial feedback on their charted work (evidence &amp; connection) and/or teacher feedback to lift the quality of students’ connections</a:t>
            </a:r>
            <a:r>
              <a:rPr lang="en-US" sz="1200" b="0" i="0" u="none" strike="noStrike" cap="none" baseline="0" dirty="0" smtClean="0">
                <a:solidFill>
                  <a:schemeClr val="dk1"/>
                </a:solidFill>
                <a:latin typeface="Calibri"/>
                <a:ea typeface="Calibri"/>
                <a:cs typeface="Calibri"/>
                <a:sym typeface="Calibri"/>
              </a:rPr>
              <a:t>.  For sample stems, see next slide.</a:t>
            </a:r>
            <a:endParaRPr lang="en-US" sz="1200" b="0" i="0" u="none" strike="noStrike" cap="none" baseline="0" dirty="0">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Selected slides in this mini-unit can be revisited as students work on daily argument writing and/or on other mini-units, to remind students what these moves look like in the context of developing an argument.</a:t>
            </a:r>
          </a:p>
        </p:txBody>
      </p:sp>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Day 5, continued.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Use a student-partner protocol such as PQP (Praise, Question, Polish) to provide students with initial feedback on their charted work (evidence &amp; connection) and/or teacher feedback to lift the quality of students’ connections.</a:t>
            </a: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Day 5, continued.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Use a student-partner protocol such as PQP (Praise, Question, Polish) to provide students with initial feedback on their charted work (evidence &amp; connection) and/or teacher feedback to lift the quality of students’ connections.</a:t>
            </a: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Day 5, continued.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Use a student-partner protocol such as PQP (Praise, Question, Polish) to provide students with initial feedback on their charted work (evidence &amp; connection) and/or teacher feedback to lift the quality of students’ connections.</a:t>
            </a: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5" name="Shape 5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sng" strike="noStrike" cap="none" baseline="0" dirty="0">
              <a:solidFill>
                <a:schemeClr val="dk1"/>
              </a:solidFill>
              <a:latin typeface="Calibri"/>
              <a:ea typeface="Calibri"/>
              <a:cs typeface="Calibri"/>
              <a:sym typeface="Calibri"/>
            </a:endParaRPr>
          </a:p>
        </p:txBody>
      </p:sp>
      <p:sp>
        <p:nvSpPr>
          <p:cNvPr id="556" name="Shape 5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Lesson 2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Students can turn each row of the planner into a paragraph.  With the addition of an introduction (which will probably include the claim) and a conclusion (which may explain the significance of taking this action), they can quickly create a working draft.</a:t>
            </a:r>
            <a:endParaRPr lang="en-US" sz="1200" b="0" i="0" u="none" strike="noStrike" cap="none" baseline="0" dirty="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 </a:t>
            </a:r>
          </a:p>
          <a:p>
            <a:pPr marL="228600" marR="0" lvl="0" indent="-22860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It’s </a:t>
            </a:r>
            <a:r>
              <a:rPr lang="en-US" sz="1200" b="0" i="0" u="none" strike="noStrike" cap="none" baseline="0" dirty="0">
                <a:solidFill>
                  <a:schemeClr val="dk1"/>
                </a:solidFill>
                <a:latin typeface="Calibri"/>
                <a:ea typeface="Calibri"/>
                <a:cs typeface="Calibri"/>
                <a:sym typeface="Calibri"/>
              </a:rPr>
              <a:t>time for students to </a:t>
            </a:r>
            <a:r>
              <a:rPr lang="en-US" sz="1200" b="0" i="0" u="none" strike="noStrike" cap="none" baseline="0" dirty="0" smtClean="0">
                <a:solidFill>
                  <a:schemeClr val="dk1"/>
                </a:solidFill>
                <a:latin typeface="Calibri"/>
                <a:ea typeface="Calibri"/>
                <a:cs typeface="Calibri"/>
                <a:sym typeface="Calibri"/>
              </a:rPr>
              <a:t>try connecting evidence to the claim in </a:t>
            </a:r>
            <a:r>
              <a:rPr lang="en-US" sz="1200" b="0" i="0" u="none" strike="noStrike" cap="none" baseline="0" dirty="0">
                <a:solidFill>
                  <a:schemeClr val="dk1"/>
                </a:solidFill>
                <a:latin typeface="Calibri"/>
                <a:ea typeface="Calibri"/>
                <a:cs typeface="Calibri"/>
                <a:sym typeface="Calibri"/>
              </a:rPr>
              <a:t>their own drafts using  the fast food text set.  </a:t>
            </a:r>
            <a:r>
              <a:rPr lang="en-US" sz="1200" b="0" i="0" u="none" strike="noStrike" cap="none" baseline="0" dirty="0" smtClean="0">
                <a:solidFill>
                  <a:schemeClr val="dk1"/>
                </a:solidFill>
                <a:latin typeface="Calibri"/>
                <a:ea typeface="Calibri"/>
                <a:cs typeface="Calibri"/>
                <a:sym typeface="Calibri"/>
              </a:rPr>
              <a:t>You may decide to end the mini-unit at this point, or to take 2 additional days to practice authorizing and countering.</a:t>
            </a:r>
            <a:endParaRPr lang="en-US" sz="1200" b="0" i="0" u="none" strike="noStrike" cap="none" baseline="0" dirty="0">
              <a:solidFill>
                <a:schemeClr val="dk1"/>
              </a:solidFill>
              <a:latin typeface="Calibri"/>
              <a:ea typeface="Calibri"/>
              <a:cs typeface="Calibri"/>
              <a:sym typeface="Calibri"/>
            </a:endParaRPr>
          </a:p>
        </p:txBody>
      </p:sp>
      <p:sp>
        <p:nvSpPr>
          <p:cNvPr id="564" name="Shape 564"/>
          <p:cNvSpPr>
            <a:spLocks noGrp="1" noRot="1" noChangeAspect="1"/>
          </p:cNvSpPr>
          <p:nvPr>
            <p:ph type="sldImg" idx="2"/>
          </p:nvPr>
        </p:nvSpPr>
        <p:spPr>
          <a:xfrm>
            <a:off x="539750" y="503238"/>
            <a:ext cx="3143250" cy="23590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hdr" idx="2"/>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Microsoft </a:t>
            </a:r>
            <a:r>
              <a:rPr lang="en-US" sz="1200" b="1" i="0" u="none" strike="noStrike" cap="none" baseline="0">
                <a:solidFill>
                  <a:schemeClr val="dk1"/>
                </a:solidFill>
                <a:latin typeface="Calibri"/>
                <a:ea typeface="Calibri"/>
                <a:cs typeface="Calibri"/>
                <a:sym typeface="Calibri"/>
              </a:rPr>
              <a:t>Engineering Excellence</a:t>
            </a:r>
          </a:p>
        </p:txBody>
      </p:sp>
      <p:sp>
        <p:nvSpPr>
          <p:cNvPr id="402" name="Shape 402"/>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Microsoft Confidential</a:t>
            </a:r>
          </a:p>
        </p:txBody>
      </p:sp>
      <p:sp>
        <p:nvSpPr>
          <p:cNvPr id="403" name="Shape 4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404" name="Shape 404"/>
          <p:cNvSpPr>
            <a:spLocks noGrp="1" noRot="1" noChangeAspect="1"/>
          </p:cNvSpPr>
          <p:nvPr>
            <p:ph type="sldImg" idx="3"/>
          </p:nvPr>
        </p:nvSpPr>
        <p:spPr>
          <a:xfrm>
            <a:off x="1143000" y="45085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5" name="Shape 405"/>
          <p:cNvSpPr txBox="1">
            <a:spLocks noGrp="1"/>
          </p:cNvSpPr>
          <p:nvPr>
            <p:ph type="body" idx="1"/>
          </p:nvPr>
        </p:nvSpPr>
        <p:spPr>
          <a:xfrm>
            <a:off x="307491" y="4130103"/>
            <a:ext cx="6261651" cy="455482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Lesson 3:  An optional </a:t>
            </a:r>
            <a:r>
              <a:rPr lang="en-US" sz="1200" b="0" i="0" u="none" strike="noStrike" cap="none" baseline="0" dirty="0">
                <a:solidFill>
                  <a:schemeClr val="dk1"/>
                </a:solidFill>
                <a:latin typeface="Calibri"/>
                <a:ea typeface="Calibri"/>
                <a:cs typeface="Calibri"/>
                <a:sym typeface="Calibri"/>
              </a:rPr>
              <a:t>opportunity to introduce a Harris </a:t>
            </a:r>
            <a:r>
              <a:rPr lang="en-US" sz="1200" b="0" i="0" u="none" strike="noStrike" cap="none" baseline="0" dirty="0" smtClean="0">
                <a:solidFill>
                  <a:schemeClr val="dk1"/>
                </a:solidFill>
                <a:latin typeface="Calibri"/>
                <a:ea typeface="Calibri"/>
                <a:cs typeface="Calibri"/>
                <a:sym typeface="Calibri"/>
              </a:rPr>
              <a:t>move.</a:t>
            </a:r>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24" name="Shape 4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sng" strike="noStrike" cap="none" baseline="0" dirty="0">
              <a:solidFill>
                <a:schemeClr val="dk1"/>
              </a:solidFill>
              <a:latin typeface="Calibri"/>
              <a:ea typeface="Calibri"/>
              <a:cs typeface="Calibri"/>
              <a:sym typeface="Calibri"/>
            </a:endParaRPr>
          </a:p>
        </p:txBody>
      </p:sp>
      <p:sp>
        <p:nvSpPr>
          <p:cNvPr id="425" name="Shape 4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It will be helpful to provide students with copies of the quotes on slides </a:t>
            </a:r>
            <a:r>
              <a:rPr lang="en-US" sz="1200" b="0" i="0" u="none" strike="noStrike" cap="none" baseline="0" dirty="0" smtClean="0">
                <a:solidFill>
                  <a:schemeClr val="dk1"/>
                </a:solidFill>
                <a:latin typeface="Calibri"/>
                <a:ea typeface="Calibri"/>
                <a:cs typeface="Calibri"/>
                <a:sym typeface="Calibri"/>
              </a:rPr>
              <a:t>25-27.  </a:t>
            </a:r>
            <a:r>
              <a:rPr lang="en-US" sz="1200" b="0" i="0" u="none" strike="noStrike" cap="none" baseline="0" dirty="0">
                <a:solidFill>
                  <a:schemeClr val="dk1"/>
                </a:solidFill>
                <a:latin typeface="Calibri"/>
                <a:ea typeface="Calibri"/>
                <a:cs typeface="Calibri"/>
                <a:sym typeface="Calibri"/>
              </a:rPr>
              <a:t>Using the framework provided on Slide </a:t>
            </a:r>
            <a:r>
              <a:rPr lang="en-US" sz="1200" b="0" i="0" u="none" strike="noStrike" cap="none" baseline="0" dirty="0" smtClean="0">
                <a:solidFill>
                  <a:schemeClr val="dk1"/>
                </a:solidFill>
                <a:latin typeface="Calibri"/>
                <a:ea typeface="Calibri"/>
                <a:cs typeface="Calibri"/>
                <a:sym typeface="Calibri"/>
              </a:rPr>
              <a:t>24</a:t>
            </a:r>
            <a:r>
              <a:rPr lang="en-US" sz="1200" b="0" i="0" u="none" strike="noStrike" cap="none" baseline="0" dirty="0">
                <a:solidFill>
                  <a:schemeClr val="dk1"/>
                </a:solidFill>
                <a:latin typeface="Calibri"/>
                <a:ea typeface="Calibri"/>
                <a:cs typeface="Calibri"/>
                <a:sym typeface="Calibri"/>
              </a:rPr>
              <a:t>, discuss the following:</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sng" strike="noStrike" cap="none" baseline="0" dirty="0">
                <a:solidFill>
                  <a:schemeClr val="dk1"/>
                </a:solidFill>
                <a:latin typeface="Calibri"/>
                <a:ea typeface="Calibri"/>
                <a:cs typeface="Calibri"/>
                <a:sym typeface="Calibri"/>
              </a:rPr>
              <a:t>First</a:t>
            </a:r>
            <a:r>
              <a:rPr lang="en-US" sz="1200" b="0" i="0" u="none" strike="noStrike" cap="none" baseline="0" dirty="0">
                <a:solidFill>
                  <a:schemeClr val="dk1"/>
                </a:solidFill>
                <a:latin typeface="Calibri"/>
                <a:ea typeface="Calibri"/>
                <a:cs typeface="Calibri"/>
                <a:sym typeface="Calibri"/>
              </a:rPr>
              <a:t>, we select a compelling piece of evidence.  What is compelling about the information provided in each?</a:t>
            </a:r>
          </a:p>
          <a:p>
            <a:pPr marL="285750" marR="0" lvl="0" indent="-20955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sng" strike="noStrike" cap="none" baseline="0" dirty="0">
                <a:solidFill>
                  <a:schemeClr val="dk1"/>
                </a:solidFill>
                <a:latin typeface="Calibri"/>
                <a:ea typeface="Calibri"/>
                <a:cs typeface="Calibri"/>
                <a:sym typeface="Calibri"/>
              </a:rPr>
              <a:t>Then</a:t>
            </a:r>
            <a:r>
              <a:rPr lang="en-US" sz="1200" b="0" i="0" u="none" strike="noStrike" cap="none" baseline="0" dirty="0">
                <a:solidFill>
                  <a:schemeClr val="dk1"/>
                </a:solidFill>
                <a:latin typeface="Calibri"/>
                <a:ea typeface="Calibri"/>
                <a:cs typeface="Calibri"/>
                <a:sym typeface="Calibri"/>
              </a:rPr>
              <a:t> we identify the source of the evidence.  How are the sources identified?</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sng" strike="noStrike" cap="none" baseline="0" dirty="0">
                <a:solidFill>
                  <a:schemeClr val="dk1"/>
                </a:solidFill>
                <a:latin typeface="Calibri"/>
                <a:ea typeface="Calibri"/>
                <a:cs typeface="Calibri"/>
                <a:sym typeface="Calibri"/>
              </a:rPr>
              <a:t>Finally,</a:t>
            </a:r>
            <a:r>
              <a:rPr lang="en-US" sz="1200" b="0" i="0" u="none" strike="noStrike" cap="none" baseline="0" dirty="0">
                <a:solidFill>
                  <a:schemeClr val="dk1"/>
                </a:solidFill>
                <a:latin typeface="Calibri"/>
                <a:ea typeface="Calibri"/>
                <a:cs typeface="Calibri"/>
                <a:sym typeface="Calibri"/>
              </a:rPr>
              <a:t> we show the importance of that source, if it is not obvious.  What do the writers do to show the importance of the source, if anything?</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436" name="Shape 4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cap="none" baseline="0" dirty="0">
                <a:solidFill>
                  <a:schemeClr val="dk1"/>
                </a:solidFill>
                <a:latin typeface="Calibri"/>
                <a:ea typeface="Calibri"/>
                <a:cs typeface="Calibri"/>
                <a:sym typeface="Calibri"/>
              </a:rPr>
              <a:t>The focus can be fast food in general, although two articles particularly take the angle of fast food in schools.  Suggested selections from </a:t>
            </a:r>
            <a:r>
              <a:rPr lang="en-US" sz="1200" b="0" i="1" u="none" strike="noStrike" cap="none" baseline="0" dirty="0">
                <a:solidFill>
                  <a:schemeClr val="dk1"/>
                </a:solidFill>
                <a:latin typeface="Calibri"/>
                <a:ea typeface="Calibri"/>
                <a:cs typeface="Calibri"/>
                <a:sym typeface="Calibri"/>
              </a:rPr>
              <a:t>Chew On This:  </a:t>
            </a:r>
            <a:r>
              <a:rPr lang="en-US" sz="1200" b="0" i="0" u="none" strike="noStrike" cap="none" baseline="0" dirty="0">
                <a:solidFill>
                  <a:schemeClr val="dk1"/>
                </a:solidFill>
                <a:latin typeface="Calibri"/>
                <a:ea typeface="Calibri"/>
                <a:cs typeface="Calibri"/>
                <a:sym typeface="Calibri"/>
              </a:rPr>
              <a:t>“</a:t>
            </a:r>
            <a:r>
              <a:rPr lang="en-US" sz="1200" b="0" i="0" u="none" strike="noStrike" cap="none" baseline="0" dirty="0" err="1">
                <a:solidFill>
                  <a:schemeClr val="dk1"/>
                </a:solidFill>
                <a:latin typeface="Calibri"/>
                <a:ea typeface="Calibri"/>
                <a:cs typeface="Calibri"/>
                <a:sym typeface="Calibri"/>
              </a:rPr>
              <a:t>mcschools</a:t>
            </a:r>
            <a:r>
              <a:rPr lang="en-US" sz="1200" b="0" i="0" u="none" strike="noStrike" cap="none" baseline="0" dirty="0">
                <a:solidFill>
                  <a:schemeClr val="dk1"/>
                </a:solidFill>
                <a:latin typeface="Calibri"/>
                <a:ea typeface="Calibri"/>
                <a:cs typeface="Calibri"/>
                <a:sym typeface="Calibri"/>
              </a:rPr>
              <a:t>,” “the bitter cry of children” (for background on school lunch program), and “the coke dude.”  Other selections from this text could be substituted if you prefer not to emphasize the school angle</a:t>
            </a:r>
            <a:r>
              <a:rPr lang="en-US" sz="1200" b="0" i="0" u="none" strike="noStrike" cap="none" baseline="0" dirty="0" smtClean="0">
                <a:solidFill>
                  <a:schemeClr val="dk1"/>
                </a:solidFill>
                <a:latin typeface="Calibri"/>
                <a:ea typeface="Calibri"/>
                <a:cs typeface="Calibri"/>
                <a:sym typeface="Calibri"/>
              </a:rPr>
              <a:t>.  There is an interesting </a:t>
            </a:r>
            <a:r>
              <a:rPr lang="en-US" sz="1200" b="0" i="0" u="none" strike="noStrike" cap="none" baseline="0" dirty="0" err="1" smtClean="0">
                <a:solidFill>
                  <a:schemeClr val="dk1"/>
                </a:solidFill>
                <a:latin typeface="Calibri"/>
                <a:ea typeface="Calibri"/>
                <a:cs typeface="Calibri"/>
                <a:sym typeface="Calibri"/>
              </a:rPr>
              <a:t>TedTalk</a:t>
            </a:r>
            <a:r>
              <a:rPr lang="en-US" sz="1200" b="0" i="0" u="none" strike="noStrike" cap="none" baseline="0" dirty="0" smtClean="0">
                <a:solidFill>
                  <a:schemeClr val="dk1"/>
                </a:solidFill>
                <a:latin typeface="Calibri"/>
                <a:ea typeface="Calibri"/>
                <a:cs typeface="Calibri"/>
                <a:sym typeface="Calibri"/>
              </a:rPr>
              <a:t> that takes a wider angle on the issue of healthy eating, “</a:t>
            </a:r>
            <a:r>
              <a:rPr lang="en-US" sz="1200" b="0" i="0" kern="1200" dirty="0" smtClean="0">
                <a:solidFill>
                  <a:schemeClr val="tx1"/>
                </a:solidFill>
                <a:effectLst/>
                <a:latin typeface="+mn-lt"/>
                <a:ea typeface="+mn-ea"/>
                <a:cs typeface="+mn-cs"/>
              </a:rPr>
              <a:t>What's wrong with what we eat: Mark </a:t>
            </a:r>
            <a:r>
              <a:rPr lang="en-US" sz="1200" b="0" i="0" kern="1200" dirty="0" err="1" smtClean="0">
                <a:solidFill>
                  <a:schemeClr val="tx1"/>
                </a:solidFill>
                <a:effectLst/>
                <a:latin typeface="+mn-lt"/>
                <a:ea typeface="+mn-ea"/>
                <a:cs typeface="+mn-cs"/>
              </a:rPr>
              <a:t>Bittman</a:t>
            </a:r>
            <a:r>
              <a:rPr lang="en-US" sz="1200" b="0" i="0" kern="1200" dirty="0" smtClean="0">
                <a:solidFill>
                  <a:schemeClr val="tx1"/>
                </a:solidFill>
                <a:effectLst/>
                <a:latin typeface="+mn-lt"/>
                <a:ea typeface="+mn-ea"/>
                <a:cs typeface="+mn-cs"/>
              </a:rPr>
              <a:t> on TED.com”</a:t>
            </a:r>
            <a:r>
              <a:rPr lang="en-US" sz="1200" b="0" i="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Posted by: </a:t>
            </a:r>
            <a:r>
              <a:rPr lang="en-US" sz="1200" b="0" i="1" u="sng" kern="1200" dirty="0" smtClean="0">
                <a:solidFill>
                  <a:schemeClr val="tx1"/>
                </a:solidFill>
                <a:effectLst/>
                <a:latin typeface="+mn-lt"/>
                <a:ea typeface="+mn-ea"/>
                <a:cs typeface="+mn-cs"/>
                <a:hlinkClick r:id="rId3" tooltip="Posts by TED Staff"/>
              </a:rPr>
              <a:t>TED Staff</a:t>
            </a:r>
            <a:r>
              <a:rPr lang="en-US" sz="1200" b="0" i="1" kern="1200" dirty="0" smtClean="0">
                <a:solidFill>
                  <a:schemeClr val="tx1"/>
                </a:solidFill>
                <a:effectLst/>
                <a:latin typeface="+mn-lt"/>
                <a:ea typeface="+mn-ea"/>
                <a:cs typeface="+mn-cs"/>
              </a:rPr>
              <a:t> May 15, 2008 at 7:00 am EDT, http://blog.ted.com/mark_bittman/</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Note:  This mini-unit’s text set might be used instead with the Nutrition and Schools mini-unit, providing alternate selections that may be suited for younger students.</a:t>
            </a:r>
          </a:p>
          <a:p>
            <a:pPr marL="0" marR="0" lvl="0" indent="0" algn="l" rtl="0">
              <a:lnSpc>
                <a:spcPct val="100000"/>
              </a:lnSpc>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It will be helpful to provide students with copies of the quotes on slides 34-36.  Using the framework provided on Slide 34, discuss the following:</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sng" strike="noStrike" cap="none" baseline="0" dirty="0">
                <a:solidFill>
                  <a:schemeClr val="dk1"/>
                </a:solidFill>
                <a:latin typeface="Calibri"/>
                <a:ea typeface="Calibri"/>
                <a:cs typeface="Calibri"/>
                <a:sym typeface="Calibri"/>
              </a:rPr>
              <a:t>First</a:t>
            </a:r>
            <a:r>
              <a:rPr lang="en-US" sz="1200" b="0" i="0" u="none" strike="noStrike" cap="none" baseline="0" dirty="0">
                <a:solidFill>
                  <a:schemeClr val="dk1"/>
                </a:solidFill>
                <a:latin typeface="Calibri"/>
                <a:ea typeface="Calibri"/>
                <a:cs typeface="Calibri"/>
                <a:sym typeface="Calibri"/>
              </a:rPr>
              <a:t>, we select a compelling piece of evidence.  What is compelling about the information provided in each?</a:t>
            </a:r>
          </a:p>
          <a:p>
            <a:pPr marL="285750" marR="0" lvl="0" indent="-20955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sng" strike="noStrike" cap="none" baseline="0" dirty="0">
                <a:solidFill>
                  <a:schemeClr val="dk1"/>
                </a:solidFill>
                <a:latin typeface="Calibri"/>
                <a:ea typeface="Calibri"/>
                <a:cs typeface="Calibri"/>
                <a:sym typeface="Calibri"/>
              </a:rPr>
              <a:t>Then</a:t>
            </a:r>
            <a:r>
              <a:rPr lang="en-US" sz="1200" b="0" i="0" u="none" strike="noStrike" cap="none" baseline="0" dirty="0">
                <a:solidFill>
                  <a:schemeClr val="dk1"/>
                </a:solidFill>
                <a:latin typeface="Calibri"/>
                <a:ea typeface="Calibri"/>
                <a:cs typeface="Calibri"/>
                <a:sym typeface="Calibri"/>
              </a:rPr>
              <a:t> we identify the source of the evidence.  How are the sources identified</a:t>
            </a:r>
            <a:r>
              <a:rPr lang="en-US" sz="1200" b="0" i="0" u="none" strike="noStrike" cap="none" baseline="0" dirty="0" smtClean="0">
                <a:solidFill>
                  <a:schemeClr val="dk1"/>
                </a:solidFill>
                <a:latin typeface="Calibri"/>
                <a:ea typeface="Calibri"/>
                <a:cs typeface="Calibri"/>
                <a:sym typeface="Calibri"/>
              </a:rPr>
              <a:t>?  It will be helpful to pull up information about The American Heart Association at this point so that students can make an </a:t>
            </a:r>
            <a:r>
              <a:rPr lang="en-US" sz="1200" b="0" i="0" u="none" strike="noStrike" cap="none" baseline="0" dirty="0" err="1" smtClean="0">
                <a:solidFill>
                  <a:schemeClr val="dk1"/>
                </a:solidFill>
                <a:latin typeface="Calibri"/>
                <a:ea typeface="Calibri"/>
                <a:cs typeface="Calibri"/>
                <a:sym typeface="Calibri"/>
              </a:rPr>
              <a:t>informated</a:t>
            </a:r>
            <a:r>
              <a:rPr lang="en-US" sz="1200" b="0" i="0" u="none" strike="noStrike" cap="none" baseline="0" dirty="0" smtClean="0">
                <a:solidFill>
                  <a:schemeClr val="dk1"/>
                </a:solidFill>
                <a:latin typeface="Calibri"/>
                <a:ea typeface="Calibri"/>
                <a:cs typeface="Calibri"/>
                <a:sym typeface="Calibri"/>
              </a:rPr>
              <a:t> decision about its credibility.</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sng" strike="noStrike" cap="none" baseline="0" dirty="0">
                <a:solidFill>
                  <a:schemeClr val="dk1"/>
                </a:solidFill>
                <a:latin typeface="Calibri"/>
                <a:ea typeface="Calibri"/>
                <a:cs typeface="Calibri"/>
                <a:sym typeface="Calibri"/>
              </a:rPr>
              <a:t>Finally,</a:t>
            </a:r>
            <a:r>
              <a:rPr lang="en-US" sz="1200" b="0" i="0" u="none" strike="noStrike" cap="none" baseline="0" dirty="0">
                <a:solidFill>
                  <a:schemeClr val="dk1"/>
                </a:solidFill>
                <a:latin typeface="Calibri"/>
                <a:ea typeface="Calibri"/>
                <a:cs typeface="Calibri"/>
                <a:sym typeface="Calibri"/>
              </a:rPr>
              <a:t> we show the importance of that source, if it is not obvious.  What do the writers do to show the importance of the source, if anything?</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We’ll return to these quotes later when we investigate countering.  Some students may notice now, however, that it would be more convincing if an outside agency were pointing to the </a:t>
            </a:r>
            <a:r>
              <a:rPr lang="en-US" sz="1200" b="0" i="0" u="none" strike="noStrike" cap="none" baseline="0" dirty="0" err="1">
                <a:solidFill>
                  <a:schemeClr val="dk1"/>
                </a:solidFill>
                <a:latin typeface="Calibri"/>
                <a:ea typeface="Calibri"/>
                <a:cs typeface="Calibri"/>
                <a:sym typeface="Calibri"/>
              </a:rPr>
              <a:t>Chartwell</a:t>
            </a:r>
            <a:r>
              <a:rPr lang="en-US" sz="1200" b="0" i="0" u="none" strike="noStrike" cap="none" baseline="0" dirty="0">
                <a:solidFill>
                  <a:schemeClr val="dk1"/>
                </a:solidFill>
                <a:latin typeface="Calibri"/>
                <a:ea typeface="Calibri"/>
                <a:cs typeface="Calibri"/>
                <a:sym typeface="Calibri"/>
              </a:rPr>
              <a:t> work, rather than a publicist from </a:t>
            </a:r>
            <a:r>
              <a:rPr lang="en-US" sz="1200" b="0" i="0" u="none" strike="noStrike" cap="none" baseline="0" dirty="0" err="1">
                <a:solidFill>
                  <a:schemeClr val="dk1"/>
                </a:solidFill>
                <a:latin typeface="Calibri"/>
                <a:ea typeface="Calibri"/>
                <a:cs typeface="Calibri"/>
                <a:sym typeface="Calibri"/>
              </a:rPr>
              <a:t>Chartwell</a:t>
            </a:r>
            <a:r>
              <a:rPr lang="en-US" sz="1200" b="0" i="0" u="none" strike="noStrike" cap="none" baseline="0" dirty="0">
                <a:solidFill>
                  <a:schemeClr val="dk1"/>
                </a:solidFill>
                <a:latin typeface="Calibri"/>
                <a:ea typeface="Calibri"/>
                <a:cs typeface="Calibri"/>
                <a:sym typeface="Calibri"/>
              </a:rPr>
              <a:t>. </a:t>
            </a:r>
          </a:p>
        </p:txBody>
      </p:sp>
      <p:sp>
        <p:nvSpPr>
          <p:cNvPr id="436" name="Shape 4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smtClean="0">
                <a:solidFill>
                  <a:schemeClr val="dk1"/>
                </a:solidFill>
                <a:latin typeface="Calibri"/>
                <a:ea typeface="Calibri"/>
                <a:cs typeface="Calibri"/>
                <a:sym typeface="Calibri"/>
              </a:rPr>
              <a:t>The writer would need to locate the credentials for Margo </a:t>
            </a:r>
            <a:r>
              <a:rPr lang="en-US" sz="1200" b="0" i="0" u="none" strike="noStrike" cap="none" baseline="0" dirty="0" err="1" smtClean="0">
                <a:solidFill>
                  <a:schemeClr val="dk1"/>
                </a:solidFill>
                <a:latin typeface="Calibri"/>
                <a:ea typeface="Calibri"/>
                <a:cs typeface="Calibri"/>
                <a:sym typeface="Calibri"/>
              </a:rPr>
              <a:t>Wootan</a:t>
            </a:r>
            <a:r>
              <a:rPr lang="en-US" sz="1200" b="0" i="0" u="none" strike="noStrike" cap="none" baseline="0" dirty="0" smtClean="0">
                <a:solidFill>
                  <a:schemeClr val="dk1"/>
                </a:solidFill>
                <a:latin typeface="Calibri"/>
                <a:ea typeface="Calibri"/>
                <a:cs typeface="Calibri"/>
                <a:sym typeface="Calibri"/>
              </a:rPr>
              <a:t>.  The article identifies her as </a:t>
            </a:r>
            <a:r>
              <a:rPr lang="en-US" sz="1200" dirty="0" smtClean="0"/>
              <a:t>the nutrition policy director for the Center for Science in the Public Interest (CSPI).</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445" name="Shape 4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Students might question the goal that </a:t>
            </a:r>
            <a:r>
              <a:rPr lang="en-US" sz="1200" b="0" i="0" u="none" strike="noStrike" cap="none" baseline="0" dirty="0" err="1">
                <a:solidFill>
                  <a:schemeClr val="dk1"/>
                </a:solidFill>
                <a:latin typeface="Calibri"/>
                <a:ea typeface="Calibri"/>
                <a:cs typeface="Calibri"/>
                <a:sym typeface="Calibri"/>
              </a:rPr>
              <a:t>Cordato</a:t>
            </a:r>
            <a:r>
              <a:rPr lang="en-US" sz="1200" b="0" i="0" u="none" strike="noStrike" cap="none" baseline="0" dirty="0">
                <a:solidFill>
                  <a:schemeClr val="dk1"/>
                </a:solidFill>
                <a:latin typeface="Calibri"/>
                <a:ea typeface="Calibri"/>
                <a:cs typeface="Calibri"/>
                <a:sym typeface="Calibri"/>
              </a:rPr>
              <a:t> assumes we have.  They could point out the number of years that trees take to mature, which </a:t>
            </a:r>
            <a:r>
              <a:rPr lang="en-US" sz="1200" b="0" i="0" u="none" strike="noStrike" cap="none" baseline="0" dirty="0" err="1">
                <a:solidFill>
                  <a:schemeClr val="dk1"/>
                </a:solidFill>
                <a:latin typeface="Calibri"/>
                <a:ea typeface="Calibri"/>
                <a:cs typeface="Calibri"/>
                <a:sym typeface="Calibri"/>
              </a:rPr>
              <a:t>Cordato</a:t>
            </a:r>
            <a:r>
              <a:rPr lang="en-US" sz="1200" b="0" i="0" u="none" strike="noStrike" cap="none" baseline="0" dirty="0">
                <a:solidFill>
                  <a:schemeClr val="dk1"/>
                </a:solidFill>
                <a:latin typeface="Calibri"/>
                <a:ea typeface="Calibri"/>
                <a:cs typeface="Calibri"/>
                <a:sym typeface="Calibri"/>
              </a:rPr>
              <a:t> doesn’t address, as being a reason to continue trying to save existing trees.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Alternately, they could use the </a:t>
            </a:r>
            <a:r>
              <a:rPr lang="en-US" sz="1200" b="0" i="0" u="none" strike="noStrike" cap="none" baseline="0" dirty="0" err="1">
                <a:solidFill>
                  <a:schemeClr val="dk1"/>
                </a:solidFill>
                <a:latin typeface="Calibri"/>
                <a:ea typeface="Calibri"/>
                <a:cs typeface="Calibri"/>
                <a:sym typeface="Calibri"/>
              </a:rPr>
              <a:t>Cordato</a:t>
            </a:r>
            <a:r>
              <a:rPr lang="en-US" sz="1200" b="0" i="0" u="none" strike="noStrike" cap="none" baseline="0" dirty="0">
                <a:solidFill>
                  <a:schemeClr val="dk1"/>
                </a:solidFill>
                <a:latin typeface="Calibri"/>
                <a:ea typeface="Calibri"/>
                <a:cs typeface="Calibri"/>
                <a:sym typeface="Calibri"/>
              </a:rPr>
              <a:t> information to counter </a:t>
            </a:r>
            <a:r>
              <a:rPr lang="en-US" sz="1200" b="0" i="0" u="none" strike="noStrike" cap="none" baseline="0" dirty="0" err="1">
                <a:solidFill>
                  <a:schemeClr val="dk1"/>
                </a:solidFill>
                <a:latin typeface="Calibri"/>
                <a:ea typeface="Calibri"/>
                <a:cs typeface="Calibri"/>
                <a:sym typeface="Calibri"/>
              </a:rPr>
              <a:t>Praga’s</a:t>
            </a:r>
            <a:r>
              <a:rPr lang="en-US" sz="1200" b="0" i="0" u="none" strike="noStrike" cap="none" baseline="0" dirty="0">
                <a:solidFill>
                  <a:schemeClr val="dk1"/>
                </a:solidFill>
                <a:latin typeface="Calibri"/>
                <a:ea typeface="Calibri"/>
                <a:cs typeface="Calibri"/>
                <a:sym typeface="Calibri"/>
              </a:rPr>
              <a:t> position.</a:t>
            </a:r>
          </a:p>
        </p:txBody>
      </p:sp>
      <p:sp>
        <p:nvSpPr>
          <p:cNvPr id="453" name="Shape 4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5" name="Shape 5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sng" strike="noStrike" cap="none" baseline="0" dirty="0">
              <a:solidFill>
                <a:schemeClr val="dk1"/>
              </a:solidFill>
              <a:latin typeface="Calibri"/>
              <a:ea typeface="Calibri"/>
              <a:cs typeface="Calibri"/>
              <a:sym typeface="Calibri"/>
            </a:endParaRPr>
          </a:p>
        </p:txBody>
      </p:sp>
      <p:sp>
        <p:nvSpPr>
          <p:cNvPr id="556" name="Shape 5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 </a:t>
            </a:r>
          </a:p>
          <a:p>
            <a:pPr marL="228600" marR="0" lvl="0" indent="-22860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After practicing the move </a:t>
            </a:r>
            <a:r>
              <a:rPr lang="en-US" sz="1200" b="0" i="0" u="none" strike="noStrike" cap="none" baseline="0" dirty="0" smtClean="0">
                <a:solidFill>
                  <a:schemeClr val="dk1"/>
                </a:solidFill>
                <a:latin typeface="Calibri"/>
                <a:ea typeface="Calibri"/>
                <a:cs typeface="Calibri"/>
                <a:sym typeface="Calibri"/>
              </a:rPr>
              <a:t>of authorizing, </a:t>
            </a:r>
            <a:r>
              <a:rPr lang="en-US" sz="1200" b="0" i="0" u="none" strike="noStrike" cap="none" baseline="0" dirty="0">
                <a:solidFill>
                  <a:schemeClr val="dk1"/>
                </a:solidFill>
                <a:latin typeface="Calibri"/>
                <a:ea typeface="Calibri"/>
                <a:cs typeface="Calibri"/>
                <a:sym typeface="Calibri"/>
              </a:rPr>
              <a:t>it’s time for students to try it in their own drafts using </a:t>
            </a:r>
            <a:r>
              <a:rPr lang="en-US" sz="1200" b="0" i="0" u="none" strike="noStrike" cap="none" baseline="0" dirty="0" smtClean="0">
                <a:solidFill>
                  <a:schemeClr val="dk1"/>
                </a:solidFill>
                <a:latin typeface="Calibri"/>
                <a:ea typeface="Calibri"/>
                <a:cs typeface="Calibri"/>
                <a:sym typeface="Calibri"/>
              </a:rPr>
              <a:t>the </a:t>
            </a:r>
            <a:r>
              <a:rPr lang="en-US" sz="1200" b="0" i="0" u="none" strike="noStrike" cap="none" baseline="0" dirty="0">
                <a:solidFill>
                  <a:schemeClr val="dk1"/>
                </a:solidFill>
                <a:latin typeface="Calibri"/>
                <a:ea typeface="Calibri"/>
                <a:cs typeface="Calibri"/>
                <a:sym typeface="Calibri"/>
              </a:rPr>
              <a:t>fast food text set.  They will need to re-scan the articles in order to find evidence that </a:t>
            </a:r>
            <a:r>
              <a:rPr lang="en-US" sz="1200" b="0" i="0" u="none" strike="noStrike" cap="none" baseline="0" dirty="0" smtClean="0">
                <a:solidFill>
                  <a:schemeClr val="dk1"/>
                </a:solidFill>
                <a:latin typeface="Calibri"/>
                <a:ea typeface="Calibri"/>
                <a:cs typeface="Calibri"/>
                <a:sym typeface="Calibri"/>
              </a:rPr>
              <a:t>they might use in making this argument move.</a:t>
            </a:r>
            <a:endParaRPr lang="en-US" sz="1200" b="0" i="0" u="none" strike="noStrike" cap="none" baseline="0" dirty="0">
              <a:solidFill>
                <a:schemeClr val="dk1"/>
              </a:solidFill>
              <a:latin typeface="Calibri"/>
              <a:ea typeface="Calibri"/>
              <a:cs typeface="Calibri"/>
              <a:sym typeface="Calibri"/>
            </a:endParaRPr>
          </a:p>
        </p:txBody>
      </p:sp>
      <p:sp>
        <p:nvSpPr>
          <p:cNvPr id="461" name="Shape 461"/>
          <p:cNvSpPr>
            <a:spLocks noGrp="1" noRot="1" noChangeAspect="1"/>
          </p:cNvSpPr>
          <p:nvPr>
            <p:ph type="sldImg" idx="2"/>
          </p:nvPr>
        </p:nvSpPr>
        <p:spPr>
          <a:xfrm>
            <a:off x="539750" y="503238"/>
            <a:ext cx="3143250" cy="23590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Capture students’ thinking on a chart that will remain on the wall for use in future argument work.</a:t>
            </a:r>
          </a:p>
        </p:txBody>
      </p:sp>
      <p:sp>
        <p:nvSpPr>
          <p:cNvPr id="469" name="Shape 4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hdr" idx="2"/>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Microsoft </a:t>
            </a:r>
            <a:r>
              <a:rPr lang="en-US" sz="1200" b="1" i="0" u="none" strike="noStrike" cap="none" baseline="0">
                <a:solidFill>
                  <a:schemeClr val="dk1"/>
                </a:solidFill>
                <a:latin typeface="Calibri"/>
                <a:ea typeface="Calibri"/>
                <a:cs typeface="Calibri"/>
                <a:sym typeface="Calibri"/>
              </a:rPr>
              <a:t>Engineering Excellence</a:t>
            </a:r>
          </a:p>
        </p:txBody>
      </p:sp>
      <p:sp>
        <p:nvSpPr>
          <p:cNvPr id="476" name="Shape 476"/>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Microsoft Confidential</a:t>
            </a:r>
          </a:p>
        </p:txBody>
      </p:sp>
      <p:sp>
        <p:nvSpPr>
          <p:cNvPr id="477" name="Shape 4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478" name="Shape 478"/>
          <p:cNvSpPr>
            <a:spLocks noGrp="1" noRot="1" noChangeAspect="1"/>
          </p:cNvSpPr>
          <p:nvPr>
            <p:ph type="sldImg" idx="3"/>
          </p:nvPr>
        </p:nvSpPr>
        <p:spPr>
          <a:xfrm>
            <a:off x="1143000" y="45085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9" name="Shape 479"/>
          <p:cNvSpPr txBox="1">
            <a:spLocks noGrp="1"/>
          </p:cNvSpPr>
          <p:nvPr>
            <p:ph type="body" idx="1"/>
          </p:nvPr>
        </p:nvSpPr>
        <p:spPr>
          <a:xfrm>
            <a:off x="307491" y="4130103"/>
            <a:ext cx="6261651" cy="455482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Lesson 4: An optional opportunity </a:t>
            </a:r>
            <a:r>
              <a:rPr lang="en-US" sz="1200" b="0" i="0" u="none" strike="noStrike" cap="none" baseline="0" dirty="0">
                <a:solidFill>
                  <a:schemeClr val="dk1"/>
                </a:solidFill>
                <a:latin typeface="Calibri"/>
                <a:ea typeface="Calibri"/>
                <a:cs typeface="Calibri"/>
                <a:sym typeface="Calibri"/>
              </a:rPr>
              <a:t>to introduce </a:t>
            </a:r>
            <a:r>
              <a:rPr lang="en-US" sz="1200" b="0" i="0" u="none" strike="noStrike" cap="none" baseline="0" dirty="0" smtClean="0">
                <a:solidFill>
                  <a:schemeClr val="dk1"/>
                </a:solidFill>
                <a:latin typeface="Calibri"/>
                <a:ea typeface="Calibri"/>
                <a:cs typeface="Calibri"/>
                <a:sym typeface="Calibri"/>
              </a:rPr>
              <a:t>another </a:t>
            </a:r>
            <a:r>
              <a:rPr lang="en-US" sz="1200" b="0" i="0" u="none" strike="noStrike" cap="none" baseline="0" dirty="0">
                <a:solidFill>
                  <a:schemeClr val="dk1"/>
                </a:solidFill>
                <a:latin typeface="Calibri"/>
                <a:ea typeface="Calibri"/>
                <a:cs typeface="Calibri"/>
                <a:sym typeface="Calibri"/>
              </a:rPr>
              <a:t>Harris </a:t>
            </a:r>
            <a:r>
              <a:rPr lang="en-US" sz="1200" b="0" i="0" u="none" strike="noStrike" cap="none" baseline="0" dirty="0" smtClean="0">
                <a:solidFill>
                  <a:schemeClr val="dk1"/>
                </a:solidFill>
                <a:latin typeface="Calibri"/>
                <a:ea typeface="Calibri"/>
                <a:cs typeface="Calibri"/>
                <a:sym typeface="Calibri"/>
              </a:rPr>
              <a:t>move, countering.</a:t>
            </a:r>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97" name="Shape 4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sng" strike="noStrike" cap="none" baseline="0" dirty="0">
              <a:solidFill>
                <a:schemeClr val="dk1"/>
              </a:solidFill>
              <a:latin typeface="Calibri"/>
              <a:ea typeface="Calibri"/>
              <a:cs typeface="Calibri"/>
              <a:sym typeface="Calibri"/>
            </a:endParaRPr>
          </a:p>
        </p:txBody>
      </p:sp>
      <p:sp>
        <p:nvSpPr>
          <p:cNvPr id="498" name="Shape 4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06" name="Shape 5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sng" strike="noStrike" cap="none" baseline="0" dirty="0">
              <a:solidFill>
                <a:schemeClr val="dk1"/>
              </a:solidFill>
              <a:latin typeface="Calibri"/>
              <a:ea typeface="Calibri"/>
              <a:cs typeface="Calibri"/>
              <a:sym typeface="Calibri"/>
            </a:endParaRPr>
          </a:p>
        </p:txBody>
      </p:sp>
      <p:sp>
        <p:nvSpPr>
          <p:cNvPr id="507" name="Shape 5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Days 1-3</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mini-unit would be taught AFTER students have had some practice in drafting claims and identifying appropriate evidence to support a claim.  These tasks would therefore be done fairly quickly—perhaps in 2-3 class periods, especially if students are able to complete some of the work at home.  Strategies learned in other mini-units should be used to annotate the texts and identify potential evidence</a:t>
            </a:r>
            <a:r>
              <a:rPr lang="en-US" sz="1200" b="0" i="0" u="none" strike="noStrike" cap="none" baseline="0" dirty="0" smtClean="0">
                <a:solidFill>
                  <a:schemeClr val="dk1"/>
                </a:solidFill>
                <a:latin typeface="Calibri"/>
                <a:ea typeface="Calibri"/>
                <a:cs typeface="Calibri"/>
                <a:sym typeface="Calibri"/>
              </a:rPr>
              <a:t>.  Mini-units which might proceed this one include </a:t>
            </a:r>
            <a:r>
              <a:rPr lang="en-US" sz="1200" b="1" i="0" u="none" strike="noStrike" cap="none" baseline="0" dirty="0" smtClean="0">
                <a:solidFill>
                  <a:schemeClr val="dk1"/>
                </a:solidFill>
                <a:latin typeface="Calibri"/>
                <a:ea typeface="Calibri"/>
                <a:cs typeface="Calibri"/>
                <a:sym typeface="Calibri"/>
              </a:rPr>
              <a:t>Reality TV </a:t>
            </a:r>
            <a:r>
              <a:rPr lang="en-US" sz="1200" b="0" i="0" u="none" strike="noStrike" cap="none" baseline="0" dirty="0" smtClean="0">
                <a:solidFill>
                  <a:schemeClr val="dk1"/>
                </a:solidFill>
                <a:latin typeface="Calibri"/>
                <a:ea typeface="Calibri"/>
                <a:cs typeface="Calibri"/>
                <a:sym typeface="Calibri"/>
              </a:rPr>
              <a:t>and </a:t>
            </a:r>
            <a:r>
              <a:rPr lang="en-US" sz="1200" b="1" i="0" u="none" strike="noStrike" cap="none" baseline="0" dirty="0" smtClean="0">
                <a:solidFill>
                  <a:schemeClr val="dk1"/>
                </a:solidFill>
                <a:latin typeface="Calibri"/>
                <a:ea typeface="Calibri"/>
                <a:cs typeface="Calibri"/>
                <a:sym typeface="Calibri"/>
              </a:rPr>
              <a:t>Nutrition &amp; Schools.</a:t>
            </a: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mini-unit could also be inserted WHILE you are teaching a different mini-unit.  Start with Slide 4 after students have read and annotated texts for potential evidence to support a claim.</a:t>
            </a:r>
          </a:p>
        </p:txBody>
      </p:sp>
      <p:sp>
        <p:nvSpPr>
          <p:cNvPr id="129" name="Shape 1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16" name="Shape 5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sng" strike="noStrike" cap="none" baseline="0" dirty="0">
              <a:solidFill>
                <a:schemeClr val="dk1"/>
              </a:solidFill>
              <a:latin typeface="Calibri"/>
              <a:ea typeface="Calibri"/>
              <a:cs typeface="Calibri"/>
              <a:sym typeface="Calibri"/>
            </a:endParaRPr>
          </a:p>
        </p:txBody>
      </p:sp>
      <p:sp>
        <p:nvSpPr>
          <p:cNvPr id="517" name="Shape 5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Students can work in pairs to draft sentences that do these three things—acknowledge, note, suggest.</a:t>
            </a:r>
            <a:endParaRPr lang="en-US" sz="1200" b="0" i="0" u="sng" strike="noStrike" cap="none" baseline="0" dirty="0">
              <a:solidFill>
                <a:schemeClr val="dk1"/>
              </a:solidFill>
              <a:latin typeface="Calibri"/>
              <a:ea typeface="Calibri"/>
              <a:cs typeface="Calibri"/>
              <a:sym typeface="Calibri"/>
            </a:endParaRPr>
          </a:p>
        </p:txBody>
      </p:sp>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5" name="Shape 5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sng" strike="noStrike" cap="none" baseline="0" dirty="0">
              <a:solidFill>
                <a:schemeClr val="dk1"/>
              </a:solidFill>
              <a:latin typeface="Calibri"/>
              <a:ea typeface="Calibri"/>
              <a:cs typeface="Calibri"/>
              <a:sym typeface="Calibri"/>
            </a:endParaRPr>
          </a:p>
        </p:txBody>
      </p:sp>
      <p:sp>
        <p:nvSpPr>
          <p:cNvPr id="556" name="Shape 5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 </a:t>
            </a:r>
          </a:p>
          <a:p>
            <a:pPr marL="228600" marR="0" lvl="0" indent="-22860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After practicing the move of countering, it’s time for students to try it in their own drafts using  the fast food text set.  They will need to re-scan the articles in order to find evidence that someone with an opposing claim might use, then help us think differently about that evidence so that it loses its power to sway our opinion.</a:t>
            </a:r>
          </a:p>
        </p:txBody>
      </p:sp>
      <p:sp>
        <p:nvSpPr>
          <p:cNvPr id="564" name="Shape 564"/>
          <p:cNvSpPr>
            <a:spLocks noGrp="1" noRot="1" noChangeAspect="1"/>
          </p:cNvSpPr>
          <p:nvPr>
            <p:ph type="sldImg" idx="2"/>
          </p:nvPr>
        </p:nvSpPr>
        <p:spPr>
          <a:xfrm>
            <a:off x="539750" y="503238"/>
            <a:ext cx="3143250" cy="23590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71" name="Shape 5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Capture students’ thinking on a chart that will remain on the wall for use in future argument work.</a:t>
            </a:r>
          </a:p>
        </p:txBody>
      </p:sp>
      <p:sp>
        <p:nvSpPr>
          <p:cNvPr id="572" name="Shape 5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hdr" idx="2"/>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Microsoft </a:t>
            </a:r>
            <a:r>
              <a:rPr lang="en-US" sz="1200" b="1" i="0" u="none" strike="noStrike" cap="none" baseline="0">
                <a:solidFill>
                  <a:schemeClr val="dk1"/>
                </a:solidFill>
                <a:latin typeface="Calibri"/>
                <a:ea typeface="Calibri"/>
                <a:cs typeface="Calibri"/>
                <a:sym typeface="Calibri"/>
              </a:rPr>
              <a:t>Engineering Excellence</a:t>
            </a:r>
          </a:p>
        </p:txBody>
      </p:sp>
      <p:sp>
        <p:nvSpPr>
          <p:cNvPr id="578" name="Shape 578"/>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Microsoft Confidential</a:t>
            </a:r>
          </a:p>
        </p:txBody>
      </p:sp>
      <p:sp>
        <p:nvSpPr>
          <p:cNvPr id="579" name="Shape 5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580" name="Shape 580"/>
          <p:cNvSpPr>
            <a:spLocks noGrp="1" noRot="1" noChangeAspect="1"/>
          </p:cNvSpPr>
          <p:nvPr>
            <p:ph type="sldImg" idx="3"/>
          </p:nvPr>
        </p:nvSpPr>
        <p:spPr>
          <a:xfrm>
            <a:off x="1143000" y="45085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1" name="Shape 581"/>
          <p:cNvSpPr txBox="1">
            <a:spLocks noGrp="1"/>
          </p:cNvSpPr>
          <p:nvPr>
            <p:ph type="body" idx="1"/>
          </p:nvPr>
        </p:nvSpPr>
        <p:spPr>
          <a:xfrm>
            <a:off x="307491" y="4130103"/>
            <a:ext cx="6261651" cy="455482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r>
              <a:rPr lang="en-US" sz="1200" b="0" i="0" u="none" strike="noStrike" cap="none" baseline="0" dirty="0" smtClean="0">
                <a:solidFill>
                  <a:schemeClr val="dk1"/>
                </a:solidFill>
                <a:latin typeface="Calibri"/>
                <a:ea typeface="Calibri"/>
                <a:cs typeface="Calibri"/>
                <a:sym typeface="Calibri"/>
              </a:rPr>
              <a:t>Students should save this revised draft in their working folders.  Ideally, after writing several different drafts, students will select one piece from this folder to develop further, engaging in further research, writing, and revision. This selected draft will be edited and published.</a:t>
            </a: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US" sz="1200" b="0" i="0" u="none" strike="noStrike" cap="none" baseline="0" dirty="0" smtClean="0">
                <a:solidFill>
                  <a:schemeClr val="dk1"/>
                </a:solidFill>
                <a:latin typeface="Calibri"/>
                <a:ea typeface="Calibri"/>
                <a:cs typeface="Calibri"/>
                <a:sym typeface="Calibri"/>
              </a:rPr>
              <a:t>Lesson 1: Day </a:t>
            </a:r>
            <a:r>
              <a:rPr lang="en-US" sz="1200" b="0" i="0" u="none" strike="noStrike" cap="none" baseline="0" dirty="0">
                <a:solidFill>
                  <a:schemeClr val="dk1"/>
                </a:solidFill>
                <a:latin typeface="Calibri"/>
                <a:ea typeface="Calibri"/>
                <a:cs typeface="Calibri"/>
                <a:sym typeface="Calibri"/>
              </a:rPr>
              <a:t>4 (or Day 1, if you are using claims and evidence already identified in another mini-unit):  Students will need to have evidence at hand.  If they are working from a teacher-provided text set, they might highlight the article on an earlier day to identify possible evidence to support their claims.</a:t>
            </a:r>
          </a:p>
        </p:txBody>
      </p:sp>
      <p:sp>
        <p:nvSpPr>
          <p:cNvPr id="139" name="Shape 1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first example is one that you will show in its entirety, to demonstrate the process.</a:t>
            </a: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 good resource for teaching the Harris moves is Leeann Bordelean’s PowerPoint on the Harris moves.  She uses road sign metaphors to explain the purpose for using quoted or paraphrased evidence in an argument.</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examples that follow are drawn from Buzzle.com, an educational resource for kids. The site has a feature that allows students to click and hear the article being read, which can be handy for students with special needs.  See “Recycling Facts for Kids” and “Positive and Negative Effects of Recycling.”</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An article that demonstrates how one might counter this claim that we should increase recycling efforts is “Don't Recycle: Throw It Away!” by Roy E. Cordato, who teachers economics at Campbell University (The Mises Institute monthly, December 1995, Volume 13, Number 12.  It would be a useful model to read and analyze, as the author selects several commonly-held beliefs about recycling and refutes them.  (Retrieved 7-25-14 at </a:t>
            </a:r>
            <a:r>
              <a:rPr lang="en-US" sz="1200" b="0" i="0" u="sng" strike="noStrike" cap="none" baseline="0">
                <a:solidFill>
                  <a:schemeClr val="hlink"/>
                </a:solidFill>
                <a:latin typeface="Calibri"/>
                <a:ea typeface="Calibri"/>
                <a:cs typeface="Calibri"/>
                <a:sym typeface="Calibri"/>
                <a:hlinkClick r:id="rId3"/>
              </a:rPr>
              <a:t>http://www.mises.org/freemarket_detail.aspx?control=212</a:t>
            </a:r>
            <a:r>
              <a:rPr lang="en-US" sz="1200" b="0" i="0" u="sng" strike="noStrike" cap="none" baseline="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a:t>
            </a:r>
          </a:p>
        </p:txBody>
      </p:sp>
      <p:sp>
        <p:nvSpPr>
          <p:cNvPr id="167" name="Shape 1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6"/>
        <p:cNvGrpSpPr/>
        <p:nvPr/>
      </p:nvGrpSpPr>
      <p:grpSpPr>
        <a:xfrm>
          <a:off x="0" y="0"/>
          <a:ext cx="0" cy="0"/>
          <a:chOff x="0" y="0"/>
          <a:chExt cx="0" cy="0"/>
        </a:xfrm>
      </p:grpSpPr>
      <p:pic>
        <p:nvPicPr>
          <p:cNvPr id="17" name="Shape 17"/>
          <p:cNvPicPr preferRelativeResize="0"/>
          <p:nvPr/>
        </p:nvPicPr>
        <p:blipFill rotWithShape="1">
          <a:blip r:embed="rId2">
            <a:alphaModFix/>
          </a:blip>
          <a:srcRect/>
          <a:stretch/>
        </p:blipFill>
        <p:spPr>
          <a:xfrm>
            <a:off x="43542" y="0"/>
            <a:ext cx="9100456" cy="6879770"/>
          </a:xfrm>
          <a:prstGeom prst="rect">
            <a:avLst/>
          </a:prstGeom>
          <a:noFill/>
          <a:ln>
            <a:noFill/>
          </a:ln>
        </p:spPr>
      </p:pic>
      <p:sp>
        <p:nvSpPr>
          <p:cNvPr id="18" name="Shape 18"/>
          <p:cNvSpPr txBox="1">
            <a:spLocks noGrp="1"/>
          </p:cNvSpPr>
          <p:nvPr>
            <p:ph type="ctrTitle"/>
          </p:nvPr>
        </p:nvSpPr>
        <p:spPr>
          <a:xfrm>
            <a:off x="2590800" y="2286000"/>
            <a:ext cx="6180223" cy="1470024"/>
          </a:xfrm>
          <a:prstGeom prst="rect">
            <a:avLst/>
          </a:prstGeom>
          <a:noFill/>
          <a:ln>
            <a:noFill/>
          </a:ln>
        </p:spPr>
        <p:txBody>
          <a:bodyPr lIns="91425" tIns="91425" rIns="91425" bIns="91425" anchor="t" anchorCtr="0"/>
          <a:lstStyle>
            <a:lvl1pPr marL="0" marR="0" indent="0" algn="r" rtl="0">
              <a:spcBef>
                <a:spcPts val="0"/>
              </a:spcBef>
              <a:buClr>
                <a:srgbClr val="003300"/>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9" name="Shape 19"/>
          <p:cNvSpPr txBox="1">
            <a:spLocks noGrp="1"/>
          </p:cNvSpPr>
          <p:nvPr>
            <p:ph type="subTitle" idx="1"/>
          </p:nvPr>
        </p:nvSpPr>
        <p:spPr>
          <a:xfrm>
            <a:off x="3962400" y="4038600"/>
            <a:ext cx="4772528" cy="990599"/>
          </a:xfrm>
          <a:prstGeom prst="rect">
            <a:avLst/>
          </a:prstGeom>
          <a:noFill/>
          <a:ln>
            <a:noFill/>
          </a:ln>
        </p:spPr>
        <p:txBody>
          <a:bodyPr lIns="91425" tIns="91425" rIns="91425" bIns="91425" anchor="t" anchorCtr="0"/>
          <a:lstStyle>
            <a:lvl1pPr marL="0" marR="0" indent="0" algn="r" rtl="0">
              <a:spcBef>
                <a:spcPts val="400"/>
              </a:spcBef>
              <a:buClr>
                <a:schemeClr val="dk1"/>
              </a:buClr>
              <a:buFont typeface="Georgia"/>
              <a:buNone/>
              <a:defRPr/>
            </a:lvl1pPr>
            <a:lvl2pPr marL="457200" marR="0" indent="0" algn="ctr" rtl="0">
              <a:spcBef>
                <a:spcPts val="480"/>
              </a:spcBef>
              <a:buClr>
                <a:srgbClr val="888888"/>
              </a:buClr>
              <a:buFont typeface="Calibri"/>
              <a:buNone/>
              <a:defRPr/>
            </a:lvl2pPr>
            <a:lvl3pPr marL="914400" marR="0" indent="0" algn="ctr" rtl="0">
              <a:spcBef>
                <a:spcPts val="400"/>
              </a:spcBef>
              <a:buClr>
                <a:srgbClr val="888888"/>
              </a:buClr>
              <a:buFont typeface="Calibri"/>
              <a:buNone/>
              <a:defRPr/>
            </a:lvl3pPr>
            <a:lvl4pPr marL="1371600" marR="0" indent="0" algn="ctr" rtl="0">
              <a:spcBef>
                <a:spcPts val="360"/>
              </a:spcBef>
              <a:buClr>
                <a:srgbClr val="888888"/>
              </a:buClr>
              <a:buFont typeface="Calibri"/>
              <a:buNone/>
              <a:defRPr/>
            </a:lvl4pPr>
            <a:lvl5pPr marL="1828800" marR="0" indent="0" algn="ctr" rtl="0">
              <a:spcBef>
                <a:spcPts val="36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pic>
        <p:nvPicPr>
          <p:cNvPr id="20" name="Shape 20"/>
          <p:cNvPicPr preferRelativeResize="0"/>
          <p:nvPr/>
        </p:nvPicPr>
        <p:blipFill rotWithShape="1">
          <a:blip r:embed="rId3">
            <a:alphaModFix/>
          </a:blip>
          <a:srcRect/>
          <a:stretch/>
        </p:blipFill>
        <p:spPr>
          <a:xfrm>
            <a:off x="0" y="1251"/>
            <a:ext cx="3721617" cy="6858000"/>
          </a:xfrm>
          <a:prstGeom prst="rect">
            <a:avLst/>
          </a:prstGeom>
          <a:noFill/>
          <a:ln>
            <a:noFill/>
          </a:ln>
        </p:spPr>
      </p:pic>
      <p:sp>
        <p:nvSpPr>
          <p:cNvPr id="21" name="Shape 21"/>
          <p:cNvSpPr>
            <a:spLocks noGrp="1"/>
          </p:cNvSpPr>
          <p:nvPr>
            <p:ph type="pic" idx="2"/>
          </p:nvPr>
        </p:nvSpPr>
        <p:spPr>
          <a:xfrm>
            <a:off x="6858000" y="5105400"/>
            <a:ext cx="1828800" cy="990599"/>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85800" y="355600"/>
            <a:ext cx="8194674" cy="1143000"/>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a:off x="673100" y="1497012"/>
            <a:ext cx="3975099" cy="47593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4937760" y="1497012"/>
            <a:ext cx="3977640" cy="47593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762000" y="274637"/>
            <a:ext cx="8077199" cy="1143000"/>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0"/>
        <p:cNvGrpSpPr/>
        <p:nvPr/>
      </p:nvGrpSpPr>
      <p:grpSpPr>
        <a:xfrm>
          <a:off x="0" y="0"/>
          <a:ext cx="0" cy="0"/>
          <a:chOff x="0" y="0"/>
          <a:chExt cx="0" cy="0"/>
        </a:xfrm>
      </p:grpSpPr>
      <p:sp>
        <p:nvSpPr>
          <p:cNvPr id="91" name="Shape 91"/>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ackground Only">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a:stretch/>
        </p:blipFill>
        <p:spPr>
          <a:xfrm>
            <a:off x="43542" y="0"/>
            <a:ext cx="9100456" cy="6879770"/>
          </a:xfrm>
          <a:prstGeom prst="rect">
            <a:avLst/>
          </a:prstGeom>
          <a:noFill/>
          <a:ln>
            <a:noFill/>
          </a:ln>
        </p:spPr>
      </p:pic>
      <p:sp>
        <p:nvSpPr>
          <p:cNvPr id="96" name="Shape 96"/>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7" name="Shape 97"/>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8" name="Shape 98"/>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2">
            <a:alphaModFix/>
          </a:blip>
          <a:srcRect/>
          <a:stretch/>
        </p:blipFill>
        <p:spPr>
          <a:xfrm>
            <a:off x="43542" y="0"/>
            <a:ext cx="9100456" cy="6879770"/>
          </a:xfrm>
          <a:prstGeom prst="rect">
            <a:avLst/>
          </a:prstGeom>
          <a:noFill/>
          <a:ln>
            <a:noFill/>
          </a:ln>
        </p:spPr>
      </p:pic>
      <p:pic>
        <p:nvPicPr>
          <p:cNvPr id="24" name="Shape 24"/>
          <p:cNvPicPr preferRelativeResize="0"/>
          <p:nvPr/>
        </p:nvPicPr>
        <p:blipFill rotWithShape="1">
          <a:blip r:embed="rId3">
            <a:alphaModFix/>
          </a:blip>
          <a:srcRect/>
          <a:stretch/>
        </p:blipFill>
        <p:spPr>
          <a:xfrm rot="5400000">
            <a:off x="3161049" y="-3176815"/>
            <a:ext cx="2819400" cy="9173031"/>
          </a:xfrm>
          <a:prstGeom prst="rect">
            <a:avLst/>
          </a:prstGeom>
          <a:noFill/>
          <a:ln>
            <a:noFill/>
          </a:ln>
        </p:spPr>
      </p:pic>
      <p:sp>
        <p:nvSpPr>
          <p:cNvPr id="25" name="Shape 25"/>
          <p:cNvSpPr txBox="1">
            <a:spLocks noGrp="1"/>
          </p:cNvSpPr>
          <p:nvPr>
            <p:ph type="title"/>
          </p:nvPr>
        </p:nvSpPr>
        <p:spPr>
          <a:xfrm>
            <a:off x="4572000" y="3048000"/>
            <a:ext cx="4343400" cy="136207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9" name="Shape 29"/>
          <p:cNvSpPr>
            <a:spLocks noGrp="1"/>
          </p:cNvSpPr>
          <p:nvPr>
            <p:ph type="pic" idx="2"/>
          </p:nvPr>
        </p:nvSpPr>
        <p:spPr>
          <a:xfrm>
            <a:off x="6781800" y="5334000"/>
            <a:ext cx="2133599" cy="990599"/>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62000" y="269632"/>
            <a:ext cx="8077199"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62000" y="1596412"/>
            <a:ext cx="8077199"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62000" y="274637"/>
            <a:ext cx="8077199" cy="1143000"/>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6858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8768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62000" y="274637"/>
            <a:ext cx="8077199"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858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6" name="Shape 46"/>
          <p:cNvSpPr txBox="1">
            <a:spLocks noGrp="1"/>
          </p:cNvSpPr>
          <p:nvPr>
            <p:ph type="body" idx="2"/>
          </p:nvPr>
        </p:nvSpPr>
        <p:spPr>
          <a:xfrm>
            <a:off x="6858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3"/>
          </p:nvPr>
        </p:nvSpPr>
        <p:spPr>
          <a:xfrm>
            <a:off x="48736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8" name="Shape 48"/>
          <p:cNvSpPr txBox="1">
            <a:spLocks noGrp="1"/>
          </p:cNvSpPr>
          <p:nvPr>
            <p:ph type="body" idx="4"/>
          </p:nvPr>
        </p:nvSpPr>
        <p:spPr>
          <a:xfrm>
            <a:off x="48736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58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a:off x="38036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2"/>
          </p:nvPr>
        </p:nvSpPr>
        <p:spPr>
          <a:xfrm>
            <a:off x="6858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6" name="Shape 56"/>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a:spLocks noGrp="1"/>
          </p:cNvSpPr>
          <p:nvPr>
            <p:ph type="pic" idx="2"/>
          </p:nvPr>
        </p:nvSpPr>
        <p:spPr>
          <a:xfrm>
            <a:off x="1792288" y="612775"/>
            <a:ext cx="5486399" cy="4114800"/>
          </a:xfrm>
          <a:prstGeom prst="rect">
            <a:avLst/>
          </a:prstGeom>
          <a:noFill/>
          <a:ln>
            <a:noFill/>
          </a:ln>
        </p:spPr>
      </p:sp>
      <p:sp>
        <p:nvSpPr>
          <p:cNvPr id="62" name="Shape 6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3" name="Shape 63"/>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762000" y="274637"/>
            <a:ext cx="8077199" cy="1143000"/>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rot="5400000">
            <a:off x="2537618" y="-175418"/>
            <a:ext cx="4525963" cy="8077199"/>
          </a:xfrm>
          <a:prstGeom prst="rect">
            <a:avLst/>
          </a:prstGeom>
          <a:noFill/>
          <a:ln>
            <a:noFill/>
          </a:ln>
        </p:spPr>
        <p:txBody>
          <a:bodyPr lIns="91425" tIns="91425" rIns="91425" bIns="91425" anchor="t" anchorCtr="0"/>
          <a:lstStyle>
            <a:lvl1pPr marL="342900" indent="-165100" algn="l" rtl="0">
              <a:spcBef>
                <a:spcPts val="560"/>
              </a:spcBef>
              <a:buClr>
                <a:schemeClr val="dk1"/>
              </a:buClr>
              <a:buFont typeface="Calibri"/>
              <a:buChar char="•"/>
              <a:defRPr/>
            </a:lvl1pPr>
            <a:lvl2pPr marL="742950" indent="-133350" algn="l" rtl="0">
              <a:spcBef>
                <a:spcPts val="480"/>
              </a:spcBef>
              <a:buClr>
                <a:schemeClr val="dk1"/>
              </a:buClr>
              <a:buFont typeface="Calibri"/>
              <a:buChar char="–"/>
              <a:defRPr/>
            </a:lvl2pPr>
            <a:lvl3pPr marL="1143000" indent="-101600" algn="l" rtl="0">
              <a:spcBef>
                <a:spcPts val="400"/>
              </a:spcBef>
              <a:buClr>
                <a:schemeClr val="dk1"/>
              </a:buClr>
              <a:buFont typeface="Calibri"/>
              <a:buChar char="•"/>
              <a:defRPr/>
            </a:lvl3pPr>
            <a:lvl4pPr marL="1600200" indent="-114300" algn="l" rtl="0">
              <a:spcBef>
                <a:spcPts val="360"/>
              </a:spcBef>
              <a:buClr>
                <a:schemeClr val="dk1"/>
              </a:buClr>
              <a:buFont typeface="Calibri"/>
              <a:buChar char="–"/>
              <a:defRPr/>
            </a:lvl4pPr>
            <a:lvl5pPr marL="2057400" indent="-114300" algn="l" rtl="0">
              <a:spcBef>
                <a:spcPts val="36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69" name="Shape 69"/>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rot="5400000">
            <a:off x="4884737" y="2171700"/>
            <a:ext cx="5851525" cy="2057400"/>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1"/>
          </p:nvPr>
        </p:nvSpPr>
        <p:spPr>
          <a:xfrm rot="5400000">
            <a:off x="769937" y="266700"/>
            <a:ext cx="5851525" cy="5867400"/>
          </a:xfrm>
          <a:prstGeom prst="rect">
            <a:avLst/>
          </a:prstGeom>
          <a:noFill/>
          <a:ln>
            <a:noFill/>
          </a:ln>
        </p:spPr>
        <p:txBody>
          <a:bodyPr lIns="91425" tIns="91425" rIns="91425" bIns="91425" anchor="t" anchorCtr="0"/>
          <a:lstStyle>
            <a:lvl1pPr marL="342900" indent="-165100" algn="l" rtl="0">
              <a:spcBef>
                <a:spcPts val="560"/>
              </a:spcBef>
              <a:buClr>
                <a:schemeClr val="dk1"/>
              </a:buClr>
              <a:buFont typeface="Calibri"/>
              <a:buChar char="•"/>
              <a:defRPr/>
            </a:lvl1pPr>
            <a:lvl2pPr marL="742950" indent="-133350" algn="l" rtl="0">
              <a:spcBef>
                <a:spcPts val="480"/>
              </a:spcBef>
              <a:buClr>
                <a:schemeClr val="dk1"/>
              </a:buClr>
              <a:buFont typeface="Calibri"/>
              <a:buChar char="–"/>
              <a:defRPr/>
            </a:lvl2pPr>
            <a:lvl3pPr marL="1143000" indent="-101600" algn="l" rtl="0">
              <a:spcBef>
                <a:spcPts val="400"/>
              </a:spcBef>
              <a:buClr>
                <a:schemeClr val="dk1"/>
              </a:buClr>
              <a:buFont typeface="Calibri"/>
              <a:buChar char="•"/>
              <a:defRPr/>
            </a:lvl3pPr>
            <a:lvl4pPr marL="1600200" indent="-114300" algn="l" rtl="0">
              <a:spcBef>
                <a:spcPts val="360"/>
              </a:spcBef>
              <a:buClr>
                <a:schemeClr val="dk1"/>
              </a:buClr>
              <a:buFont typeface="Calibri"/>
              <a:buChar char="–"/>
              <a:defRPr/>
            </a:lvl4pPr>
            <a:lvl5pPr marL="2057400" indent="-114300" algn="l" rtl="0">
              <a:spcBef>
                <a:spcPts val="36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5" name="Shape 75"/>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5">
            <a:alphaModFix/>
          </a:blip>
          <a:srcRect/>
          <a:stretch/>
        </p:blipFill>
        <p:spPr>
          <a:xfrm>
            <a:off x="43542" y="0"/>
            <a:ext cx="9100456" cy="6879770"/>
          </a:xfrm>
          <a:prstGeom prst="rect">
            <a:avLst/>
          </a:prstGeom>
          <a:noFill/>
          <a:ln>
            <a:noFill/>
          </a:ln>
        </p:spPr>
      </p:pic>
      <p:sp>
        <p:nvSpPr>
          <p:cNvPr id="10" name="Shape 10"/>
          <p:cNvSpPr txBox="1">
            <a:spLocks noGrp="1"/>
          </p:cNvSpPr>
          <p:nvPr>
            <p:ph type="title"/>
          </p:nvPr>
        </p:nvSpPr>
        <p:spPr>
          <a:xfrm>
            <a:off x="762000" y="274637"/>
            <a:ext cx="8077199"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762000" y="1600200"/>
            <a:ext cx="8077199" cy="4525963"/>
          </a:xfrm>
          <a:prstGeom prst="rect">
            <a:avLst/>
          </a:prstGeom>
          <a:noFill/>
          <a:ln>
            <a:noFill/>
          </a:ln>
        </p:spPr>
        <p:txBody>
          <a:bodyPr lIns="91425" tIns="91425" rIns="91425" bIns="91425" anchor="t" anchorCtr="0"/>
          <a:lstStyle>
            <a:lvl1pPr marL="342900" marR="0" indent="-165100" algn="l" rtl="0">
              <a:spcBef>
                <a:spcPts val="560"/>
              </a:spcBef>
              <a:buClr>
                <a:schemeClr val="dk1"/>
              </a:buClr>
              <a:buFont typeface="Calibri"/>
              <a:buChar char="•"/>
              <a:defRPr/>
            </a:lvl1pPr>
            <a:lvl2pPr marL="742950" marR="0" indent="-133350" algn="l" rtl="0">
              <a:spcBef>
                <a:spcPts val="480"/>
              </a:spcBef>
              <a:buClr>
                <a:schemeClr val="dk1"/>
              </a:buClr>
              <a:buFont typeface="Calibri"/>
              <a:buChar char="–"/>
              <a:defRPr/>
            </a:lvl2pPr>
            <a:lvl3pPr marL="1143000" marR="0" indent="-101600" algn="l" rtl="0">
              <a:spcBef>
                <a:spcPts val="400"/>
              </a:spcBef>
              <a:buClr>
                <a:schemeClr val="dk1"/>
              </a:buClr>
              <a:buFont typeface="Calibri"/>
              <a:buChar char="•"/>
              <a:defRPr/>
            </a:lvl3pPr>
            <a:lvl4pPr marL="1600200" marR="0" indent="-114300" algn="l" rtl="0">
              <a:spcBef>
                <a:spcPts val="360"/>
              </a:spcBef>
              <a:buClr>
                <a:schemeClr val="dk1"/>
              </a:buClr>
              <a:buFont typeface="Calibri"/>
              <a:buChar char="–"/>
              <a:defRPr/>
            </a:lvl4pPr>
            <a:lvl5pPr marL="2057400" marR="0" indent="-114300" algn="l" rtl="0">
              <a:spcBef>
                <a:spcPts val="36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2" name="Shape 12"/>
          <p:cNvSpPr txBox="1">
            <a:spLocks noGrp="1"/>
          </p:cNvSpPr>
          <p:nvPr>
            <p:ph type="dt" idx="10"/>
          </p:nvPr>
        </p:nvSpPr>
        <p:spPr>
          <a:xfrm>
            <a:off x="7620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ftr" idx="11"/>
          </p:nvPr>
        </p:nvSpPr>
        <p:spPr>
          <a:xfrm>
            <a:off x="33528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sldNum" idx="12"/>
          </p:nvPr>
        </p:nvSpPr>
        <p:spPr>
          <a:xfrm>
            <a:off x="67056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pic>
        <p:nvPicPr>
          <p:cNvPr id="15" name="Shape 15"/>
          <p:cNvPicPr preferRelativeResize="0"/>
          <p:nvPr/>
        </p:nvPicPr>
        <p:blipFill rotWithShape="1">
          <a:blip r:embed="rId16">
            <a:alphaModFix/>
          </a:blip>
          <a:srcRect/>
          <a:stretch/>
        </p:blipFill>
        <p:spPr>
          <a:xfrm>
            <a:off x="-152400" y="-109182"/>
            <a:ext cx="818707" cy="70831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www.nbcnews.com/health/kids-health/first-lady-proposes-ban-junk-food-marketing-schools-n3820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nbcnews.com/health/kids-health/first-lady-proposes-ban-junk-food-marketing-schools-n38201"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helpguide.org/life/fast_food_nutrition.ht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helpguide.org/life/fast_food_nutrition.ht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www.nbcnews.com/health/kids-health/first-lady-proposes-ban-junk-food-marketing-schools-n3820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2667000" y="914400"/>
            <a:ext cx="6180223" cy="1470024"/>
          </a:xfrm>
          <a:prstGeom prst="rect">
            <a:avLst/>
          </a:prstGeom>
          <a:noFill/>
          <a:ln>
            <a:noFill/>
          </a:ln>
        </p:spPr>
        <p:txBody>
          <a:bodyPr lIns="91425" tIns="45700" rIns="91425" bIns="45700" anchor="t" anchorCtr="0">
            <a:noAutofit/>
          </a:bodyPr>
          <a:lstStyle/>
          <a:p>
            <a:pPr marL="0" marR="0" lvl="0" indent="0" algn="r" rtl="0">
              <a:spcBef>
                <a:spcPts val="0"/>
              </a:spcBef>
              <a:buClr>
                <a:srgbClr val="003300"/>
              </a:buClr>
              <a:buSzPct val="25000"/>
              <a:buFont typeface="Calibri"/>
              <a:buNone/>
            </a:pPr>
            <a:r>
              <a:rPr lang="en-US" sz="3950" b="1" i="0" u="none" strike="noStrike" cap="small" baseline="0">
                <a:solidFill>
                  <a:srgbClr val="003300"/>
                </a:solidFill>
                <a:latin typeface="Calibri"/>
                <a:ea typeface="Calibri"/>
                <a:cs typeface="Calibri"/>
                <a:sym typeface="Calibri"/>
              </a:rPr>
              <a:t>Connecting Evidence </a:t>
            </a:r>
            <a:br>
              <a:rPr lang="en-US" sz="3950" b="1" i="0" u="none" strike="noStrike" cap="small" baseline="0">
                <a:solidFill>
                  <a:srgbClr val="003300"/>
                </a:solidFill>
                <a:latin typeface="Calibri"/>
                <a:ea typeface="Calibri"/>
                <a:cs typeface="Calibri"/>
                <a:sym typeface="Calibri"/>
              </a:rPr>
            </a:br>
            <a:r>
              <a:rPr lang="en-US" sz="3950" b="1" i="0" u="none" strike="noStrike" cap="small" baseline="0">
                <a:solidFill>
                  <a:srgbClr val="003300"/>
                </a:solidFill>
                <a:latin typeface="Calibri"/>
                <a:ea typeface="Calibri"/>
                <a:cs typeface="Calibri"/>
                <a:sym typeface="Calibri"/>
              </a:rPr>
              <a:t>to a Claim:  </a:t>
            </a:r>
            <a:br>
              <a:rPr lang="en-US" sz="3950" b="1" i="0" u="none" strike="noStrike" cap="small" baseline="0">
                <a:solidFill>
                  <a:srgbClr val="003300"/>
                </a:solidFill>
                <a:latin typeface="Calibri"/>
                <a:ea typeface="Calibri"/>
                <a:cs typeface="Calibri"/>
                <a:sym typeface="Calibri"/>
              </a:rPr>
            </a:br>
            <a:r>
              <a:rPr lang="en-US" sz="3950" b="1" i="1" u="none" strike="noStrike" cap="small" baseline="0">
                <a:solidFill>
                  <a:srgbClr val="003300"/>
                </a:solidFill>
                <a:latin typeface="Calibri"/>
                <a:ea typeface="Calibri"/>
                <a:cs typeface="Calibri"/>
                <a:sym typeface="Calibri"/>
              </a:rPr>
              <a:t>A Mini-Unit on Argumentation</a:t>
            </a:r>
            <a:br>
              <a:rPr lang="en-US" sz="3950" b="1" i="1" u="none" strike="noStrike" cap="small" baseline="0">
                <a:solidFill>
                  <a:srgbClr val="003300"/>
                </a:solidFill>
                <a:latin typeface="Calibri"/>
                <a:ea typeface="Calibri"/>
                <a:cs typeface="Calibri"/>
                <a:sym typeface="Calibri"/>
              </a:rPr>
            </a:br>
            <a:endParaRPr lang="en-US" sz="3950" b="1" i="1" u="none" strike="noStrike" cap="small" baseline="0">
              <a:solidFill>
                <a:srgbClr val="003300"/>
              </a:solidFill>
              <a:latin typeface="Calibri"/>
              <a:ea typeface="Calibri"/>
              <a:cs typeface="Calibri"/>
              <a:sym typeface="Calibri"/>
            </a:endParaRPr>
          </a:p>
        </p:txBody>
      </p:sp>
      <p:sp>
        <p:nvSpPr>
          <p:cNvPr id="101" name="Shape 101"/>
          <p:cNvSpPr txBox="1">
            <a:spLocks noGrp="1"/>
          </p:cNvSpPr>
          <p:nvPr>
            <p:ph type="subTitle" idx="1"/>
          </p:nvPr>
        </p:nvSpPr>
        <p:spPr>
          <a:xfrm>
            <a:off x="3962400" y="4038600"/>
            <a:ext cx="4772528" cy="990599"/>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Jean </a:t>
            </a:r>
            <a:r>
              <a:rPr lang="en-US" sz="2400" b="0" i="0" u="none" strike="noStrike" cap="none" baseline="0" dirty="0" err="1">
                <a:solidFill>
                  <a:schemeClr val="dk1"/>
                </a:solidFill>
                <a:latin typeface="Calibri"/>
                <a:ea typeface="Calibri"/>
                <a:cs typeface="Calibri"/>
                <a:sym typeface="Calibri"/>
              </a:rPr>
              <a:t>Wolph</a:t>
            </a:r>
            <a:endParaRPr lang="en-US" sz="2400" b="0" i="0" u="none" strike="noStrike" cap="none" baseline="0" dirty="0">
              <a:solidFill>
                <a:schemeClr val="dk1"/>
              </a:solidFill>
              <a:latin typeface="Calibri"/>
              <a:ea typeface="Calibri"/>
              <a:cs typeface="Calibri"/>
              <a:sym typeface="Calibri"/>
            </a:endParaRPr>
          </a:p>
          <a:p>
            <a:pPr marL="0" marR="0" lvl="0" indent="0" algn="r" rtl="0">
              <a:spcBef>
                <a:spcPts val="480"/>
              </a:spcBef>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June </a:t>
            </a:r>
            <a:r>
              <a:rPr lang="en-US" sz="2400" b="0" i="0" u="none" strike="noStrike" cap="none" baseline="0" dirty="0" smtClean="0">
                <a:solidFill>
                  <a:schemeClr val="dk1"/>
                </a:solidFill>
                <a:latin typeface="Calibri"/>
                <a:ea typeface="Calibri"/>
                <a:cs typeface="Calibri"/>
                <a:sym typeface="Calibri"/>
              </a:rPr>
              <a:t>2014</a:t>
            </a:r>
          </a:p>
          <a:p>
            <a:pPr marL="0" marR="0" lvl="0" indent="0" algn="r" rtl="0">
              <a:spcBef>
                <a:spcPts val="480"/>
              </a:spcBef>
              <a:buClr>
                <a:schemeClr val="dk1"/>
              </a:buClr>
              <a:buSzPct val="25000"/>
              <a:buFont typeface="Calibri"/>
              <a:buNone/>
            </a:pPr>
            <a:r>
              <a:rPr lang="en-US" sz="2400" i="1" dirty="0" smtClean="0">
                <a:solidFill>
                  <a:schemeClr val="dk1"/>
                </a:solidFill>
                <a:latin typeface="Calibri"/>
                <a:ea typeface="Calibri"/>
                <a:cs typeface="Calibri"/>
                <a:sym typeface="Calibri"/>
              </a:rPr>
              <a:t>Revised May 2015</a:t>
            </a:r>
            <a:endParaRPr lang="en-US" sz="2400" b="0" i="1" u="none" strike="noStrike" cap="none" baseline="0" dirty="0">
              <a:solidFill>
                <a:schemeClr val="dk1"/>
              </a:solidFill>
              <a:latin typeface="Calibri"/>
              <a:ea typeface="Calibri"/>
              <a:cs typeface="Calibri"/>
              <a:sym typeface="Calibri"/>
            </a:endParaRPr>
          </a:p>
        </p:txBody>
      </p:sp>
      <p:sp>
        <p:nvSpPr>
          <p:cNvPr id="102" name="Shape 102"/>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Clr>
                <a:schemeClr val="dk1"/>
              </a:buClr>
              <a:buSzPct val="100000"/>
              <a:buFont typeface="Arial"/>
              <a:buNone/>
            </a:pPr>
            <a:r>
              <a:rPr lang="en-US" sz="1100" b="1">
                <a:solidFill>
                  <a:srgbClr val="666666"/>
                </a:solidFill>
                <a:latin typeface="Calibri"/>
                <a:ea typeface="Calibri"/>
                <a:cs typeface="Calibri"/>
                <a:sym typeface="Calibri"/>
              </a:rPr>
              <a:t>Jean Wolph, Louisville Writing Project, for NWP CRWP funded by the Department of Education</a:t>
            </a:r>
          </a:p>
          <a:p>
            <a:pPr>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392722" y="1765175"/>
            <a:ext cx="7798800" cy="3808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US" sz="4500" b="0" i="0" u="none" strike="noStrike" cap="none" baseline="0">
                <a:solidFill>
                  <a:schemeClr val="dk1"/>
                </a:solidFill>
                <a:latin typeface="Calibri"/>
                <a:ea typeface="Calibri"/>
                <a:cs typeface="Calibri"/>
                <a:sym typeface="Calibri"/>
              </a:rPr>
              <a:t>One problem writers sometimes have is using evidence effectively.</a:t>
            </a:r>
          </a:p>
          <a:p>
            <a:pPr marL="0" marR="0" lvl="0" indent="0" algn="l" rtl="0">
              <a:lnSpc>
                <a:spcPct val="80000"/>
              </a:lnSpc>
              <a:spcBef>
                <a:spcPts val="0"/>
              </a:spcBef>
              <a:buNone/>
            </a:pPr>
            <a:endParaRPr sz="4500" b="1" i="0" u="none" strike="noStrike" cap="none" baseline="0">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4500" b="1" i="0" u="none" strike="noStrike" cap="none" baseline="0">
                <a:solidFill>
                  <a:schemeClr val="dk1"/>
                </a:solidFill>
                <a:latin typeface="Calibri"/>
                <a:ea typeface="Calibri"/>
                <a:cs typeface="Calibri"/>
                <a:sym typeface="Calibri"/>
              </a:rPr>
              <a:t>Today we’ll focus on connecting our evidence to the claim.</a:t>
            </a:r>
          </a:p>
          <a:p>
            <a:pPr marL="0" marR="0" lvl="0" indent="0" algn="l" rtl="0">
              <a:lnSpc>
                <a:spcPct val="80000"/>
              </a:lnSpc>
              <a:spcBef>
                <a:spcPts val="0"/>
              </a:spcBef>
              <a:buNone/>
            </a:pPr>
            <a:endParaRPr sz="4500" b="0" i="0" u="none" strike="noStrike" cap="none" baseline="0">
              <a:solidFill>
                <a:schemeClr val="dk1"/>
              </a:solidFill>
              <a:latin typeface="Calibri"/>
              <a:ea typeface="Calibri"/>
              <a:cs typeface="Calibri"/>
              <a:sym typeface="Calibri"/>
            </a:endParaRPr>
          </a:p>
        </p:txBody>
      </p:sp>
      <p:pic>
        <p:nvPicPr>
          <p:cNvPr id="142" name="Shape 142"/>
          <p:cNvPicPr preferRelativeResize="0"/>
          <p:nvPr/>
        </p:nvPicPr>
        <p:blipFill rotWithShape="1">
          <a:blip r:embed="rId3">
            <a:alphaModFix/>
          </a:blip>
          <a:srcRect/>
          <a:stretch/>
        </p:blipFill>
        <p:spPr>
          <a:xfrm>
            <a:off x="5848525" y="0"/>
            <a:ext cx="3198300" cy="6786000"/>
          </a:xfrm>
          <a:prstGeom prst="rect">
            <a:avLst/>
          </a:prstGeom>
          <a:noFill/>
          <a:ln>
            <a:noFill/>
          </a:ln>
        </p:spPr>
      </p:pic>
      <p:sp>
        <p:nvSpPr>
          <p:cNvPr id="143" name="Shape 143"/>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307675" y="880350"/>
            <a:ext cx="7798800" cy="42912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US" sz="5600" b="0" i="0" u="none" strike="noStrike" cap="none" baseline="0" dirty="0">
                <a:solidFill>
                  <a:schemeClr val="dk1"/>
                </a:solidFill>
                <a:latin typeface="Calibri"/>
                <a:ea typeface="Calibri"/>
                <a:cs typeface="Calibri"/>
                <a:sym typeface="Calibri"/>
              </a:rPr>
              <a:t>Let’s try an </a:t>
            </a:r>
            <a:r>
              <a:rPr lang="en-US" sz="5600" b="0" i="0" u="none" strike="noStrike" cap="none" baseline="0" dirty="0" smtClean="0">
                <a:solidFill>
                  <a:schemeClr val="dk1"/>
                </a:solidFill>
                <a:latin typeface="Calibri"/>
                <a:ea typeface="Calibri"/>
                <a:cs typeface="Calibri"/>
                <a:sym typeface="Calibri"/>
              </a:rPr>
              <a:t>example:</a:t>
            </a:r>
            <a:endParaRPr lang="en-US" sz="560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buNone/>
            </a:pPr>
            <a:endParaRPr sz="5600" b="1"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5600" b="1" i="0" u="sng" strike="noStrike" cap="none" baseline="0" dirty="0" smtClean="0">
                <a:solidFill>
                  <a:schemeClr val="dk1"/>
                </a:solidFill>
                <a:latin typeface="Calibri"/>
                <a:ea typeface="Calibri"/>
                <a:cs typeface="Calibri"/>
                <a:sym typeface="Calibri"/>
              </a:rPr>
              <a:t>Sample Claim</a:t>
            </a:r>
            <a:r>
              <a:rPr lang="en-US" sz="5600" b="1" i="0" u="none" strike="noStrike" cap="none" baseline="0" dirty="0">
                <a:solidFill>
                  <a:schemeClr val="dk1"/>
                </a:solidFill>
                <a:latin typeface="Calibri"/>
                <a:ea typeface="Calibri"/>
                <a:cs typeface="Calibri"/>
                <a:sym typeface="Calibri"/>
              </a:rPr>
              <a:t>:  </a:t>
            </a:r>
            <a:r>
              <a:rPr lang="en-US" sz="5600" b="1" i="0" u="none" strike="noStrike" cap="none" baseline="0" dirty="0" smtClean="0">
                <a:solidFill>
                  <a:schemeClr val="dk1"/>
                </a:solidFill>
                <a:latin typeface="Calibri"/>
                <a:ea typeface="Calibri"/>
                <a:cs typeface="Calibri"/>
                <a:sym typeface="Calibri"/>
              </a:rPr>
              <a:t>Our school cafeteria should </a:t>
            </a:r>
            <a:r>
              <a:rPr lang="en-US" sz="5600" b="1" dirty="0" smtClean="0">
                <a:solidFill>
                  <a:schemeClr val="dk1"/>
                </a:solidFill>
                <a:latin typeface="Calibri"/>
                <a:ea typeface="Calibri"/>
                <a:cs typeface="Calibri"/>
                <a:sym typeface="Calibri"/>
              </a:rPr>
              <a:t>revise our fast food menu choices</a:t>
            </a:r>
            <a:r>
              <a:rPr lang="en-US" sz="5600" b="1" i="0" u="none" strike="noStrike" cap="none" baseline="0" dirty="0" smtClean="0">
                <a:solidFill>
                  <a:schemeClr val="dk1"/>
                </a:solidFill>
                <a:latin typeface="Calibri"/>
                <a:ea typeface="Calibri"/>
                <a:cs typeface="Calibri"/>
                <a:sym typeface="Calibri"/>
              </a:rPr>
              <a:t>.</a:t>
            </a:r>
            <a:endParaRPr lang="en-US" sz="5600" b="1"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buNone/>
            </a:pPr>
            <a:endParaRPr sz="5600" b="0" i="0" u="none" strike="noStrike" cap="none" baseline="0" dirty="0">
              <a:solidFill>
                <a:schemeClr val="dk1"/>
              </a:solidFill>
              <a:latin typeface="Calibri"/>
              <a:ea typeface="Calibri"/>
              <a:cs typeface="Calibri"/>
              <a:sym typeface="Calibri"/>
            </a:endParaRPr>
          </a:p>
        </p:txBody>
      </p:sp>
      <p:pic>
        <p:nvPicPr>
          <p:cNvPr id="150" name="Shape 150"/>
          <p:cNvPicPr preferRelativeResize="0"/>
          <p:nvPr/>
        </p:nvPicPr>
        <p:blipFill rotWithShape="1">
          <a:blip r:embed="rId3">
            <a:alphaModFix/>
          </a:blip>
          <a:srcRect/>
          <a:stretch/>
        </p:blipFill>
        <p:spPr>
          <a:xfrm>
            <a:off x="5545430" y="192275"/>
            <a:ext cx="3141899" cy="6665699"/>
          </a:xfrm>
          <a:prstGeom prst="rect">
            <a:avLst/>
          </a:prstGeom>
          <a:noFill/>
          <a:ln>
            <a:noFill/>
          </a:ln>
        </p:spPr>
      </p:pic>
      <p:sp>
        <p:nvSpPr>
          <p:cNvPr id="152" name="Shape 152"/>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
        <p:nvSpPr>
          <p:cNvPr id="2" name="TextBox 1"/>
          <p:cNvSpPr txBox="1"/>
          <p:nvPr/>
        </p:nvSpPr>
        <p:spPr>
          <a:xfrm rot="20511723">
            <a:off x="5748941" y="4479488"/>
            <a:ext cx="3112536" cy="1754326"/>
          </a:xfrm>
          <a:prstGeom prst="rect">
            <a:avLst/>
          </a:prstGeom>
          <a:solidFill>
            <a:schemeClr val="tx1"/>
          </a:solidFill>
        </p:spPr>
        <p:txBody>
          <a:bodyPr wrap="square" rtlCol="0">
            <a:spAutoFit/>
          </a:bodyPr>
          <a:lstStyle/>
          <a:p>
            <a:r>
              <a:rPr lang="en-US" sz="1800" dirty="0" smtClean="0">
                <a:solidFill>
                  <a:schemeClr val="bg1"/>
                </a:solidFill>
              </a:rPr>
              <a:t>NOTE: Some schools contract with restaurants to provide specialty items and even full meals that are served in the school cafeteria.</a:t>
            </a:r>
            <a:endParaRPr lang="en-US" sz="1800" dirty="0">
              <a:solidFill>
                <a:schemeClr val="bg1"/>
              </a:solidFill>
            </a:endParaRPr>
          </a:p>
        </p:txBody>
      </p:sp>
      <p:sp>
        <p:nvSpPr>
          <p:cNvPr id="3" name="TextBox 2"/>
          <p:cNvSpPr txBox="1"/>
          <p:nvPr/>
        </p:nvSpPr>
        <p:spPr>
          <a:xfrm>
            <a:off x="1219200" y="5171550"/>
            <a:ext cx="4334006" cy="1169551"/>
          </a:xfrm>
          <a:prstGeom prst="rect">
            <a:avLst/>
          </a:prstGeom>
          <a:noFill/>
        </p:spPr>
        <p:txBody>
          <a:bodyPr wrap="square" rtlCol="0">
            <a:spAutoFit/>
          </a:bodyPr>
          <a:lstStyle/>
          <a:p>
            <a:r>
              <a:rPr lang="en-US" dirty="0" smtClean="0">
                <a:solidFill>
                  <a:srgbClr val="FF0000"/>
                </a:solidFill>
              </a:rPr>
              <a:t>You can use these slides “as is,” or you can substitute evidence from your text set and create your own models.  Regardless, have students practice each of these lessons with the text set evidence using the ARGUMENT PLANNER.</a:t>
            </a:r>
            <a:endParaRPr lang="en-US"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2854291" y="466879"/>
            <a:ext cx="5562600" cy="52481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b="0" i="0" u="none" strike="noStrike" cap="none" baseline="0" dirty="0">
                <a:solidFill>
                  <a:schemeClr val="dk1"/>
                </a:solidFill>
                <a:latin typeface="Calibri"/>
                <a:ea typeface="Calibri"/>
                <a:cs typeface="Calibri"/>
                <a:sym typeface="Calibri"/>
              </a:rPr>
              <a:t>Evidence </a:t>
            </a:r>
          </a:p>
          <a:p>
            <a:pPr marL="0" marR="0" lvl="0" indent="0" algn="l" rtl="0">
              <a:spcBef>
                <a:spcPts val="0"/>
              </a:spcBef>
              <a:buSzPct val="25000"/>
              <a:buNone/>
            </a:pPr>
            <a:r>
              <a:rPr lang="en-US" sz="5400" b="0" i="0" u="none" strike="noStrike" cap="none" baseline="0" dirty="0">
                <a:solidFill>
                  <a:schemeClr val="dk1"/>
                </a:solidFill>
                <a:latin typeface="Calibri"/>
                <a:ea typeface="Calibri"/>
                <a:cs typeface="Calibri"/>
                <a:sym typeface="Calibri"/>
              </a:rPr>
              <a:t>collected </a:t>
            </a:r>
          </a:p>
          <a:p>
            <a:pPr marL="0" marR="0" lvl="0" indent="0" algn="l" rtl="0">
              <a:spcBef>
                <a:spcPts val="0"/>
              </a:spcBef>
              <a:buSzPct val="25000"/>
              <a:buNone/>
            </a:pPr>
            <a:r>
              <a:rPr lang="en-US" sz="5400" b="0" i="0" u="none" strike="noStrike" cap="none" baseline="0" dirty="0">
                <a:solidFill>
                  <a:schemeClr val="dk1"/>
                </a:solidFill>
                <a:latin typeface="Calibri"/>
                <a:ea typeface="Calibri"/>
                <a:cs typeface="Calibri"/>
                <a:sym typeface="Calibri"/>
              </a:rPr>
              <a:t>so far:</a:t>
            </a:r>
          </a:p>
          <a:p>
            <a:pPr marL="0" marR="0" lvl="0" indent="0" algn="l" rtl="0">
              <a:spcBef>
                <a:spcPts val="0"/>
              </a:spcBef>
              <a:buNone/>
            </a:pPr>
            <a:endParaRPr sz="14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4000" b="1" i="0" u="none" strike="noStrike" cap="none" baseline="0" dirty="0">
                <a:solidFill>
                  <a:schemeClr val="dk1"/>
                </a:solidFill>
                <a:latin typeface="Calibri"/>
                <a:ea typeface="Calibri"/>
                <a:cs typeface="Calibri"/>
                <a:sym typeface="Calibri"/>
              </a:rPr>
              <a:t>Statistics and facts about </a:t>
            </a:r>
            <a:r>
              <a:rPr lang="en-US" sz="4000" b="1" i="0" u="none" strike="noStrike" cap="none" baseline="0" dirty="0" smtClean="0">
                <a:solidFill>
                  <a:schemeClr val="dk1"/>
                </a:solidFill>
                <a:latin typeface="Calibri"/>
                <a:ea typeface="Calibri"/>
                <a:cs typeface="Calibri"/>
                <a:sym typeface="Calibri"/>
              </a:rPr>
              <a:t>fast food </a:t>
            </a:r>
            <a:r>
              <a:rPr lang="en-US" sz="4000" b="1" i="0" u="none" strike="noStrike" cap="none" baseline="0" dirty="0">
                <a:solidFill>
                  <a:schemeClr val="dk1"/>
                </a:solidFill>
                <a:latin typeface="Calibri"/>
                <a:ea typeface="Calibri"/>
                <a:cs typeface="Calibri"/>
                <a:sym typeface="Calibri"/>
              </a:rPr>
              <a:t>and about the school’s practices </a:t>
            </a:r>
          </a:p>
        </p:txBody>
      </p:sp>
      <p:pic>
        <p:nvPicPr>
          <p:cNvPr id="159" name="Shape 159"/>
          <p:cNvPicPr preferRelativeResize="0"/>
          <p:nvPr/>
        </p:nvPicPr>
        <p:blipFill rotWithShape="1">
          <a:blip r:embed="rId3">
            <a:alphaModFix/>
          </a:blip>
          <a:srcRect/>
          <a:stretch/>
        </p:blipFill>
        <p:spPr>
          <a:xfrm>
            <a:off x="111775" y="168250"/>
            <a:ext cx="2700900" cy="5730299"/>
          </a:xfrm>
          <a:prstGeom prst="rect">
            <a:avLst/>
          </a:prstGeom>
          <a:noFill/>
          <a:ln>
            <a:noFill/>
          </a:ln>
        </p:spPr>
      </p:pic>
      <p:pic>
        <p:nvPicPr>
          <p:cNvPr id="160" name="Shape 160"/>
          <p:cNvPicPr preferRelativeResize="0"/>
          <p:nvPr/>
        </p:nvPicPr>
        <p:blipFill rotWithShape="1">
          <a:blip r:embed="rId4">
            <a:alphaModFix/>
          </a:blip>
          <a:srcRect/>
          <a:stretch/>
        </p:blipFill>
        <p:spPr>
          <a:xfrm>
            <a:off x="6214457" y="304801"/>
            <a:ext cx="2700941" cy="1965389"/>
          </a:xfrm>
          <a:prstGeom prst="rect">
            <a:avLst/>
          </a:prstGeom>
          <a:noFill/>
          <a:ln>
            <a:noFill/>
          </a:ln>
        </p:spPr>
      </p:pic>
      <p:sp>
        <p:nvSpPr>
          <p:cNvPr id="161" name="Shape 161"/>
          <p:cNvSpPr/>
          <p:nvPr/>
        </p:nvSpPr>
        <p:spPr>
          <a:xfrm>
            <a:off x="3429000" y="5103673"/>
            <a:ext cx="5562600"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latin typeface="Calibri"/>
                <a:ea typeface="Calibri"/>
                <a:cs typeface="Calibri"/>
                <a:sym typeface="Calibri"/>
              </a:rPr>
              <a:t>Next we </a:t>
            </a:r>
            <a:r>
              <a:rPr lang="en-US" sz="4400" b="1" i="0" u="none" strike="noStrike" cap="none" baseline="0" dirty="0" smtClean="0">
                <a:latin typeface="Calibri"/>
                <a:ea typeface="Calibri"/>
                <a:cs typeface="Calibri"/>
                <a:sym typeface="Calibri"/>
              </a:rPr>
              <a:t>CONNECT them</a:t>
            </a:r>
            <a:r>
              <a:rPr lang="en-US" sz="4400" b="1" i="0" u="none" strike="noStrike" cap="none" dirty="0" smtClean="0">
                <a:latin typeface="Calibri"/>
                <a:ea typeface="Calibri"/>
                <a:cs typeface="Calibri"/>
                <a:sym typeface="Calibri"/>
              </a:rPr>
              <a:t> </a:t>
            </a:r>
            <a:r>
              <a:rPr lang="en-US" sz="4400" b="1" i="0" u="none" strike="noStrike" cap="none" baseline="0" dirty="0" smtClean="0">
                <a:latin typeface="Calibri"/>
                <a:ea typeface="Calibri"/>
                <a:cs typeface="Calibri"/>
                <a:sym typeface="Calibri"/>
              </a:rPr>
              <a:t>to our claim.</a:t>
            </a:r>
            <a:endParaRPr lang="en-US" sz="4400" b="1" i="0" u="none" strike="noStrike" cap="none" baseline="0" dirty="0">
              <a:latin typeface="Calibri"/>
              <a:ea typeface="Calibri"/>
              <a:cs typeface="Calibri"/>
              <a:sym typeface="Calibri"/>
            </a:endParaRPr>
          </a:p>
        </p:txBody>
      </p:sp>
      <p:sp>
        <p:nvSpPr>
          <p:cNvPr id="162" name="Shape 162"/>
          <p:cNvSpPr txBox="1"/>
          <p:nvPr/>
        </p:nvSpPr>
        <p:spPr>
          <a:xfrm rot="-967043">
            <a:off x="585968" y="2665159"/>
            <a:ext cx="1807288" cy="3672191"/>
          </a:xfrm>
          <a:prstGeom prst="rect">
            <a:avLst/>
          </a:prstGeom>
          <a:solidFill>
            <a:schemeClr val="dk1"/>
          </a:solidFill>
          <a:ln>
            <a:noFill/>
          </a:ln>
        </p:spPr>
        <p:txBody>
          <a:bodyPr lIns="91425" tIns="45700" rIns="91425" bIns="45700" anchor="t" anchorCtr="0">
            <a:noAutofit/>
          </a:bodyPr>
          <a:lstStyle/>
          <a:p>
            <a:pPr lvl="0">
              <a:buSzPct val="25000"/>
            </a:pPr>
            <a:endParaRPr lang="en-US" sz="1800" b="1" i="0" u="none" strike="noStrike" cap="none" baseline="0" dirty="0" smtClean="0">
              <a:solidFill>
                <a:schemeClr val="lt1"/>
              </a:solidFill>
              <a:latin typeface="Calibri"/>
              <a:ea typeface="Calibri"/>
              <a:cs typeface="Calibri"/>
              <a:sym typeface="Calibri"/>
            </a:endParaRPr>
          </a:p>
          <a:p>
            <a:pPr lvl="0">
              <a:buSzPct val="25000"/>
            </a:pPr>
            <a:r>
              <a:rPr lang="en-US" sz="1800" b="1" i="0" u="none" strike="noStrike" cap="none" baseline="0" dirty="0" smtClean="0">
                <a:solidFill>
                  <a:schemeClr val="lt1"/>
                </a:solidFill>
                <a:latin typeface="Calibri"/>
                <a:ea typeface="Calibri"/>
                <a:cs typeface="Calibri"/>
                <a:sym typeface="Calibri"/>
              </a:rPr>
              <a:t>Joseph </a:t>
            </a:r>
            <a:r>
              <a:rPr lang="en-US" sz="1800" b="1" i="0" u="none" strike="noStrike" cap="none" baseline="0" dirty="0">
                <a:solidFill>
                  <a:schemeClr val="lt1"/>
                </a:solidFill>
                <a:latin typeface="Calibri"/>
                <a:ea typeface="Calibri"/>
                <a:cs typeface="Calibri"/>
                <a:sym typeface="Calibri"/>
              </a:rPr>
              <a:t>Harris calls </a:t>
            </a:r>
            <a:r>
              <a:rPr lang="en-US" sz="1800" b="1" i="0" u="none" strike="noStrike" cap="none" baseline="0" dirty="0" smtClean="0">
                <a:solidFill>
                  <a:schemeClr val="lt1"/>
                </a:solidFill>
                <a:latin typeface="Calibri"/>
                <a:ea typeface="Calibri"/>
                <a:cs typeface="Calibri"/>
                <a:sym typeface="Calibri"/>
              </a:rPr>
              <a:t>the use of others’ words and work  </a:t>
            </a:r>
            <a:r>
              <a:rPr lang="en-US" sz="1800" b="1" i="0" u="none" strike="noStrike" cap="none" baseline="0" dirty="0">
                <a:solidFill>
                  <a:schemeClr val="lt1"/>
                </a:solidFill>
                <a:latin typeface="Calibri"/>
                <a:ea typeface="Calibri"/>
                <a:cs typeface="Calibri"/>
                <a:sym typeface="Calibri"/>
              </a:rPr>
              <a:t>FORWARDING.  In this mini-unit, we’ll </a:t>
            </a:r>
            <a:r>
              <a:rPr lang="en-US" sz="1800" b="1" i="0" u="none" strike="noStrike" cap="none" baseline="0" dirty="0" smtClean="0">
                <a:solidFill>
                  <a:schemeClr val="lt1"/>
                </a:solidFill>
                <a:latin typeface="Calibri"/>
                <a:ea typeface="Calibri"/>
                <a:cs typeface="Calibri"/>
                <a:sym typeface="Calibri"/>
              </a:rPr>
              <a:t>first look at ILLUSTRATING, which is one</a:t>
            </a:r>
            <a:r>
              <a:rPr lang="en-US" sz="1800" b="1" i="0" u="none" strike="noStrike" cap="none" dirty="0" smtClean="0">
                <a:solidFill>
                  <a:schemeClr val="lt1"/>
                </a:solidFill>
                <a:latin typeface="Calibri"/>
                <a:ea typeface="Calibri"/>
                <a:cs typeface="Calibri"/>
                <a:sym typeface="Calibri"/>
              </a:rPr>
              <a:t> way to forward others’ ideas</a:t>
            </a:r>
            <a:r>
              <a:rPr lang="en-US" sz="1800" i="1" dirty="0" smtClean="0">
                <a:solidFill>
                  <a:schemeClr val="bg1"/>
                </a:solidFill>
              </a:rPr>
              <a:t>.</a:t>
            </a:r>
          </a:p>
          <a:p>
            <a:pPr lvl="0">
              <a:buSzPct val="25000"/>
            </a:pPr>
            <a:endParaRPr lang="en-US" sz="1800" b="1" i="1" u="none" strike="noStrike" cap="none" baseline="0" dirty="0">
              <a:solidFill>
                <a:schemeClr val="bg1"/>
              </a:solidFill>
              <a:latin typeface="Calibri"/>
              <a:ea typeface="Calibri"/>
              <a:cs typeface="Calibri"/>
              <a:sym typeface="Calibri"/>
            </a:endParaRPr>
          </a:p>
          <a:p>
            <a:pPr lvl="0">
              <a:buSzPct val="25000"/>
            </a:pPr>
            <a:endParaRPr lang="en-US" sz="1800" b="1" i="0" u="none" strike="noStrike" cap="none" baseline="0" dirty="0">
              <a:solidFill>
                <a:schemeClr val="bg1"/>
              </a:solidFill>
              <a:latin typeface="Calibri"/>
              <a:ea typeface="Calibri"/>
              <a:cs typeface="Calibri"/>
              <a:sym typeface="Calibri"/>
            </a:endParaRPr>
          </a:p>
        </p:txBody>
      </p:sp>
      <p:sp>
        <p:nvSpPr>
          <p:cNvPr id="163" name="Shape 163"/>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dirty="0">
                <a:solidFill>
                  <a:srgbClr val="666666"/>
                </a:solidFill>
                <a:latin typeface="Calibri"/>
                <a:ea typeface="Calibri"/>
                <a:cs typeface="Calibri"/>
                <a:sym typeface="Calibri"/>
              </a:rPr>
              <a:t>Jean </a:t>
            </a:r>
            <a:r>
              <a:rPr lang="en-US" sz="1100" b="1" dirty="0" err="1">
                <a:solidFill>
                  <a:srgbClr val="666666"/>
                </a:solidFill>
                <a:latin typeface="Calibri"/>
                <a:ea typeface="Calibri"/>
                <a:cs typeface="Calibri"/>
                <a:sym typeface="Calibri"/>
              </a:rPr>
              <a:t>Wolph</a:t>
            </a:r>
            <a:r>
              <a:rPr lang="en-US" sz="1100" b="1" dirty="0">
                <a:solidFill>
                  <a:srgbClr val="666666"/>
                </a:solidFill>
                <a:latin typeface="Calibri"/>
                <a:ea typeface="Calibri"/>
                <a:cs typeface="Calibri"/>
                <a:sym typeface="Calibri"/>
              </a:rPr>
              <a:t>, Louisville Writing Project, for NWP CRWP funded by the Department of Education</a:t>
            </a:r>
          </a:p>
          <a:p>
            <a:pPr lvl="0" rtl="0">
              <a:spcBef>
                <a:spcPts val="0"/>
              </a:spcBef>
              <a:buNone/>
            </a:pPr>
            <a:endParaRPr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500"/>
                                        <p:tgtEl>
                                          <p:spTgt spid="16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2088630" y="2286000"/>
            <a:ext cx="4966740" cy="251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sng" strike="noStrike" cap="none" baseline="0" dirty="0">
                <a:solidFill>
                  <a:schemeClr val="dk1"/>
                </a:solidFill>
                <a:latin typeface="Arial"/>
                <a:ea typeface="Arial"/>
                <a:cs typeface="Arial"/>
                <a:sym typeface="Arial"/>
              </a:rPr>
              <a:t>Illustrating</a:t>
            </a:r>
            <a:r>
              <a:rPr lang="en-US" sz="3200" b="0" i="0" u="none" strike="noStrike" cap="none" baseline="0" dirty="0">
                <a:solidFill>
                  <a:schemeClr val="dk1"/>
                </a:solidFill>
                <a:latin typeface="Arial"/>
                <a:ea typeface="Arial"/>
                <a:cs typeface="Arial"/>
                <a:sym typeface="Arial"/>
              </a:rPr>
              <a:t>:  </a:t>
            </a:r>
            <a:endParaRPr lang="en-US" sz="3200" b="0" i="0" u="none" strike="noStrike" cap="none" baseline="0" dirty="0" smtClean="0">
              <a:solidFill>
                <a:schemeClr val="dk1"/>
              </a:solidFill>
              <a:latin typeface="Arial"/>
              <a:ea typeface="Arial"/>
              <a:cs typeface="Arial"/>
              <a:sym typeface="Arial"/>
            </a:endParaRPr>
          </a:p>
          <a:p>
            <a:pPr marL="0" marR="0" lvl="0" indent="0" algn="l" rtl="0">
              <a:spcBef>
                <a:spcPts val="0"/>
              </a:spcBef>
              <a:buSzPct val="25000"/>
              <a:buNone/>
            </a:pPr>
            <a:endParaRPr lang="en-US" sz="3200" dirty="0">
              <a:solidFill>
                <a:schemeClr val="dk1"/>
              </a:solidFill>
            </a:endParaRPr>
          </a:p>
          <a:p>
            <a:pPr lvl="0">
              <a:buSzPct val="25000"/>
            </a:pPr>
            <a:r>
              <a:rPr lang="en-US" sz="3200" b="0" i="0" u="none" strike="noStrike" cap="none" baseline="0" dirty="0" smtClean="0">
                <a:solidFill>
                  <a:schemeClr val="dk1"/>
                </a:solidFill>
                <a:latin typeface="Arial"/>
                <a:ea typeface="Arial"/>
                <a:cs typeface="Arial"/>
                <a:sym typeface="Arial"/>
              </a:rPr>
              <a:t>Using </a:t>
            </a:r>
            <a:r>
              <a:rPr lang="en-US" sz="3200" b="0" i="1" u="none" strike="noStrike" cap="none" baseline="0" dirty="0">
                <a:solidFill>
                  <a:schemeClr val="dk1"/>
                </a:solidFill>
                <a:latin typeface="Arial"/>
                <a:ea typeface="Arial"/>
                <a:cs typeface="Arial"/>
                <a:sym typeface="Arial"/>
              </a:rPr>
              <a:t>specific examples </a:t>
            </a:r>
            <a:r>
              <a:rPr lang="en-US" sz="3200" b="0" i="0" u="none" strike="noStrike" cap="none" baseline="0" dirty="0">
                <a:solidFill>
                  <a:schemeClr val="dk1"/>
                </a:solidFill>
                <a:latin typeface="Arial"/>
                <a:ea typeface="Arial"/>
                <a:cs typeface="Arial"/>
                <a:sym typeface="Arial"/>
              </a:rPr>
              <a:t>from the text </a:t>
            </a:r>
            <a:r>
              <a:rPr lang="en-US" sz="3200" b="0" i="1" u="none" strike="noStrike" cap="none" baseline="0" dirty="0">
                <a:solidFill>
                  <a:schemeClr val="dk1"/>
                </a:solidFill>
                <a:latin typeface="Arial"/>
                <a:ea typeface="Arial"/>
                <a:cs typeface="Arial"/>
                <a:sym typeface="Arial"/>
              </a:rPr>
              <a:t>to support the claim</a:t>
            </a:r>
            <a:r>
              <a:rPr lang="en-US" sz="3200" b="0" i="0" u="none" strike="noStrike" cap="none" baseline="0" dirty="0">
                <a:solidFill>
                  <a:schemeClr val="dk1"/>
                </a:solidFill>
                <a:latin typeface="Arial"/>
                <a:ea typeface="Arial"/>
                <a:cs typeface="Arial"/>
                <a:sym typeface="Arial"/>
              </a:rPr>
              <a:t/>
            </a:r>
            <a:br>
              <a:rPr lang="en-US" sz="3200" b="0" i="0" u="none" strike="noStrike" cap="none" baseline="0" dirty="0">
                <a:solidFill>
                  <a:schemeClr val="dk1"/>
                </a:solidFill>
                <a:latin typeface="Arial"/>
                <a:ea typeface="Arial"/>
                <a:cs typeface="Arial"/>
                <a:sym typeface="Arial"/>
              </a:rPr>
            </a:br>
            <a:r>
              <a:rPr lang="en-US" sz="3200" b="0" i="0" u="none" strike="noStrike" cap="none" baseline="0" dirty="0">
                <a:solidFill>
                  <a:schemeClr val="dk1"/>
                </a:solidFill>
                <a:latin typeface="Arial"/>
                <a:ea typeface="Arial"/>
                <a:cs typeface="Arial"/>
                <a:sym typeface="Arial"/>
              </a:rPr>
              <a:t/>
            </a:r>
            <a:br>
              <a:rPr lang="en-US" sz="3200" b="0" i="0" u="none" strike="noStrike" cap="none" baseline="0" dirty="0">
                <a:solidFill>
                  <a:schemeClr val="dk1"/>
                </a:solidFill>
                <a:latin typeface="Arial"/>
                <a:ea typeface="Arial"/>
                <a:cs typeface="Arial"/>
                <a:sym typeface="Arial"/>
              </a:rPr>
            </a:br>
            <a:r>
              <a:rPr lang="en-US" sz="3200" b="0" i="0" u="none" strike="noStrike" cap="none" baseline="0" dirty="0">
                <a:solidFill>
                  <a:schemeClr val="dk1"/>
                </a:solidFill>
                <a:latin typeface="Arial"/>
                <a:ea typeface="Arial"/>
                <a:cs typeface="Arial"/>
                <a:sym typeface="Arial"/>
              </a:rPr>
              <a:t> </a:t>
            </a:r>
            <a:br>
              <a:rPr lang="en-US" sz="3200" b="0" i="0" u="none" strike="noStrike" cap="none" baseline="0" dirty="0">
                <a:solidFill>
                  <a:schemeClr val="dk1"/>
                </a:solidFill>
                <a:latin typeface="Arial"/>
                <a:ea typeface="Arial"/>
                <a:cs typeface="Arial"/>
                <a:sym typeface="Arial"/>
              </a:rPr>
            </a:br>
            <a:r>
              <a:rPr lang="en-US" sz="1800" b="0" i="0" u="none" strike="noStrike" cap="none" baseline="0" dirty="0">
                <a:solidFill>
                  <a:schemeClr val="dk1"/>
                </a:solidFill>
                <a:latin typeface="Arial"/>
                <a:ea typeface="Arial"/>
                <a:cs typeface="Arial"/>
                <a:sym typeface="Arial"/>
              </a:rPr>
              <a:t/>
            </a:r>
            <a:br>
              <a:rPr lang="en-US" sz="1800" b="0" i="0" u="none" strike="noStrike" cap="none" baseline="0" dirty="0">
                <a:solidFill>
                  <a:schemeClr val="dk1"/>
                </a:solidFill>
                <a:latin typeface="Arial"/>
                <a:ea typeface="Arial"/>
                <a:cs typeface="Arial"/>
                <a:sym typeface="Arial"/>
              </a:rPr>
            </a:br>
            <a:r>
              <a:rPr lang="en-US" sz="1800" b="0" i="0" u="none" strike="noStrike" cap="none" baseline="0" dirty="0">
                <a:solidFill>
                  <a:schemeClr val="dk1"/>
                </a:solidFill>
                <a:latin typeface="Arial"/>
                <a:ea typeface="Arial"/>
                <a:cs typeface="Arial"/>
                <a:sym typeface="Arial"/>
              </a:rPr>
              <a:t> </a:t>
            </a:r>
          </a:p>
        </p:txBody>
      </p:sp>
      <p:sp>
        <p:nvSpPr>
          <p:cNvPr id="170" name="Shape 170"/>
          <p:cNvSpPr txBox="1"/>
          <p:nvPr/>
        </p:nvSpPr>
        <p:spPr>
          <a:xfrm>
            <a:off x="1981200" y="762000"/>
            <a:ext cx="5410200"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i="0" u="none" strike="noStrike" cap="none" baseline="0">
                <a:solidFill>
                  <a:schemeClr val="dk1"/>
                </a:solidFill>
                <a:latin typeface="Calibri"/>
                <a:ea typeface="Calibri"/>
                <a:cs typeface="Calibri"/>
                <a:sym typeface="Calibri"/>
              </a:rPr>
              <a:t>What will we do when we are…</a:t>
            </a:r>
          </a:p>
        </p:txBody>
      </p:sp>
      <p:sp>
        <p:nvSpPr>
          <p:cNvPr id="171" name="Shape 171"/>
          <p:cNvSpPr txBox="1"/>
          <p:nvPr/>
        </p:nvSpPr>
        <p:spPr>
          <a:xfrm rot="-1356887">
            <a:off x="685800" y="1219200"/>
            <a:ext cx="762000" cy="584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a:solidFill>
                  <a:schemeClr val="dk1"/>
                </a:solidFill>
                <a:latin typeface="Calibri"/>
                <a:ea typeface="Calibri"/>
                <a:cs typeface="Calibri"/>
                <a:sym typeface="Calibri"/>
              </a:rPr>
              <a:t>???</a:t>
            </a:r>
          </a:p>
        </p:txBody>
      </p:sp>
      <p:sp>
        <p:nvSpPr>
          <p:cNvPr id="172" name="Shape 172"/>
          <p:cNvSpPr txBox="1"/>
          <p:nvPr/>
        </p:nvSpPr>
        <p:spPr>
          <a:xfrm rot="1754097">
            <a:off x="7474537" y="1131329"/>
            <a:ext cx="7620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a:solidFill>
                  <a:schemeClr val="dk1"/>
                </a:solidFill>
                <a:latin typeface="Calibri"/>
                <a:ea typeface="Calibri"/>
                <a:cs typeface="Calibri"/>
                <a:sym typeface="Calibri"/>
              </a:rPr>
              <a:t>???</a:t>
            </a:r>
          </a:p>
        </p:txBody>
      </p:sp>
      <p:sp>
        <p:nvSpPr>
          <p:cNvPr id="173" name="Shape 173"/>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
        <p:nvSpPr>
          <p:cNvPr id="2" name="TextBox 1"/>
          <p:cNvSpPr txBox="1"/>
          <p:nvPr/>
        </p:nvSpPr>
        <p:spPr>
          <a:xfrm>
            <a:off x="381000" y="5410200"/>
            <a:ext cx="8610600" cy="1384995"/>
          </a:xfrm>
          <a:prstGeom prst="rect">
            <a:avLst/>
          </a:prstGeom>
          <a:noFill/>
        </p:spPr>
        <p:txBody>
          <a:bodyPr wrap="square" rtlCol="0">
            <a:spAutoFit/>
          </a:bodyPr>
          <a:lstStyle/>
          <a:p>
            <a:r>
              <a:rPr lang="en-US" sz="2800" b="1" i="1" dirty="0">
                <a:solidFill>
                  <a:schemeClr val="dk1"/>
                </a:solidFill>
              </a:rPr>
              <a:t>Let’s examine some models of evidence and connections.</a:t>
            </a:r>
            <a:r>
              <a:rPr lang="en-US" sz="2800" b="1" dirty="0">
                <a:solidFill>
                  <a:schemeClr val="dk1"/>
                </a:solidFill>
              </a:rPr>
              <a:t/>
            </a:r>
            <a:br>
              <a:rPr lang="en-US" sz="2800" b="1" dirty="0">
                <a:solidFill>
                  <a:schemeClr val="dk1"/>
                </a:solidFill>
              </a:rPr>
            </a:br>
            <a:endParaRPr lang="en-US" sz="28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a:stretch/>
        </p:blipFill>
        <p:spPr>
          <a:xfrm>
            <a:off x="98050" y="472699"/>
            <a:ext cx="484375" cy="6285299"/>
          </a:xfrm>
          <a:prstGeom prst="rect">
            <a:avLst/>
          </a:prstGeom>
          <a:noFill/>
          <a:ln>
            <a:noFill/>
          </a:ln>
        </p:spPr>
      </p:pic>
      <p:sp>
        <p:nvSpPr>
          <p:cNvPr id="182" name="Shape 182"/>
          <p:cNvSpPr txBox="1"/>
          <p:nvPr/>
        </p:nvSpPr>
        <p:spPr>
          <a:xfrm>
            <a:off x="937500" y="6554400"/>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graphicFrame>
        <p:nvGraphicFramePr>
          <p:cNvPr id="180" name="Shape 180"/>
          <p:cNvGraphicFramePr/>
          <p:nvPr>
            <p:extLst>
              <p:ext uri="{D42A27DB-BD31-4B8C-83A1-F6EECF244321}">
                <p14:modId xmlns:p14="http://schemas.microsoft.com/office/powerpoint/2010/main" val="3568253327"/>
              </p:ext>
            </p:extLst>
          </p:nvPr>
        </p:nvGraphicFramePr>
        <p:xfrm>
          <a:off x="685800" y="204263"/>
          <a:ext cx="8229600" cy="6165824"/>
        </p:xfrm>
        <a:graphic>
          <a:graphicData uri="http://schemas.openxmlformats.org/drawingml/2006/table">
            <a:tbl>
              <a:tblPr firstRow="1" firstCol="1" bandRow="1">
                <a:noFill/>
                <a:tableStyleId>{E6C273C0-7DFD-4751-B92D-E6D2597B2E65}</a:tableStyleId>
              </a:tblPr>
              <a:tblGrid>
                <a:gridCol w="3505200"/>
                <a:gridCol w="4724400"/>
              </a:tblGrid>
              <a:tr h="1514936">
                <a:tc gridSpan="2">
                  <a:txBody>
                    <a:bodyPr/>
                    <a:lstStyle/>
                    <a:p>
                      <a:pPr marL="0" marR="0" lvl="1" indent="0" algn="l" rtl="0">
                        <a:lnSpc>
                          <a:spcPct val="115000"/>
                        </a:lnSpc>
                        <a:spcBef>
                          <a:spcPts val="0"/>
                        </a:spcBef>
                        <a:spcAft>
                          <a:spcPts val="0"/>
                        </a:spcAft>
                        <a:buSzPct val="25000"/>
                        <a:buNone/>
                      </a:pPr>
                      <a:r>
                        <a:rPr lang="en-US" sz="2000" u="none" strike="noStrike" cap="none" baseline="0" dirty="0">
                          <a:solidFill>
                            <a:schemeClr val="tx1"/>
                          </a:solidFill>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cap="none" baseline="0" dirty="0" smtClean="0">
                          <a:solidFill>
                            <a:schemeClr val="tx1"/>
                          </a:solidFill>
                          <a:effectLst/>
                          <a:latin typeface="Calibri"/>
                          <a:ea typeface="Calibri"/>
                          <a:cs typeface="Calibri"/>
                          <a:sym typeface="Arial"/>
                          <a:rtl val="0"/>
                        </a:rPr>
                        <a:t>America's Top 10 Healthiest Fast Food Restaurants by Dan Winters  (adapted)</a:t>
                      </a:r>
                    </a:p>
                    <a:p>
                      <a:r>
                        <a:rPr lang="en-US" sz="1400" b="1" i="0" u="none" strike="noStrike" cap="none" baseline="0" dirty="0" smtClean="0">
                          <a:solidFill>
                            <a:schemeClr val="tx1"/>
                          </a:solidFill>
                          <a:effectLst/>
                          <a:latin typeface="Calibri"/>
                          <a:ea typeface="Calibri"/>
                          <a:cs typeface="Calibri"/>
                          <a:sym typeface="Arial"/>
                          <a:rtl val="0"/>
                        </a:rPr>
                        <a:t>Retrieved 7-26-14 from http://www.health.com/health/article/0,,20411588_last,00.html</a:t>
                      </a:r>
                    </a:p>
                    <a:p>
                      <a:r>
                        <a:rPr lang="en-US" sz="1400" b="1" i="0" u="none" strike="noStrike" cap="none" baseline="0" dirty="0" smtClean="0">
                          <a:solidFill>
                            <a:schemeClr val="tx1"/>
                          </a:solidFill>
                          <a:effectLst/>
                          <a:latin typeface="Calibri"/>
                          <a:ea typeface="Calibri"/>
                          <a:cs typeface="Calibri"/>
                          <a:sym typeface="Arial"/>
                          <a:rtl val="0"/>
                        </a:rPr>
                        <a:t> </a:t>
                      </a:r>
                    </a:p>
                  </a:txBody>
                  <a:tcPr marL="68575" marR="68575" marT="0" marB="0">
                    <a:solidFill>
                      <a:srgbClr val="00B0F0">
                        <a:alpha val="25000"/>
                      </a:srgbClr>
                    </a:solidFill>
                  </a:tcPr>
                </a:tc>
                <a:tc hMerge="1">
                  <a:txBody>
                    <a:bodyPr/>
                    <a:lstStyle/>
                    <a:p>
                      <a:endParaRPr lang="en-US"/>
                    </a:p>
                  </a:txBody>
                  <a:tcPr/>
                </a:tc>
              </a:tr>
              <a:tr h="1283615">
                <a:tc>
                  <a:txBody>
                    <a:bodyPr/>
                    <a:lstStyle/>
                    <a:p>
                      <a:pPr marL="0" marR="0" lvl="0" indent="0" algn="ctr" rtl="0">
                        <a:lnSpc>
                          <a:spcPct val="115000"/>
                        </a:lnSpc>
                        <a:spcBef>
                          <a:spcPts val="0"/>
                        </a:spcBef>
                        <a:spcAft>
                          <a:spcPts val="0"/>
                        </a:spcAft>
                        <a:buSzPct val="25000"/>
                        <a:buNone/>
                      </a:pPr>
                      <a:r>
                        <a:rPr lang="en-US" sz="2000" u="none" strike="noStrike" cap="none" baseline="0" dirty="0">
                          <a:solidFill>
                            <a:schemeClr val="tx1"/>
                          </a:solidFill>
                        </a:rPr>
                        <a:t>Evidence from research</a:t>
                      </a:r>
                    </a:p>
                    <a:p>
                      <a:pPr marL="0" marR="0" lvl="0" indent="0" algn="ctr" rtl="0">
                        <a:lnSpc>
                          <a:spcPct val="115000"/>
                        </a:lnSpc>
                        <a:spcBef>
                          <a:spcPts val="0"/>
                        </a:spcBef>
                        <a:spcAft>
                          <a:spcPts val="0"/>
                        </a:spcAft>
                        <a:buSzPct val="25000"/>
                        <a:buNone/>
                      </a:pPr>
                      <a:r>
                        <a:rPr lang="en-US" sz="1800" b="0" u="none" strike="noStrike" cap="none" baseline="0" dirty="0">
                          <a:solidFill>
                            <a:schemeClr val="tx1"/>
                          </a:solidFill>
                        </a:rPr>
                        <a:t>(This is the evidence that we will use or </a:t>
                      </a:r>
                      <a:r>
                        <a:rPr lang="en-US" sz="1800" b="1" i="1" u="none" strike="noStrike" cap="none" baseline="0" dirty="0">
                          <a:solidFill>
                            <a:schemeClr val="tx1"/>
                          </a:solidFill>
                        </a:rPr>
                        <a:t>forward</a:t>
                      </a:r>
                      <a:r>
                        <a:rPr lang="en-US" sz="1800" b="0" u="none" strike="noStrike" cap="none" baseline="0" dirty="0">
                          <a:solidFill>
                            <a:schemeClr val="tx1"/>
                          </a:solidFill>
                        </a:rPr>
                        <a:t>, to advance our argument.)</a:t>
                      </a:r>
                    </a:p>
                  </a:txBody>
                  <a:tcPr marL="68575" marR="68575" marT="0" marB="0">
                    <a:solidFill>
                      <a:srgbClr val="00B0F0">
                        <a:alpha val="32000"/>
                      </a:srgbClr>
                    </a:solidFill>
                  </a:tcPr>
                </a:tc>
                <a:tc>
                  <a:txBody>
                    <a:bodyPr/>
                    <a:lstStyle/>
                    <a:p>
                      <a:pPr marL="0" marR="0" lvl="0" indent="0" algn="l" rtl="0">
                        <a:lnSpc>
                          <a:spcPct val="80000"/>
                        </a:lnSpc>
                        <a:spcBef>
                          <a:spcPts val="0"/>
                        </a:spcBef>
                        <a:buSzPct val="25000"/>
                        <a:buNone/>
                      </a:pPr>
                      <a:endParaRPr lang="en-US" sz="2400" b="1" u="none" strike="noStrike" cap="none" baseline="0" dirty="0" smtClean="0">
                        <a:solidFill>
                          <a:schemeClr val="tx1"/>
                        </a:solidFill>
                      </a:endParaRPr>
                    </a:p>
                    <a:p>
                      <a:pPr marL="0" marR="0" lvl="0" indent="0" algn="l" rtl="0">
                        <a:lnSpc>
                          <a:spcPct val="80000"/>
                        </a:lnSpc>
                        <a:spcBef>
                          <a:spcPts val="0"/>
                        </a:spcBef>
                        <a:buSzPct val="25000"/>
                        <a:buNone/>
                      </a:pPr>
                      <a:r>
                        <a:rPr lang="en-US" sz="2400" b="1" u="sng" strike="noStrike" cap="none" baseline="0" dirty="0" smtClean="0">
                          <a:solidFill>
                            <a:schemeClr val="tx1"/>
                          </a:solidFill>
                        </a:rPr>
                        <a:t>Claim</a:t>
                      </a:r>
                      <a:r>
                        <a:rPr lang="en-US" sz="2400" b="1" u="none" strike="noStrike" cap="none" baseline="0" dirty="0">
                          <a:solidFill>
                            <a:schemeClr val="tx1"/>
                          </a:solidFill>
                        </a:rPr>
                        <a:t>:  </a:t>
                      </a:r>
                      <a:r>
                        <a:rPr lang="en-US" sz="2400" b="1" i="0" u="none" strike="noStrike" cap="none" baseline="0" dirty="0" smtClean="0">
                          <a:solidFill>
                            <a:schemeClr val="tx1"/>
                          </a:solidFill>
                          <a:latin typeface="Calibri"/>
                          <a:ea typeface="Calibri"/>
                          <a:cs typeface="Calibri"/>
                          <a:sym typeface="Calibri"/>
                        </a:rPr>
                        <a:t>Our school cafeteria should </a:t>
                      </a:r>
                      <a:r>
                        <a:rPr lang="en-US" sz="2400" b="1" dirty="0" smtClean="0">
                          <a:solidFill>
                            <a:schemeClr val="tx1"/>
                          </a:solidFill>
                          <a:latin typeface="Calibri"/>
                          <a:ea typeface="Calibri"/>
                          <a:cs typeface="Calibri"/>
                          <a:sym typeface="Calibri"/>
                        </a:rPr>
                        <a:t>revise our fast food menu choices</a:t>
                      </a:r>
                      <a:r>
                        <a:rPr lang="en-US" sz="2400" b="1" i="0" u="none" strike="noStrike" cap="none" baseline="0" dirty="0" smtClean="0">
                          <a:solidFill>
                            <a:schemeClr val="tx1"/>
                          </a:solidFill>
                          <a:latin typeface="Calibri"/>
                          <a:ea typeface="Calibri"/>
                          <a:cs typeface="Calibri"/>
                          <a:sym typeface="Calibri"/>
                        </a:rPr>
                        <a:t>.</a:t>
                      </a:r>
                      <a:endParaRPr lang="en-US" sz="2400" b="1" i="0" u="none" strike="noStrike" cap="none" baseline="0" dirty="0">
                        <a:solidFill>
                          <a:schemeClr val="tx1"/>
                        </a:solidFill>
                        <a:latin typeface="Calibri"/>
                        <a:ea typeface="Calibri"/>
                        <a:cs typeface="Calibri"/>
                        <a:sym typeface="Calibri"/>
                      </a:endParaRPr>
                    </a:p>
                  </a:txBody>
                  <a:tcPr marL="68575" marR="68575" marT="0" marB="0">
                    <a:solidFill>
                      <a:srgbClr val="00B0F0">
                        <a:alpha val="32000"/>
                      </a:srgbClr>
                    </a:solidFill>
                  </a:tcPr>
                </a:tc>
              </a:tr>
              <a:tr h="3353964">
                <a:tc>
                  <a:txBody>
                    <a:bodyPr/>
                    <a:lstStyle/>
                    <a:p>
                      <a:pPr marL="0" marR="0" lvl="0" indent="0" algn="l" rtl="0">
                        <a:lnSpc>
                          <a:spcPct val="115000"/>
                        </a:lnSpc>
                        <a:spcBef>
                          <a:spcPts val="0"/>
                        </a:spcBef>
                        <a:spcAft>
                          <a:spcPts val="0"/>
                        </a:spcAft>
                        <a:buNone/>
                      </a:pPr>
                      <a:endParaRPr lang="en-US" sz="2400" b="1" i="0" u="none" strike="noStrike" cap="none" baseline="0" dirty="0" smtClean="0">
                        <a:solidFill>
                          <a:schemeClr val="tx1"/>
                        </a:solidFill>
                        <a:effectLst/>
                        <a:latin typeface="Calibri"/>
                        <a:ea typeface="Calibri"/>
                        <a:cs typeface="Calibri"/>
                        <a:sym typeface="Arial"/>
                        <a:rtl val="0"/>
                      </a:endParaRPr>
                    </a:p>
                    <a:p>
                      <a:pPr marL="0" marR="0" lvl="0" indent="0" algn="l" rtl="0">
                        <a:lnSpc>
                          <a:spcPct val="115000"/>
                        </a:lnSpc>
                        <a:spcBef>
                          <a:spcPts val="0"/>
                        </a:spcBef>
                        <a:spcAft>
                          <a:spcPts val="0"/>
                        </a:spcAft>
                        <a:buNone/>
                      </a:pPr>
                      <a:r>
                        <a:rPr lang="en-US" sz="2400" b="1" i="0" u="none" strike="noStrike" cap="none" baseline="0" dirty="0" smtClean="0">
                          <a:solidFill>
                            <a:schemeClr val="tx1"/>
                          </a:solidFill>
                          <a:effectLst/>
                          <a:latin typeface="Calibri"/>
                          <a:ea typeface="Calibri"/>
                          <a:cs typeface="Calibri"/>
                          <a:sym typeface="Arial"/>
                          <a:rtl val="0"/>
                        </a:rPr>
                        <a:t>“Registered dietician Moore notes that an Egg </a:t>
                      </a:r>
                      <a:r>
                        <a:rPr lang="en-US" sz="2400" b="1" i="0" u="none" strike="noStrike" cap="none" baseline="0" dirty="0" err="1" smtClean="0">
                          <a:solidFill>
                            <a:schemeClr val="tx1"/>
                          </a:solidFill>
                          <a:effectLst/>
                          <a:latin typeface="Calibri"/>
                          <a:ea typeface="Calibri"/>
                          <a:cs typeface="Calibri"/>
                          <a:sym typeface="Arial"/>
                          <a:rtl val="0"/>
                        </a:rPr>
                        <a:t>McMuffin</a:t>
                      </a:r>
                      <a:r>
                        <a:rPr lang="en-US" sz="2400" b="1" i="0" u="none" strike="noStrike" cap="none" baseline="0" dirty="0" smtClean="0">
                          <a:solidFill>
                            <a:schemeClr val="tx1"/>
                          </a:solidFill>
                          <a:effectLst/>
                          <a:latin typeface="Calibri"/>
                          <a:ea typeface="Calibri"/>
                          <a:cs typeface="Calibri"/>
                          <a:sym typeface="Arial"/>
                          <a:rtl val="0"/>
                        </a:rPr>
                        <a:t>, at 300 calories, is a smarter choice than other ‘calorie-laden biscuit breakfasts.’” </a:t>
                      </a:r>
                      <a:endParaRPr lang="en-US" sz="2400" u="none" strike="noStrike" cap="none" baseline="0" dirty="0">
                        <a:solidFill>
                          <a:schemeClr val="tx1"/>
                        </a:solidFill>
                        <a:latin typeface="Calibri"/>
                        <a:ea typeface="Calibri"/>
                        <a:cs typeface="Calibri"/>
                        <a:sym typeface="Calibri"/>
                      </a:endParaRPr>
                    </a:p>
                  </a:txBody>
                  <a:tcPr marL="68575" marR="68575" marT="0" marB="0">
                    <a:solidFill>
                      <a:srgbClr val="00B0F0">
                        <a:alpha val="32000"/>
                      </a:srgbClr>
                    </a:solidFill>
                  </a:tcPr>
                </a:tc>
                <a:tc>
                  <a:txBody>
                    <a:bodyPr/>
                    <a:lstStyle/>
                    <a:p>
                      <a:pPr marL="0" marR="0" lvl="0" indent="0" algn="l" rtl="0">
                        <a:lnSpc>
                          <a:spcPct val="115000"/>
                        </a:lnSpc>
                        <a:spcBef>
                          <a:spcPts val="0"/>
                        </a:spcBef>
                        <a:spcAft>
                          <a:spcPts val="0"/>
                        </a:spcAft>
                        <a:buSzPct val="25000"/>
                        <a:buNone/>
                      </a:pPr>
                      <a:endParaRPr lang="en-US" sz="2400" b="1" u="none" strike="noStrike" cap="none" baseline="0" dirty="0" smtClean="0">
                        <a:solidFill>
                          <a:schemeClr val="tx1"/>
                        </a:solidFill>
                      </a:endParaRPr>
                    </a:p>
                    <a:p>
                      <a:pPr marL="0" marR="0" lvl="0" indent="0" algn="l" rtl="0">
                        <a:lnSpc>
                          <a:spcPct val="115000"/>
                        </a:lnSpc>
                        <a:spcBef>
                          <a:spcPts val="0"/>
                        </a:spcBef>
                        <a:spcAft>
                          <a:spcPts val="0"/>
                        </a:spcAft>
                        <a:buSzPct val="25000"/>
                        <a:buNone/>
                      </a:pPr>
                      <a:r>
                        <a:rPr lang="en-US" sz="2400" b="1" u="none" strike="noStrike" cap="none" baseline="0" dirty="0" smtClean="0">
                          <a:solidFill>
                            <a:srgbClr val="FF0000"/>
                          </a:solidFill>
                        </a:rPr>
                        <a:t>How </a:t>
                      </a:r>
                      <a:r>
                        <a:rPr lang="en-US" sz="2400" b="1" u="none" strike="noStrike" cap="none" baseline="0" dirty="0">
                          <a:solidFill>
                            <a:srgbClr val="FF0000"/>
                          </a:solidFill>
                        </a:rPr>
                        <a:t>could we </a:t>
                      </a:r>
                      <a:r>
                        <a:rPr lang="en-US" sz="2400" b="1" i="1" u="none" strike="noStrike" cap="none" baseline="0" dirty="0">
                          <a:solidFill>
                            <a:srgbClr val="FF0000"/>
                          </a:solidFill>
                        </a:rPr>
                        <a:t>connect</a:t>
                      </a:r>
                      <a:r>
                        <a:rPr lang="en-US" sz="2400" b="1" u="none" strike="noStrike" cap="none" baseline="0" dirty="0">
                          <a:solidFill>
                            <a:srgbClr val="FF0000"/>
                          </a:solidFill>
                        </a:rPr>
                        <a:t> this piece of evidence to our purpose, to convince readers that we should </a:t>
                      </a:r>
                      <a:r>
                        <a:rPr lang="en-US" sz="2400" b="1" u="none" strike="noStrike" cap="none" baseline="0" dirty="0" smtClean="0">
                          <a:solidFill>
                            <a:srgbClr val="FF0000"/>
                          </a:solidFill>
                        </a:rPr>
                        <a:t>change our school menu choices?</a:t>
                      </a:r>
                      <a:endParaRPr lang="en-US" sz="2400" b="1" u="none" strike="noStrike" cap="none" baseline="0" dirty="0">
                        <a:solidFill>
                          <a:srgbClr val="FF0000"/>
                        </a:solidFill>
                      </a:endParaRPr>
                    </a:p>
                  </a:txBody>
                  <a:tcPr marL="68575" marR="68575" marT="0" marB="0">
                    <a:solidFill>
                      <a:srgbClr val="00B0F0">
                        <a:alpha val="32000"/>
                      </a:srgbClr>
                    </a:solidFill>
                  </a:tcPr>
                </a:tc>
              </a:tr>
            </a:tbl>
          </a:graphicData>
        </a:graphic>
      </p:graphicFrame>
      <p:sp>
        <p:nvSpPr>
          <p:cNvPr id="2" name="Rectangle 1"/>
          <p:cNvSpPr/>
          <p:nvPr/>
        </p:nvSpPr>
        <p:spPr>
          <a:xfrm>
            <a:off x="104270" y="228600"/>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Shape 182"/>
          <p:cNvSpPr txBox="1"/>
          <p:nvPr/>
        </p:nvSpPr>
        <p:spPr>
          <a:xfrm>
            <a:off x="937500" y="6554400"/>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graphicFrame>
        <p:nvGraphicFramePr>
          <p:cNvPr id="180" name="Shape 180"/>
          <p:cNvGraphicFramePr/>
          <p:nvPr>
            <p:extLst>
              <p:ext uri="{D42A27DB-BD31-4B8C-83A1-F6EECF244321}">
                <p14:modId xmlns:p14="http://schemas.microsoft.com/office/powerpoint/2010/main" val="3269179631"/>
              </p:ext>
            </p:extLst>
          </p:nvPr>
        </p:nvGraphicFramePr>
        <p:xfrm>
          <a:off x="304800" y="304800"/>
          <a:ext cx="8686800" cy="5916168"/>
        </p:xfrm>
        <a:graphic>
          <a:graphicData uri="http://schemas.openxmlformats.org/drawingml/2006/table">
            <a:tbl>
              <a:tblPr firstRow="1" firstCol="1" bandRow="1">
                <a:noFill/>
                <a:tableStyleId>{E6C273C0-7DFD-4751-B92D-E6D2597B2E65}</a:tableStyleId>
              </a:tblPr>
              <a:tblGrid>
                <a:gridCol w="2895600"/>
                <a:gridCol w="5791200"/>
              </a:tblGrid>
              <a:tr h="889325">
                <a:tc gridSpan="2">
                  <a:txBody>
                    <a:bodyPr/>
                    <a:lstStyle/>
                    <a:p>
                      <a:pPr marL="0" marR="0" lvl="1" indent="0" algn="l" rtl="0">
                        <a:lnSpc>
                          <a:spcPct val="115000"/>
                        </a:lnSpc>
                        <a:spcBef>
                          <a:spcPts val="0"/>
                        </a:spcBef>
                        <a:spcAft>
                          <a:spcPts val="0"/>
                        </a:spcAft>
                        <a:buSzPct val="25000"/>
                        <a:buNone/>
                      </a:pPr>
                      <a:r>
                        <a:rPr lang="en-US" sz="2000" u="none" strike="noStrike" cap="none" baseline="0" dirty="0">
                          <a:solidFill>
                            <a:schemeClr val="tx1"/>
                          </a:solidFill>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cap="none" baseline="0" dirty="0" smtClean="0">
                          <a:solidFill>
                            <a:schemeClr val="tx1"/>
                          </a:solidFill>
                          <a:effectLst/>
                          <a:latin typeface="Calibri"/>
                          <a:ea typeface="Calibri"/>
                          <a:cs typeface="Calibri"/>
                          <a:sym typeface="Arial"/>
                          <a:rtl val="0"/>
                        </a:rPr>
                        <a:t>America's Top 10 Healthiest Fast Food Restaurants by Dan Winters  (adapted)</a:t>
                      </a:r>
                    </a:p>
                    <a:p>
                      <a:r>
                        <a:rPr lang="en-US" sz="1400" b="1" i="0" u="none" strike="noStrike" cap="none" baseline="0" dirty="0" smtClean="0">
                          <a:solidFill>
                            <a:schemeClr val="tx1"/>
                          </a:solidFill>
                          <a:effectLst/>
                          <a:latin typeface="Calibri"/>
                          <a:ea typeface="Calibri"/>
                          <a:cs typeface="Calibri"/>
                          <a:sym typeface="Arial"/>
                          <a:rtl val="0"/>
                        </a:rPr>
                        <a:t>Retrieved 7-26-14 from http://www.health.com/health/article/0,,20411588_last,00.html</a:t>
                      </a:r>
                    </a:p>
                    <a:p>
                      <a:r>
                        <a:rPr lang="en-US" sz="1400" b="1" i="0" u="none" strike="noStrike" cap="none" baseline="0" dirty="0" smtClean="0">
                          <a:solidFill>
                            <a:schemeClr val="tx1"/>
                          </a:solidFill>
                          <a:effectLst/>
                          <a:latin typeface="Calibri"/>
                          <a:ea typeface="Calibri"/>
                          <a:cs typeface="Calibri"/>
                          <a:sym typeface="Arial"/>
                          <a:rtl val="0"/>
                        </a:rPr>
                        <a:t> </a:t>
                      </a:r>
                    </a:p>
                  </a:txBody>
                  <a:tcPr marL="68575" marR="68575" marT="0" marB="0">
                    <a:solidFill>
                      <a:srgbClr val="00B0F0">
                        <a:alpha val="25000"/>
                      </a:srgbClr>
                    </a:solidFill>
                  </a:tcPr>
                </a:tc>
                <a:tc hMerge="1">
                  <a:txBody>
                    <a:bodyPr/>
                    <a:lstStyle/>
                    <a:p>
                      <a:endParaRPr lang="en-US"/>
                    </a:p>
                  </a:txBody>
                  <a:tcPr/>
                </a:tc>
              </a:tr>
              <a:tr h="685800">
                <a:tc>
                  <a:txBody>
                    <a:bodyPr/>
                    <a:lstStyle/>
                    <a:p>
                      <a:pPr marL="0" marR="0" lvl="0" indent="0" algn="ctr" rtl="0">
                        <a:lnSpc>
                          <a:spcPct val="115000"/>
                        </a:lnSpc>
                        <a:spcBef>
                          <a:spcPts val="0"/>
                        </a:spcBef>
                        <a:spcAft>
                          <a:spcPts val="0"/>
                        </a:spcAft>
                        <a:buSzPct val="25000"/>
                        <a:buNone/>
                      </a:pPr>
                      <a:r>
                        <a:rPr lang="en-US" sz="2000" u="none" strike="noStrike" cap="none" baseline="0" dirty="0">
                          <a:solidFill>
                            <a:schemeClr val="tx1"/>
                          </a:solidFill>
                        </a:rPr>
                        <a:t>Evidence from research</a:t>
                      </a:r>
                    </a:p>
                    <a:p>
                      <a:pPr marL="0" marR="0" lvl="0" indent="0" algn="ctr" rtl="0">
                        <a:lnSpc>
                          <a:spcPct val="115000"/>
                        </a:lnSpc>
                        <a:spcBef>
                          <a:spcPts val="0"/>
                        </a:spcBef>
                        <a:spcAft>
                          <a:spcPts val="0"/>
                        </a:spcAft>
                        <a:buSzPct val="25000"/>
                        <a:buNone/>
                      </a:pPr>
                      <a:r>
                        <a:rPr lang="en-US" sz="1800" b="0" u="none" strike="noStrike" cap="none" baseline="0" dirty="0">
                          <a:solidFill>
                            <a:schemeClr val="tx1"/>
                          </a:solidFill>
                        </a:rPr>
                        <a:t>(This is the evidence that we will use or </a:t>
                      </a:r>
                      <a:r>
                        <a:rPr lang="en-US" sz="1800" b="1" i="1" u="none" strike="noStrike" cap="none" baseline="0" dirty="0">
                          <a:solidFill>
                            <a:schemeClr val="tx1"/>
                          </a:solidFill>
                        </a:rPr>
                        <a:t>forward</a:t>
                      </a:r>
                      <a:r>
                        <a:rPr lang="en-US" sz="1800" b="0" u="none" strike="noStrike" cap="none" baseline="0" dirty="0">
                          <a:solidFill>
                            <a:schemeClr val="tx1"/>
                          </a:solidFill>
                        </a:rPr>
                        <a:t>, to advance our argument.)</a:t>
                      </a:r>
                    </a:p>
                  </a:txBody>
                  <a:tcPr marL="68575" marR="68575" marT="0" marB="0">
                    <a:solidFill>
                      <a:srgbClr val="00B0F0">
                        <a:alpha val="32000"/>
                      </a:srgbClr>
                    </a:solidFill>
                  </a:tcPr>
                </a:tc>
                <a:tc>
                  <a:txBody>
                    <a:bodyPr/>
                    <a:lstStyle/>
                    <a:p>
                      <a:pPr marL="0" marR="0" lvl="0" indent="0" algn="l" rtl="0">
                        <a:lnSpc>
                          <a:spcPct val="80000"/>
                        </a:lnSpc>
                        <a:spcBef>
                          <a:spcPts val="0"/>
                        </a:spcBef>
                        <a:buSzPct val="25000"/>
                        <a:buNone/>
                      </a:pPr>
                      <a:r>
                        <a:rPr lang="en-US" sz="2400" b="1" u="none" strike="noStrike" cap="none" baseline="0" dirty="0" smtClean="0">
                          <a:solidFill>
                            <a:schemeClr val="tx1"/>
                          </a:solidFill>
                        </a:rPr>
                        <a:t>Connection to Claim</a:t>
                      </a:r>
                      <a:r>
                        <a:rPr lang="en-US" sz="2400" b="1" u="none" strike="noStrike" cap="none" baseline="0" dirty="0">
                          <a:solidFill>
                            <a:schemeClr val="tx1"/>
                          </a:solidFill>
                        </a:rPr>
                        <a:t>: </a:t>
                      </a:r>
                      <a:endParaRPr lang="en-US" sz="2400" b="1" u="none" strike="noStrike" cap="none" baseline="0" dirty="0" smtClean="0">
                        <a:solidFill>
                          <a:schemeClr val="tx1"/>
                        </a:solidFill>
                      </a:endParaRPr>
                    </a:p>
                    <a:p>
                      <a:pPr marL="0" marR="0" lvl="0" indent="0" algn="l" rtl="0">
                        <a:lnSpc>
                          <a:spcPct val="80000"/>
                        </a:lnSpc>
                        <a:spcBef>
                          <a:spcPts val="0"/>
                        </a:spcBef>
                        <a:buSzPct val="25000"/>
                        <a:buNone/>
                      </a:pPr>
                      <a:endParaRPr lang="en-US" sz="2400" b="1" i="0" u="sng" strike="noStrike" cap="none" baseline="0" dirty="0" smtClean="0">
                        <a:solidFill>
                          <a:schemeClr val="tx1"/>
                        </a:solidFill>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Tx/>
                        <a:buSzPct val="25000"/>
                        <a:buFontTx/>
                        <a:buNone/>
                        <a:tabLst/>
                        <a:defRPr/>
                      </a:pPr>
                      <a:r>
                        <a:rPr lang="en-US" sz="2400" b="1" i="1" u="none" strike="noStrike" cap="none" baseline="0" dirty="0" smtClean="0">
                          <a:solidFill>
                            <a:srgbClr val="FF0000"/>
                          </a:solidFill>
                          <a:latin typeface="Calibri"/>
                          <a:ea typeface="Calibri"/>
                          <a:cs typeface="Calibri"/>
                          <a:sym typeface="Calibri"/>
                        </a:rPr>
                        <a:t>This is where we’ll explain how the evidence is relevant to our claim and imagine the outcome, if we take this action. </a:t>
                      </a:r>
                      <a:endParaRPr lang="en-US" sz="2400" b="1" i="0" u="sng" strike="noStrike" cap="none" baseline="0" dirty="0">
                        <a:solidFill>
                          <a:schemeClr val="tx1"/>
                        </a:solidFill>
                        <a:latin typeface="Calibri"/>
                        <a:ea typeface="Calibri"/>
                        <a:cs typeface="Calibri"/>
                        <a:sym typeface="Calibri"/>
                      </a:endParaRPr>
                    </a:p>
                  </a:txBody>
                  <a:tcPr marL="68575" marR="68575" marT="0" marB="0">
                    <a:solidFill>
                      <a:srgbClr val="00B0F0">
                        <a:alpha val="32000"/>
                      </a:srgbClr>
                    </a:solidFill>
                  </a:tcPr>
                </a:tc>
              </a:tr>
              <a:tr h="1641075">
                <a:tc>
                  <a:txBody>
                    <a:bodyPr/>
                    <a:lstStyle/>
                    <a:p>
                      <a:pPr marL="0" marR="0" lvl="0" indent="0" algn="l" rtl="0">
                        <a:lnSpc>
                          <a:spcPct val="115000"/>
                        </a:lnSpc>
                        <a:spcBef>
                          <a:spcPts val="0"/>
                        </a:spcBef>
                        <a:spcAft>
                          <a:spcPts val="0"/>
                        </a:spcAft>
                        <a:buNone/>
                      </a:pPr>
                      <a:r>
                        <a:rPr lang="en-US" sz="2400" b="0" i="0" u="none" strike="noStrike" cap="none" baseline="0" dirty="0" smtClean="0">
                          <a:solidFill>
                            <a:schemeClr val="tx1"/>
                          </a:solidFill>
                          <a:effectLst/>
                          <a:latin typeface="Calibri"/>
                          <a:ea typeface="Calibri"/>
                          <a:cs typeface="Calibri"/>
                          <a:sym typeface="Arial"/>
                          <a:rtl val="0"/>
                        </a:rPr>
                        <a:t>“Registered dietician Moore notes that an Egg </a:t>
                      </a:r>
                      <a:r>
                        <a:rPr lang="en-US" sz="2400" b="0" i="0" u="none" strike="noStrike" cap="none" baseline="0" dirty="0" err="1" smtClean="0">
                          <a:solidFill>
                            <a:schemeClr val="tx1"/>
                          </a:solidFill>
                          <a:effectLst/>
                          <a:latin typeface="Calibri"/>
                          <a:ea typeface="Calibri"/>
                          <a:cs typeface="Calibri"/>
                          <a:sym typeface="Arial"/>
                          <a:rtl val="0"/>
                        </a:rPr>
                        <a:t>McMuffin</a:t>
                      </a:r>
                      <a:r>
                        <a:rPr lang="en-US" sz="2400" b="0" i="0" u="none" strike="noStrike" cap="none" baseline="0" dirty="0" smtClean="0">
                          <a:solidFill>
                            <a:schemeClr val="tx1"/>
                          </a:solidFill>
                          <a:effectLst/>
                          <a:latin typeface="Calibri"/>
                          <a:ea typeface="Calibri"/>
                          <a:cs typeface="Calibri"/>
                          <a:sym typeface="Arial"/>
                          <a:rtl val="0"/>
                        </a:rPr>
                        <a:t>, at 300 calories, is a smarter choice than other ‘calorie-laden biscuit breakfasts.’”</a:t>
                      </a:r>
                      <a:r>
                        <a:rPr lang="en-US" sz="2400" b="1" i="0" u="none" strike="noStrike" cap="none" baseline="0" dirty="0" smtClean="0">
                          <a:solidFill>
                            <a:schemeClr val="tx1"/>
                          </a:solidFill>
                          <a:effectLst/>
                          <a:latin typeface="Calibri"/>
                          <a:ea typeface="Calibri"/>
                          <a:cs typeface="Calibri"/>
                          <a:sym typeface="Arial"/>
                          <a:rtl val="0"/>
                        </a:rPr>
                        <a:t> </a:t>
                      </a:r>
                      <a:endParaRPr lang="en-US" sz="2400" u="none" strike="noStrike" cap="none" baseline="0" dirty="0">
                        <a:solidFill>
                          <a:schemeClr val="tx1"/>
                        </a:solidFill>
                        <a:latin typeface="Calibri"/>
                        <a:ea typeface="Calibri"/>
                        <a:cs typeface="Calibri"/>
                        <a:sym typeface="Calibri"/>
                      </a:endParaRPr>
                    </a:p>
                  </a:txBody>
                  <a:tcPr marL="68575" marR="68575" marT="0" marB="0">
                    <a:solidFill>
                      <a:srgbClr val="00B0F0">
                        <a:alpha val="32000"/>
                      </a:srgbClr>
                    </a:solidFill>
                  </a:tcPr>
                </a:tc>
                <a:tc>
                  <a:txBody>
                    <a:bodyPr/>
                    <a:lstStyle/>
                    <a:p>
                      <a:pPr marL="0" marR="0" lvl="0" indent="0" algn="l" rtl="0">
                        <a:lnSpc>
                          <a:spcPct val="115000"/>
                        </a:lnSpc>
                        <a:spcBef>
                          <a:spcPts val="0"/>
                        </a:spcBef>
                        <a:spcAft>
                          <a:spcPts val="0"/>
                        </a:spcAft>
                        <a:buSzPct val="25000"/>
                        <a:buNone/>
                      </a:pPr>
                      <a:r>
                        <a:rPr lang="en-US" sz="2400" b="1" u="none" strike="noStrike" cap="none" baseline="0" dirty="0" smtClean="0">
                          <a:solidFill>
                            <a:schemeClr val="tx1"/>
                          </a:solidFill>
                        </a:rPr>
                        <a:t>Currently, we are serving those regular “calorie-laden” sausage and egg biscuits as the main entre for breakfast each morning.  They ooze grease, soaking the wrapper and our fingers. If we were to contract with McDonald’s instead, we could enjoy a healthier option, the Egg </a:t>
                      </a:r>
                      <a:r>
                        <a:rPr lang="en-US" sz="2400" b="1" u="none" strike="noStrike" cap="none" baseline="0" dirty="0" err="1" smtClean="0">
                          <a:solidFill>
                            <a:schemeClr val="tx1"/>
                          </a:solidFill>
                        </a:rPr>
                        <a:t>McMuffin</a:t>
                      </a:r>
                      <a:r>
                        <a:rPr lang="en-US" sz="2400" b="1" u="none" strike="noStrike" cap="none" baseline="0" dirty="0" smtClean="0">
                          <a:solidFill>
                            <a:schemeClr val="tx1"/>
                          </a:solidFill>
                        </a:rPr>
                        <a:t>.</a:t>
                      </a:r>
                      <a:endParaRPr lang="en-US" sz="2400" b="1" u="none" strike="noStrike" cap="none" baseline="0" dirty="0">
                        <a:solidFill>
                          <a:schemeClr val="tx1"/>
                        </a:solidFill>
                      </a:endParaRPr>
                    </a:p>
                  </a:txBody>
                  <a:tcPr marL="68575" marR="68575" marT="0" marB="0">
                    <a:solidFill>
                      <a:srgbClr val="00B0F0">
                        <a:alpha val="32000"/>
                      </a:srgbClr>
                    </a:solidFill>
                  </a:tcPr>
                </a:tc>
              </a:tr>
            </a:tbl>
          </a:graphicData>
        </a:graphic>
      </p:graphicFrame>
      <p:sp>
        <p:nvSpPr>
          <p:cNvPr id="4" name="Shape 201"/>
          <p:cNvSpPr txBox="1"/>
          <p:nvPr/>
        </p:nvSpPr>
        <p:spPr>
          <a:xfrm rot="-1104593">
            <a:off x="2008321" y="5898068"/>
            <a:ext cx="1219200" cy="369331"/>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lt1"/>
                </a:solidFill>
                <a:latin typeface="Calibri"/>
                <a:ea typeface="Calibri"/>
                <a:cs typeface="Calibri"/>
                <a:sym typeface="Calibri"/>
              </a:rPr>
              <a:t>Illustrating</a:t>
            </a:r>
          </a:p>
        </p:txBody>
      </p:sp>
      <p:sp>
        <p:nvSpPr>
          <p:cNvPr id="5" name="Rectangle 4"/>
          <p:cNvSpPr/>
          <p:nvPr/>
        </p:nvSpPr>
        <p:spPr>
          <a:xfrm>
            <a:off x="0" y="143470"/>
            <a:ext cx="284694"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175741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a:stretch/>
        </p:blipFill>
        <p:spPr>
          <a:xfrm>
            <a:off x="98050" y="472699"/>
            <a:ext cx="484375" cy="6285299"/>
          </a:xfrm>
          <a:prstGeom prst="rect">
            <a:avLst/>
          </a:prstGeom>
          <a:noFill/>
          <a:ln>
            <a:noFill/>
          </a:ln>
        </p:spPr>
      </p:pic>
      <p:sp>
        <p:nvSpPr>
          <p:cNvPr id="182" name="Shape 182"/>
          <p:cNvSpPr txBox="1"/>
          <p:nvPr/>
        </p:nvSpPr>
        <p:spPr>
          <a:xfrm>
            <a:off x="937500" y="6554400"/>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graphicFrame>
        <p:nvGraphicFramePr>
          <p:cNvPr id="180" name="Shape 180"/>
          <p:cNvGraphicFramePr/>
          <p:nvPr>
            <p:extLst>
              <p:ext uri="{D42A27DB-BD31-4B8C-83A1-F6EECF244321}">
                <p14:modId xmlns:p14="http://schemas.microsoft.com/office/powerpoint/2010/main" val="344950362"/>
              </p:ext>
            </p:extLst>
          </p:nvPr>
        </p:nvGraphicFramePr>
        <p:xfrm>
          <a:off x="685800" y="204263"/>
          <a:ext cx="8229600" cy="5815537"/>
        </p:xfrm>
        <a:graphic>
          <a:graphicData uri="http://schemas.openxmlformats.org/drawingml/2006/table">
            <a:tbl>
              <a:tblPr firstRow="1" firstCol="1" bandRow="1">
                <a:noFill/>
                <a:tableStyleId>{E6C273C0-7DFD-4751-B92D-E6D2597B2E65}</a:tableStyleId>
              </a:tblPr>
              <a:tblGrid>
                <a:gridCol w="3505200"/>
                <a:gridCol w="4724400"/>
              </a:tblGrid>
              <a:tr h="1514936">
                <a:tc gridSpan="2">
                  <a:txBody>
                    <a:bodyPr/>
                    <a:lstStyle/>
                    <a:p>
                      <a:pPr marL="0" marR="0" lvl="1" indent="0" algn="l" rtl="0">
                        <a:lnSpc>
                          <a:spcPct val="115000"/>
                        </a:lnSpc>
                        <a:spcBef>
                          <a:spcPts val="0"/>
                        </a:spcBef>
                        <a:spcAft>
                          <a:spcPts val="0"/>
                        </a:spcAft>
                        <a:buSzPct val="25000"/>
                        <a:buNone/>
                      </a:pPr>
                      <a:r>
                        <a:rPr lang="en-US" sz="2000" u="none" strike="noStrike" cap="none" baseline="0" dirty="0">
                          <a:solidFill>
                            <a:schemeClr val="tx1"/>
                          </a:solidFill>
                        </a:rPr>
                        <a:t>Source:</a:t>
                      </a:r>
                    </a:p>
                    <a:p>
                      <a:r>
                        <a:rPr lang="en-US" sz="4000" b="1" i="0" u="none" strike="noStrike" cap="none" baseline="0" dirty="0" smtClean="0">
                          <a:solidFill>
                            <a:schemeClr val="tx1"/>
                          </a:solidFill>
                          <a:effectLst/>
                          <a:latin typeface="Calibri"/>
                          <a:ea typeface="Calibri"/>
                          <a:cs typeface="Calibri"/>
                          <a:sym typeface="Arial"/>
                          <a:rtl val="0"/>
                        </a:rPr>
                        <a:t>First Lady Proposes Ban on Junk Food Marketing in Schools</a:t>
                      </a:r>
                    </a:p>
                    <a:p>
                      <a:r>
                        <a:rPr lang="en-US" sz="1400" b="0" i="0" u="none" strike="noStrike" cap="all" baseline="0" dirty="0" smtClean="0">
                          <a:solidFill>
                            <a:schemeClr val="tx1"/>
                          </a:solidFill>
                          <a:effectLst/>
                          <a:latin typeface="Calibri"/>
                          <a:ea typeface="Calibri"/>
                          <a:cs typeface="Calibri"/>
                          <a:sym typeface="Arial"/>
                          <a:rtl val="0"/>
                        </a:rPr>
                        <a:t>adapted from an article BY MAGGIE FOX, </a:t>
                      </a:r>
                      <a:r>
                        <a:rPr lang="en-US" sz="1400" b="0" i="0" u="none" strike="noStrike" cap="all" baseline="0" dirty="0" err="1" smtClean="0">
                          <a:solidFill>
                            <a:schemeClr val="tx1"/>
                          </a:solidFill>
                          <a:effectLst/>
                          <a:latin typeface="Calibri"/>
                          <a:ea typeface="Calibri"/>
                          <a:cs typeface="Calibri"/>
                          <a:sym typeface="Arial"/>
                          <a:rtl val="0"/>
                        </a:rPr>
                        <a:t>nbc</a:t>
                      </a:r>
                      <a:r>
                        <a:rPr lang="en-US" sz="1400" b="0" i="0" u="none" strike="noStrike" cap="all" baseline="0" dirty="0" smtClean="0">
                          <a:solidFill>
                            <a:schemeClr val="tx1"/>
                          </a:solidFill>
                          <a:effectLst/>
                          <a:latin typeface="Calibri"/>
                          <a:ea typeface="Calibri"/>
                          <a:cs typeface="Calibri"/>
                          <a:sym typeface="Arial"/>
                          <a:rtl val="0"/>
                        </a:rPr>
                        <a:t> </a:t>
                      </a:r>
                      <a:r>
                        <a:rPr lang="en-US" sz="1400" b="0" i="0" u="none" strike="noStrike" cap="all" baseline="0" dirty="0" err="1" smtClean="0">
                          <a:solidFill>
                            <a:schemeClr val="tx1"/>
                          </a:solidFill>
                          <a:effectLst/>
                          <a:latin typeface="Calibri"/>
                          <a:ea typeface="Calibri"/>
                          <a:cs typeface="Calibri"/>
                          <a:sym typeface="Arial"/>
                          <a:rtl val="0"/>
                        </a:rPr>
                        <a:t>nEWS</a:t>
                      </a:r>
                      <a:r>
                        <a:rPr lang="en-US" sz="1400" b="0" dirty="0" smtClean="0">
                          <a:solidFill>
                            <a:schemeClr val="tx1"/>
                          </a:solidFill>
                          <a:effectLst/>
                        </a:rPr>
                        <a:t> </a:t>
                      </a:r>
                      <a:r>
                        <a:rPr lang="en-US" sz="1400" b="0" i="0" u="none" strike="noStrike" cap="all" baseline="0" dirty="0" smtClean="0">
                          <a:solidFill>
                            <a:schemeClr val="tx1"/>
                          </a:solidFill>
                          <a:effectLst/>
                          <a:latin typeface="Calibri"/>
                          <a:ea typeface="Calibri"/>
                          <a:cs typeface="Calibri"/>
                          <a:sym typeface="Arial"/>
                          <a:rtl val="0"/>
                        </a:rPr>
                        <a:t>RETRIEVED 6-10-14 FROM </a:t>
                      </a:r>
                      <a:r>
                        <a:rPr lang="en-US" sz="1400" b="0" i="1" u="sng" strike="noStrike" cap="all" baseline="0" dirty="0" smtClean="0">
                          <a:solidFill>
                            <a:schemeClr val="tx1"/>
                          </a:solidFill>
                          <a:effectLst/>
                          <a:latin typeface="Calibri"/>
                          <a:ea typeface="Calibri"/>
                          <a:cs typeface="Calibri"/>
                          <a:sym typeface="Arial"/>
                          <a:hlinkClick r:id="rId4"/>
                          <a:rtl val="0"/>
                        </a:rPr>
                        <a:t>http://www.nbcnews.com/health/kids-health/first-lady-proposes-ban-junk-food-marketing-schools-n38201</a:t>
                      </a:r>
                      <a:r>
                        <a:rPr lang="en-US" sz="1400" b="0" dirty="0" smtClean="0">
                          <a:solidFill>
                            <a:schemeClr val="tx1"/>
                          </a:solidFill>
                          <a:effectLst/>
                        </a:rPr>
                        <a:t> </a:t>
                      </a:r>
                      <a:endParaRPr lang="en-US" sz="1400" b="1" i="0" u="none" strike="noStrike" cap="none" baseline="0" dirty="0" smtClean="0">
                        <a:solidFill>
                          <a:schemeClr val="tx1"/>
                        </a:solidFill>
                        <a:effectLst/>
                        <a:latin typeface="Calibri"/>
                        <a:ea typeface="Calibri"/>
                        <a:cs typeface="Calibri"/>
                        <a:sym typeface="Arial"/>
                        <a:rtl val="0"/>
                      </a:endParaRPr>
                    </a:p>
                  </a:txBody>
                  <a:tcPr marL="68575" marR="68575" marT="0" marB="0">
                    <a:solidFill>
                      <a:srgbClr val="00B0F0">
                        <a:alpha val="25000"/>
                      </a:srgbClr>
                    </a:solidFill>
                  </a:tcPr>
                </a:tc>
                <a:tc hMerge="1">
                  <a:txBody>
                    <a:bodyPr/>
                    <a:lstStyle/>
                    <a:p>
                      <a:endParaRPr lang="en-US"/>
                    </a:p>
                  </a:txBody>
                  <a:tcPr/>
                </a:tc>
              </a:tr>
              <a:tr h="1283615">
                <a:tc>
                  <a:txBody>
                    <a:bodyPr/>
                    <a:lstStyle/>
                    <a:p>
                      <a:pPr marL="0" marR="0" lvl="0" indent="0" algn="ctr" rtl="0">
                        <a:lnSpc>
                          <a:spcPct val="115000"/>
                        </a:lnSpc>
                        <a:spcBef>
                          <a:spcPts val="0"/>
                        </a:spcBef>
                        <a:spcAft>
                          <a:spcPts val="0"/>
                        </a:spcAft>
                        <a:buSzPct val="25000"/>
                        <a:buNone/>
                      </a:pPr>
                      <a:r>
                        <a:rPr lang="en-US" sz="2000" u="none" strike="noStrike" cap="none" baseline="0" dirty="0">
                          <a:solidFill>
                            <a:schemeClr val="tx1"/>
                          </a:solidFill>
                        </a:rPr>
                        <a:t>Evidence from research</a:t>
                      </a:r>
                    </a:p>
                    <a:p>
                      <a:pPr marL="0" marR="0" lvl="0" indent="0" algn="ctr" rtl="0">
                        <a:lnSpc>
                          <a:spcPct val="115000"/>
                        </a:lnSpc>
                        <a:spcBef>
                          <a:spcPts val="0"/>
                        </a:spcBef>
                        <a:spcAft>
                          <a:spcPts val="0"/>
                        </a:spcAft>
                        <a:buSzPct val="25000"/>
                        <a:buNone/>
                      </a:pPr>
                      <a:r>
                        <a:rPr lang="en-US" sz="1800" b="0" u="none" strike="noStrike" cap="none" baseline="0" dirty="0">
                          <a:solidFill>
                            <a:schemeClr val="tx1"/>
                          </a:solidFill>
                        </a:rPr>
                        <a:t>(This is the evidence that we will use or </a:t>
                      </a:r>
                      <a:r>
                        <a:rPr lang="en-US" sz="1800" b="1" i="1" u="none" strike="noStrike" cap="none" baseline="0" dirty="0">
                          <a:solidFill>
                            <a:schemeClr val="tx1"/>
                          </a:solidFill>
                        </a:rPr>
                        <a:t>forward</a:t>
                      </a:r>
                      <a:r>
                        <a:rPr lang="en-US" sz="1800" b="0" u="none" strike="noStrike" cap="none" baseline="0" dirty="0">
                          <a:solidFill>
                            <a:schemeClr val="tx1"/>
                          </a:solidFill>
                        </a:rPr>
                        <a:t>, to advance our argument.)</a:t>
                      </a:r>
                    </a:p>
                  </a:txBody>
                  <a:tcPr marL="68575" marR="68575" marT="0" marB="0">
                    <a:solidFill>
                      <a:srgbClr val="00B0F0">
                        <a:alpha val="32000"/>
                      </a:srgbClr>
                    </a:solidFill>
                  </a:tcPr>
                </a:tc>
                <a:tc>
                  <a:txBody>
                    <a:bodyPr/>
                    <a:lstStyle/>
                    <a:p>
                      <a:pPr marL="0" marR="0" lvl="0" indent="0" algn="l" rtl="0">
                        <a:lnSpc>
                          <a:spcPct val="80000"/>
                        </a:lnSpc>
                        <a:spcBef>
                          <a:spcPts val="0"/>
                        </a:spcBef>
                        <a:buSzPct val="25000"/>
                        <a:buNone/>
                      </a:pPr>
                      <a:endParaRPr lang="en-US" sz="2400" b="1" u="none" strike="noStrike" cap="none" baseline="0" dirty="0" smtClean="0">
                        <a:solidFill>
                          <a:schemeClr val="tx1"/>
                        </a:solidFill>
                      </a:endParaRPr>
                    </a:p>
                    <a:p>
                      <a:pPr marL="0" marR="0" lvl="0" indent="0" algn="l" rtl="0">
                        <a:lnSpc>
                          <a:spcPct val="80000"/>
                        </a:lnSpc>
                        <a:spcBef>
                          <a:spcPts val="0"/>
                        </a:spcBef>
                        <a:buSzPct val="25000"/>
                        <a:buNone/>
                      </a:pPr>
                      <a:r>
                        <a:rPr lang="en-US" sz="2400" b="1" u="sng" strike="noStrike" cap="none" baseline="0" dirty="0" smtClean="0">
                          <a:solidFill>
                            <a:schemeClr val="tx1"/>
                          </a:solidFill>
                        </a:rPr>
                        <a:t>Claim</a:t>
                      </a:r>
                      <a:r>
                        <a:rPr lang="en-US" sz="2400" b="1" u="none" strike="noStrike" cap="none" baseline="0" dirty="0">
                          <a:solidFill>
                            <a:schemeClr val="tx1"/>
                          </a:solidFill>
                        </a:rPr>
                        <a:t>:  </a:t>
                      </a:r>
                      <a:r>
                        <a:rPr lang="en-US" sz="2400" b="1" i="0" u="none" strike="noStrike" cap="none" baseline="0" dirty="0" smtClean="0">
                          <a:solidFill>
                            <a:schemeClr val="tx1"/>
                          </a:solidFill>
                          <a:latin typeface="Calibri"/>
                          <a:ea typeface="Calibri"/>
                          <a:cs typeface="Calibri"/>
                          <a:sym typeface="Calibri"/>
                        </a:rPr>
                        <a:t>Our school cafeteria should </a:t>
                      </a:r>
                      <a:r>
                        <a:rPr lang="en-US" sz="2400" b="1" dirty="0" smtClean="0">
                          <a:solidFill>
                            <a:schemeClr val="tx1"/>
                          </a:solidFill>
                          <a:latin typeface="Calibri"/>
                          <a:ea typeface="Calibri"/>
                          <a:cs typeface="Calibri"/>
                          <a:sym typeface="Calibri"/>
                        </a:rPr>
                        <a:t>revise our fast food menu choices</a:t>
                      </a:r>
                      <a:r>
                        <a:rPr lang="en-US" sz="2400" b="1" i="0" u="none" strike="noStrike" cap="none" baseline="0" dirty="0" smtClean="0">
                          <a:solidFill>
                            <a:schemeClr val="tx1"/>
                          </a:solidFill>
                          <a:latin typeface="Calibri"/>
                          <a:ea typeface="Calibri"/>
                          <a:cs typeface="Calibri"/>
                          <a:sym typeface="Calibri"/>
                        </a:rPr>
                        <a:t>.</a:t>
                      </a:r>
                      <a:endParaRPr lang="en-US" sz="2400" b="1" i="0" u="none" strike="noStrike" cap="none" baseline="0" dirty="0">
                        <a:solidFill>
                          <a:schemeClr val="tx1"/>
                        </a:solidFill>
                        <a:latin typeface="Calibri"/>
                        <a:ea typeface="Calibri"/>
                        <a:cs typeface="Calibri"/>
                        <a:sym typeface="Calibri"/>
                      </a:endParaRPr>
                    </a:p>
                  </a:txBody>
                  <a:tcPr marL="68575" marR="68575" marT="0" marB="0">
                    <a:solidFill>
                      <a:srgbClr val="00B0F0">
                        <a:alpha val="32000"/>
                      </a:srgbClr>
                    </a:solidFill>
                  </a:tcPr>
                </a:tc>
              </a:tr>
              <a:tr h="2308813">
                <a:tc>
                  <a:txBody>
                    <a:bodyPr/>
                    <a:lstStyle/>
                    <a:p>
                      <a:endParaRPr lang="en-US" sz="2000" b="1" i="0" u="none" strike="noStrike" cap="none" baseline="0" dirty="0" smtClean="0">
                        <a:solidFill>
                          <a:schemeClr val="tx1"/>
                        </a:solidFill>
                        <a:effectLst/>
                        <a:latin typeface="Calibri"/>
                        <a:ea typeface="Calibri"/>
                        <a:cs typeface="Calibri"/>
                        <a:sym typeface="Arial"/>
                        <a:rtl val="0"/>
                      </a:endParaRPr>
                    </a:p>
                    <a:p>
                      <a:r>
                        <a:rPr lang="en-US" sz="2000" b="1" i="0" u="none" strike="noStrike" cap="none" baseline="0" dirty="0" smtClean="0">
                          <a:solidFill>
                            <a:schemeClr val="tx1"/>
                          </a:solidFill>
                          <a:effectLst/>
                          <a:latin typeface="Calibri"/>
                          <a:ea typeface="Calibri"/>
                          <a:cs typeface="Calibri"/>
                          <a:sym typeface="Arial"/>
                          <a:rtl val="0"/>
                        </a:rPr>
                        <a:t>First Lady Michelle Obama “hopes healthy choices will become a habit for kids.  ‘So for them the norm will be fruits and vegetables and not chips and candy,’ she said.”</a:t>
                      </a:r>
                      <a:endParaRPr lang="en-US" sz="2000" b="1" i="0" u="none" strike="noStrike" cap="none" baseline="0" dirty="0">
                        <a:solidFill>
                          <a:schemeClr val="tx1"/>
                        </a:solidFill>
                        <a:effectLst/>
                        <a:latin typeface="Calibri"/>
                        <a:ea typeface="Calibri"/>
                        <a:cs typeface="Calibri"/>
                        <a:sym typeface="Arial"/>
                        <a:rtl val="0"/>
                      </a:endParaRPr>
                    </a:p>
                  </a:txBody>
                  <a:tcPr marL="68575" marR="68575" marT="0" marB="0">
                    <a:solidFill>
                      <a:srgbClr val="00B0F0">
                        <a:alpha val="32000"/>
                      </a:srgbClr>
                    </a:solidFill>
                  </a:tcPr>
                </a:tc>
                <a:tc>
                  <a:txBody>
                    <a:bodyPr/>
                    <a:lstStyle/>
                    <a:p>
                      <a:pPr marL="0" marR="0" lvl="0" indent="0" algn="l" rtl="0">
                        <a:lnSpc>
                          <a:spcPct val="115000"/>
                        </a:lnSpc>
                        <a:spcBef>
                          <a:spcPts val="0"/>
                        </a:spcBef>
                        <a:spcAft>
                          <a:spcPts val="0"/>
                        </a:spcAft>
                        <a:buSzPct val="25000"/>
                        <a:buNone/>
                      </a:pPr>
                      <a:endParaRPr lang="en-US" sz="2400" b="1" u="none" strike="noStrike" cap="none" baseline="0" dirty="0" smtClean="0">
                        <a:solidFill>
                          <a:schemeClr val="tx1"/>
                        </a:solidFill>
                      </a:endParaRPr>
                    </a:p>
                    <a:p>
                      <a:pPr marL="0" marR="0" lvl="0" indent="0" algn="l" rtl="0">
                        <a:lnSpc>
                          <a:spcPct val="115000"/>
                        </a:lnSpc>
                        <a:spcBef>
                          <a:spcPts val="0"/>
                        </a:spcBef>
                        <a:spcAft>
                          <a:spcPts val="0"/>
                        </a:spcAft>
                        <a:buSzPct val="25000"/>
                        <a:buNone/>
                      </a:pPr>
                      <a:r>
                        <a:rPr lang="en-US" sz="2400" b="1" u="none" strike="noStrike" cap="none" baseline="0" dirty="0" smtClean="0">
                          <a:solidFill>
                            <a:srgbClr val="FF0000"/>
                          </a:solidFill>
                        </a:rPr>
                        <a:t>How </a:t>
                      </a:r>
                      <a:r>
                        <a:rPr lang="en-US" sz="2400" b="1" u="none" strike="noStrike" cap="none" baseline="0" dirty="0">
                          <a:solidFill>
                            <a:srgbClr val="FF0000"/>
                          </a:solidFill>
                        </a:rPr>
                        <a:t>could we </a:t>
                      </a:r>
                      <a:r>
                        <a:rPr lang="en-US" sz="2400" b="1" i="1" u="none" strike="noStrike" cap="none" baseline="0" dirty="0">
                          <a:solidFill>
                            <a:srgbClr val="FF0000"/>
                          </a:solidFill>
                        </a:rPr>
                        <a:t>connect</a:t>
                      </a:r>
                      <a:r>
                        <a:rPr lang="en-US" sz="2400" b="1" u="none" strike="noStrike" cap="none" baseline="0" dirty="0">
                          <a:solidFill>
                            <a:srgbClr val="FF0000"/>
                          </a:solidFill>
                        </a:rPr>
                        <a:t> this piece of evidence to our purpose, to convince readers that we should </a:t>
                      </a:r>
                      <a:r>
                        <a:rPr lang="en-US" sz="2400" b="1" u="none" strike="noStrike" cap="none" baseline="0" dirty="0" smtClean="0">
                          <a:solidFill>
                            <a:srgbClr val="FF0000"/>
                          </a:solidFill>
                        </a:rPr>
                        <a:t>change our school menu choices?</a:t>
                      </a:r>
                      <a:endParaRPr lang="en-US" sz="2400" b="1" u="none" strike="noStrike" cap="none" baseline="0" dirty="0">
                        <a:solidFill>
                          <a:srgbClr val="FF0000"/>
                        </a:solidFill>
                      </a:endParaRPr>
                    </a:p>
                  </a:txBody>
                  <a:tcPr marL="68575" marR="68575" marT="0" marB="0">
                    <a:solidFill>
                      <a:srgbClr val="00B0F0">
                        <a:alpha val="32000"/>
                      </a:srgbClr>
                    </a:solidFill>
                  </a:tcPr>
                </a:tc>
              </a:tr>
            </a:tbl>
          </a:graphicData>
        </a:graphic>
      </p:graphicFrame>
      <p:sp>
        <p:nvSpPr>
          <p:cNvPr id="5" name="Rectangle 4"/>
          <p:cNvSpPr/>
          <p:nvPr/>
        </p:nvSpPr>
        <p:spPr>
          <a:xfrm>
            <a:off x="104270" y="228600"/>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3911610"/>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Shape 182"/>
          <p:cNvSpPr txBox="1"/>
          <p:nvPr/>
        </p:nvSpPr>
        <p:spPr>
          <a:xfrm>
            <a:off x="937500" y="6554400"/>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graphicFrame>
        <p:nvGraphicFramePr>
          <p:cNvPr id="180" name="Shape 180"/>
          <p:cNvGraphicFramePr/>
          <p:nvPr>
            <p:extLst>
              <p:ext uri="{D42A27DB-BD31-4B8C-83A1-F6EECF244321}">
                <p14:modId xmlns:p14="http://schemas.microsoft.com/office/powerpoint/2010/main" val="3238690672"/>
              </p:ext>
            </p:extLst>
          </p:nvPr>
        </p:nvGraphicFramePr>
        <p:xfrm>
          <a:off x="426098" y="0"/>
          <a:ext cx="8686800" cy="6617208"/>
        </p:xfrm>
        <a:graphic>
          <a:graphicData uri="http://schemas.openxmlformats.org/drawingml/2006/table">
            <a:tbl>
              <a:tblPr firstRow="1" firstCol="1" bandRow="1">
                <a:noFill/>
                <a:tableStyleId>{E6C273C0-7DFD-4751-B92D-E6D2597B2E65}</a:tableStyleId>
              </a:tblPr>
              <a:tblGrid>
                <a:gridCol w="3002902"/>
                <a:gridCol w="5683898"/>
              </a:tblGrid>
              <a:tr h="1514936">
                <a:tc gridSpan="2">
                  <a:txBody>
                    <a:bodyPr/>
                    <a:lstStyle/>
                    <a:p>
                      <a:pPr marL="0" marR="0" lvl="1" indent="0" algn="l" rtl="0">
                        <a:lnSpc>
                          <a:spcPct val="115000"/>
                        </a:lnSpc>
                        <a:spcBef>
                          <a:spcPts val="0"/>
                        </a:spcBef>
                        <a:spcAft>
                          <a:spcPts val="0"/>
                        </a:spcAft>
                        <a:buSzPct val="25000"/>
                        <a:buNone/>
                      </a:pPr>
                      <a:r>
                        <a:rPr lang="en-US" sz="2000" u="none" strike="noStrike" cap="none" baseline="0" dirty="0">
                          <a:solidFill>
                            <a:schemeClr val="tx1"/>
                          </a:solidFill>
                        </a:rPr>
                        <a:t>Source:</a:t>
                      </a:r>
                    </a:p>
                    <a:p>
                      <a:r>
                        <a:rPr lang="en-US" sz="4000" b="1" i="0" u="none" strike="noStrike" cap="none" baseline="0" dirty="0" smtClean="0">
                          <a:solidFill>
                            <a:schemeClr val="tx1"/>
                          </a:solidFill>
                          <a:effectLst/>
                          <a:latin typeface="Calibri"/>
                          <a:ea typeface="Calibri"/>
                          <a:cs typeface="Calibri"/>
                          <a:sym typeface="Arial"/>
                          <a:rtl val="0"/>
                        </a:rPr>
                        <a:t>First Lady Proposes Ban on Junk Food Marketing in Schools</a:t>
                      </a:r>
                    </a:p>
                    <a:p>
                      <a:r>
                        <a:rPr lang="en-US" sz="1400" b="0" i="0" u="none" strike="noStrike" cap="all" baseline="0" dirty="0" smtClean="0">
                          <a:solidFill>
                            <a:schemeClr val="tx1"/>
                          </a:solidFill>
                          <a:effectLst/>
                          <a:latin typeface="Calibri"/>
                          <a:ea typeface="Calibri"/>
                          <a:cs typeface="Calibri"/>
                          <a:sym typeface="Arial"/>
                          <a:rtl val="0"/>
                        </a:rPr>
                        <a:t>adapted from an article BY MAGGIE FOX, </a:t>
                      </a:r>
                      <a:r>
                        <a:rPr lang="en-US" sz="1400" b="0" i="0" u="none" strike="noStrike" cap="all" baseline="0" dirty="0" err="1" smtClean="0">
                          <a:solidFill>
                            <a:schemeClr val="tx1"/>
                          </a:solidFill>
                          <a:effectLst/>
                          <a:latin typeface="Calibri"/>
                          <a:ea typeface="Calibri"/>
                          <a:cs typeface="Calibri"/>
                          <a:sym typeface="Arial"/>
                          <a:rtl val="0"/>
                        </a:rPr>
                        <a:t>nbc</a:t>
                      </a:r>
                      <a:r>
                        <a:rPr lang="en-US" sz="1400" b="0" i="0" u="none" strike="noStrike" cap="all" baseline="0" dirty="0" smtClean="0">
                          <a:solidFill>
                            <a:schemeClr val="tx1"/>
                          </a:solidFill>
                          <a:effectLst/>
                          <a:latin typeface="Calibri"/>
                          <a:ea typeface="Calibri"/>
                          <a:cs typeface="Calibri"/>
                          <a:sym typeface="Arial"/>
                          <a:rtl val="0"/>
                        </a:rPr>
                        <a:t> </a:t>
                      </a:r>
                      <a:r>
                        <a:rPr lang="en-US" sz="1400" b="0" i="0" u="none" strike="noStrike" cap="all" baseline="0" dirty="0" err="1" smtClean="0">
                          <a:solidFill>
                            <a:schemeClr val="tx1"/>
                          </a:solidFill>
                          <a:effectLst/>
                          <a:latin typeface="Calibri"/>
                          <a:ea typeface="Calibri"/>
                          <a:cs typeface="Calibri"/>
                          <a:sym typeface="Arial"/>
                          <a:rtl val="0"/>
                        </a:rPr>
                        <a:t>nEWS</a:t>
                      </a:r>
                      <a:r>
                        <a:rPr lang="en-US" sz="1400" b="0" dirty="0" smtClean="0">
                          <a:solidFill>
                            <a:schemeClr val="tx1"/>
                          </a:solidFill>
                          <a:effectLst/>
                        </a:rPr>
                        <a:t> </a:t>
                      </a:r>
                      <a:r>
                        <a:rPr lang="en-US" sz="1400" b="0" i="0" u="none" strike="noStrike" cap="all" baseline="0" dirty="0" smtClean="0">
                          <a:solidFill>
                            <a:schemeClr val="tx1"/>
                          </a:solidFill>
                          <a:effectLst/>
                          <a:latin typeface="Calibri"/>
                          <a:ea typeface="Calibri"/>
                          <a:cs typeface="Calibri"/>
                          <a:sym typeface="Arial"/>
                          <a:rtl val="0"/>
                        </a:rPr>
                        <a:t>RETRIEVED 6-10-14 FROM </a:t>
                      </a:r>
                      <a:r>
                        <a:rPr lang="en-US" sz="1400" b="0" i="1" u="sng" strike="noStrike" cap="all" baseline="0" dirty="0" smtClean="0">
                          <a:solidFill>
                            <a:schemeClr val="tx1"/>
                          </a:solidFill>
                          <a:effectLst/>
                          <a:latin typeface="Calibri"/>
                          <a:ea typeface="Calibri"/>
                          <a:cs typeface="Calibri"/>
                          <a:sym typeface="Arial"/>
                          <a:hlinkClick r:id="rId3"/>
                          <a:rtl val="0"/>
                        </a:rPr>
                        <a:t>http://www.nbcnews.com/health/kids-health/first-lady-proposes-ban-junk-food-marketing-schools-n38201</a:t>
                      </a:r>
                      <a:r>
                        <a:rPr lang="en-US" sz="1400" b="0" dirty="0" smtClean="0">
                          <a:solidFill>
                            <a:schemeClr val="tx1"/>
                          </a:solidFill>
                          <a:effectLst/>
                        </a:rPr>
                        <a:t> </a:t>
                      </a:r>
                      <a:endParaRPr lang="en-US" sz="1400" b="1" i="0" u="none" strike="noStrike" cap="none" baseline="0" dirty="0" smtClean="0">
                        <a:solidFill>
                          <a:schemeClr val="tx1"/>
                        </a:solidFill>
                        <a:effectLst/>
                        <a:latin typeface="Calibri"/>
                        <a:ea typeface="Calibri"/>
                        <a:cs typeface="Calibri"/>
                        <a:sym typeface="Arial"/>
                        <a:rtl val="0"/>
                      </a:endParaRPr>
                    </a:p>
                  </a:txBody>
                  <a:tcPr marL="68575" marR="68575" marT="0" marB="0">
                    <a:solidFill>
                      <a:srgbClr val="00B0F0">
                        <a:alpha val="25000"/>
                      </a:srgbClr>
                    </a:solidFill>
                  </a:tcPr>
                </a:tc>
                <a:tc hMerge="1">
                  <a:txBody>
                    <a:bodyPr/>
                    <a:lstStyle/>
                    <a:p>
                      <a:endParaRPr lang="en-US"/>
                    </a:p>
                  </a:txBody>
                  <a:tcPr/>
                </a:tc>
              </a:tr>
              <a:tr h="1283615">
                <a:tc>
                  <a:txBody>
                    <a:bodyPr/>
                    <a:lstStyle/>
                    <a:p>
                      <a:pPr marL="0" marR="0" lvl="0" indent="0" algn="ctr" rtl="0">
                        <a:lnSpc>
                          <a:spcPct val="115000"/>
                        </a:lnSpc>
                        <a:spcBef>
                          <a:spcPts val="0"/>
                        </a:spcBef>
                        <a:spcAft>
                          <a:spcPts val="0"/>
                        </a:spcAft>
                        <a:buSzPct val="25000"/>
                        <a:buNone/>
                      </a:pPr>
                      <a:r>
                        <a:rPr lang="en-US" sz="2000" u="none" strike="noStrike" cap="none" baseline="0" dirty="0">
                          <a:solidFill>
                            <a:schemeClr val="tx1"/>
                          </a:solidFill>
                        </a:rPr>
                        <a:t>Evidence from research</a:t>
                      </a:r>
                    </a:p>
                    <a:p>
                      <a:pPr marL="0" marR="0" lvl="0" indent="0" algn="ctr" rtl="0">
                        <a:lnSpc>
                          <a:spcPct val="115000"/>
                        </a:lnSpc>
                        <a:spcBef>
                          <a:spcPts val="0"/>
                        </a:spcBef>
                        <a:spcAft>
                          <a:spcPts val="0"/>
                        </a:spcAft>
                        <a:buSzPct val="25000"/>
                        <a:buNone/>
                      </a:pPr>
                      <a:r>
                        <a:rPr lang="en-US" sz="1800" b="0" u="none" strike="noStrike" cap="none" baseline="0" dirty="0">
                          <a:solidFill>
                            <a:schemeClr val="tx1"/>
                          </a:solidFill>
                        </a:rPr>
                        <a:t>(This is the evidence that we will use or </a:t>
                      </a:r>
                      <a:r>
                        <a:rPr lang="en-US" sz="1800" b="1" i="1" u="none" strike="noStrike" cap="none" baseline="0" dirty="0">
                          <a:solidFill>
                            <a:schemeClr val="tx1"/>
                          </a:solidFill>
                        </a:rPr>
                        <a:t>forward</a:t>
                      </a:r>
                      <a:r>
                        <a:rPr lang="en-US" sz="1800" b="0" u="none" strike="noStrike" cap="none" baseline="0" dirty="0">
                          <a:solidFill>
                            <a:schemeClr val="tx1"/>
                          </a:solidFill>
                        </a:rPr>
                        <a:t>, to advance our argument.)</a:t>
                      </a:r>
                    </a:p>
                  </a:txBody>
                  <a:tcPr marL="68575" marR="68575" marT="0" marB="0">
                    <a:solidFill>
                      <a:srgbClr val="00B0F0">
                        <a:alpha val="32000"/>
                      </a:srgbClr>
                    </a:solidFill>
                  </a:tcPr>
                </a:tc>
                <a:tc>
                  <a:txBody>
                    <a:bodyPr/>
                    <a:lstStyle/>
                    <a:p>
                      <a:pPr marL="0" marR="0" lvl="0" indent="0" algn="l" rtl="0">
                        <a:lnSpc>
                          <a:spcPct val="80000"/>
                        </a:lnSpc>
                        <a:spcBef>
                          <a:spcPts val="0"/>
                        </a:spcBef>
                        <a:buSzPct val="25000"/>
                        <a:buNone/>
                      </a:pPr>
                      <a:r>
                        <a:rPr lang="en-US" sz="2400" b="1" u="none" strike="noStrike" cap="none" baseline="0" dirty="0" smtClean="0">
                          <a:solidFill>
                            <a:schemeClr val="tx1"/>
                          </a:solidFill>
                        </a:rPr>
                        <a:t>Connection to Claim: </a:t>
                      </a:r>
                    </a:p>
                    <a:p>
                      <a:pPr marL="0" marR="0" lvl="0" indent="0" algn="l" rtl="0">
                        <a:lnSpc>
                          <a:spcPct val="80000"/>
                        </a:lnSpc>
                        <a:spcBef>
                          <a:spcPts val="0"/>
                        </a:spcBef>
                        <a:buSzPct val="25000"/>
                        <a:buNone/>
                      </a:pPr>
                      <a:endParaRPr lang="en-US" sz="2400" b="1" i="0" u="sng" strike="noStrike" cap="none" baseline="0" dirty="0" smtClean="0">
                        <a:solidFill>
                          <a:srgbClr val="FF0000"/>
                        </a:solidFill>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Tx/>
                        <a:buSzPct val="25000"/>
                        <a:buFontTx/>
                        <a:buNone/>
                        <a:tabLst/>
                        <a:defRPr/>
                      </a:pPr>
                      <a:r>
                        <a:rPr lang="en-US" sz="2400" b="1" i="1" u="none" strike="noStrike" cap="none" baseline="0" dirty="0" smtClean="0">
                          <a:solidFill>
                            <a:srgbClr val="FF0000"/>
                          </a:solidFill>
                          <a:latin typeface="Calibri"/>
                          <a:ea typeface="Calibri"/>
                          <a:cs typeface="Calibri"/>
                          <a:sym typeface="Calibri"/>
                        </a:rPr>
                        <a:t>This is where we’ll explain how the evidence is relevant to our claim and imagine the outcome, if we take this action. </a:t>
                      </a:r>
                      <a:endParaRPr lang="en-US" sz="2400" b="1" i="0" u="sng" strike="noStrike" cap="none" baseline="0" dirty="0">
                        <a:solidFill>
                          <a:schemeClr val="tx1"/>
                        </a:solidFill>
                        <a:latin typeface="Calibri"/>
                        <a:ea typeface="Calibri"/>
                        <a:cs typeface="Calibri"/>
                        <a:sym typeface="Calibri"/>
                      </a:endParaRPr>
                    </a:p>
                  </a:txBody>
                  <a:tcPr marL="68575" marR="68575" marT="0" marB="0">
                    <a:solidFill>
                      <a:srgbClr val="00B0F0">
                        <a:alpha val="32000"/>
                      </a:srgbClr>
                    </a:solidFill>
                  </a:tcPr>
                </a:tc>
              </a:tr>
              <a:tr h="2308813">
                <a:tc>
                  <a:txBody>
                    <a:bodyPr/>
                    <a:lstStyle/>
                    <a:p>
                      <a:endParaRPr lang="en-US" sz="2000" b="1" i="0" u="none" strike="noStrike" cap="none" baseline="0" dirty="0" smtClean="0">
                        <a:solidFill>
                          <a:schemeClr val="tx1"/>
                        </a:solidFill>
                        <a:effectLst/>
                        <a:latin typeface="Calibri"/>
                        <a:ea typeface="Calibri"/>
                        <a:cs typeface="Calibri"/>
                        <a:sym typeface="Arial"/>
                        <a:rtl val="0"/>
                      </a:endParaRPr>
                    </a:p>
                    <a:p>
                      <a:r>
                        <a:rPr lang="en-US" sz="2000" b="0" i="0" u="none" strike="noStrike" cap="none" baseline="0" dirty="0" smtClean="0">
                          <a:solidFill>
                            <a:schemeClr val="tx1"/>
                          </a:solidFill>
                          <a:effectLst/>
                          <a:latin typeface="Calibri"/>
                          <a:ea typeface="Calibri"/>
                          <a:cs typeface="Calibri"/>
                          <a:sym typeface="Arial"/>
                          <a:rtl val="0"/>
                        </a:rPr>
                        <a:t>First Lady Michelle Obama “hopes healthy choices will become a habit for kids.  ‘So for them the norm will be fruits and vegetables and not chips and candy,’ she said.”</a:t>
                      </a:r>
                      <a:endParaRPr lang="en-US" sz="2000" b="0" i="0" u="none" strike="noStrike" cap="none" baseline="0" dirty="0">
                        <a:solidFill>
                          <a:schemeClr val="tx1"/>
                        </a:solidFill>
                        <a:effectLst/>
                        <a:latin typeface="Calibri"/>
                        <a:ea typeface="Calibri"/>
                        <a:cs typeface="Calibri"/>
                        <a:sym typeface="Arial"/>
                        <a:rtl val="0"/>
                      </a:endParaRPr>
                    </a:p>
                  </a:txBody>
                  <a:tcPr marL="68575" marR="68575" marT="0" marB="0">
                    <a:solidFill>
                      <a:srgbClr val="00B0F0">
                        <a:alpha val="32000"/>
                      </a:srgbClr>
                    </a:solidFill>
                  </a:tcPr>
                </a:tc>
                <a:tc>
                  <a:txBody>
                    <a:bodyPr/>
                    <a:lstStyle/>
                    <a:p>
                      <a:pPr marL="0" marR="0" lvl="0" indent="0" algn="l" rtl="0">
                        <a:lnSpc>
                          <a:spcPct val="115000"/>
                        </a:lnSpc>
                        <a:spcBef>
                          <a:spcPts val="0"/>
                        </a:spcBef>
                        <a:spcAft>
                          <a:spcPts val="0"/>
                        </a:spcAft>
                        <a:buSzPct val="25000"/>
                        <a:buNone/>
                      </a:pPr>
                      <a:r>
                        <a:rPr lang="en-US" sz="2400" b="1" u="none" strike="noStrike" cap="none" baseline="0" dirty="0" smtClean="0">
                          <a:solidFill>
                            <a:schemeClr val="tx1"/>
                          </a:solidFill>
                        </a:rPr>
                        <a:t>Our cafeteria has already responded to the healthy eating rules that Mrs. Obama supports.  But since we contract with fast food companies for our lunch options, there are healthier options that we should consider, such as the yogurt-fruit cups and the veggie side salad. </a:t>
                      </a:r>
                      <a:endParaRPr lang="en-US" sz="2400" b="1" u="none" strike="noStrike" cap="none" baseline="0" dirty="0">
                        <a:solidFill>
                          <a:schemeClr val="tx1"/>
                        </a:solidFill>
                      </a:endParaRPr>
                    </a:p>
                  </a:txBody>
                  <a:tcPr marL="68575" marR="68575" marT="0" marB="0">
                    <a:solidFill>
                      <a:srgbClr val="00B0F0">
                        <a:alpha val="32000"/>
                      </a:srgbClr>
                    </a:solidFill>
                  </a:tcPr>
                </a:tc>
              </a:tr>
            </a:tbl>
          </a:graphicData>
        </a:graphic>
      </p:graphicFrame>
      <p:sp>
        <p:nvSpPr>
          <p:cNvPr id="5" name="Shape 201"/>
          <p:cNvSpPr txBox="1"/>
          <p:nvPr/>
        </p:nvSpPr>
        <p:spPr>
          <a:xfrm rot="-1104593">
            <a:off x="1855921" y="6050468"/>
            <a:ext cx="1219200" cy="369331"/>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lt1"/>
                </a:solidFill>
                <a:latin typeface="Calibri"/>
                <a:ea typeface="Calibri"/>
                <a:cs typeface="Calibri"/>
                <a:sym typeface="Calibri"/>
              </a:rPr>
              <a:t>Illustrating</a:t>
            </a:r>
          </a:p>
        </p:txBody>
      </p:sp>
      <p:sp>
        <p:nvSpPr>
          <p:cNvPr id="6" name="Rectangle 5"/>
          <p:cNvSpPr/>
          <p:nvPr/>
        </p:nvSpPr>
        <p:spPr>
          <a:xfrm>
            <a:off x="104270" y="228600"/>
            <a:ext cx="284693"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306266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Shape 182"/>
          <p:cNvSpPr txBox="1"/>
          <p:nvPr/>
        </p:nvSpPr>
        <p:spPr>
          <a:xfrm>
            <a:off x="937500" y="6554400"/>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graphicFrame>
        <p:nvGraphicFramePr>
          <p:cNvPr id="180" name="Shape 180"/>
          <p:cNvGraphicFramePr/>
          <p:nvPr>
            <p:extLst>
              <p:ext uri="{D42A27DB-BD31-4B8C-83A1-F6EECF244321}">
                <p14:modId xmlns:p14="http://schemas.microsoft.com/office/powerpoint/2010/main" val="1003313895"/>
              </p:ext>
            </p:extLst>
          </p:nvPr>
        </p:nvGraphicFramePr>
        <p:xfrm>
          <a:off x="533400" y="152400"/>
          <a:ext cx="8458200" cy="6493764"/>
        </p:xfrm>
        <a:graphic>
          <a:graphicData uri="http://schemas.openxmlformats.org/drawingml/2006/table">
            <a:tbl>
              <a:tblPr firstRow="1" firstCol="1" bandRow="1">
                <a:noFill/>
                <a:tableStyleId>{E6C273C0-7DFD-4751-B92D-E6D2597B2E65}</a:tableStyleId>
              </a:tblPr>
              <a:tblGrid>
                <a:gridCol w="2895600"/>
                <a:gridCol w="5562600"/>
              </a:tblGrid>
              <a:tr h="889325">
                <a:tc gridSpan="2">
                  <a:txBody>
                    <a:bodyPr/>
                    <a:lstStyle/>
                    <a:p>
                      <a:pPr marL="0" marR="0" lvl="1" indent="0" algn="l" rtl="0">
                        <a:lnSpc>
                          <a:spcPct val="115000"/>
                        </a:lnSpc>
                        <a:spcBef>
                          <a:spcPts val="0"/>
                        </a:spcBef>
                        <a:spcAft>
                          <a:spcPts val="0"/>
                        </a:spcAft>
                        <a:buSzPct val="25000"/>
                        <a:buNone/>
                      </a:pPr>
                      <a:r>
                        <a:rPr lang="en-US" sz="2000" u="none" strike="noStrike" cap="none" baseline="0" dirty="0">
                          <a:solidFill>
                            <a:schemeClr val="tx1"/>
                          </a:solidFill>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cap="none" baseline="0" dirty="0" smtClean="0">
                          <a:solidFill>
                            <a:schemeClr val="tx1"/>
                          </a:solidFill>
                          <a:effectLst/>
                          <a:latin typeface="Calibri"/>
                          <a:ea typeface="Calibri"/>
                          <a:cs typeface="Calibri"/>
                          <a:sym typeface="Arial"/>
                          <a:rtl val="0"/>
                        </a:rPr>
                        <a:t>Fast Food:  Tips for Making Healthier Fast Food Choices  </a:t>
                      </a:r>
                    </a:p>
                    <a:p>
                      <a:r>
                        <a:rPr lang="en-US" sz="2000" b="1" i="0" u="none" strike="noStrike" cap="none" baseline="0" dirty="0" smtClean="0">
                          <a:solidFill>
                            <a:schemeClr val="tx1"/>
                          </a:solidFill>
                          <a:effectLst/>
                          <a:latin typeface="Calibri"/>
                          <a:ea typeface="Calibri"/>
                          <a:cs typeface="Calibri"/>
                          <a:sym typeface="Arial"/>
                          <a:rtl val="0"/>
                        </a:rPr>
                        <a:t>Retrieved 7-16-14 from </a:t>
                      </a:r>
                      <a:r>
                        <a:rPr lang="en-US" sz="2000" b="1" i="0" u="none" strike="noStrike" cap="none" baseline="0" dirty="0" smtClean="0">
                          <a:solidFill>
                            <a:schemeClr val="tx1"/>
                          </a:solidFill>
                          <a:effectLst/>
                          <a:latin typeface="Calibri"/>
                          <a:ea typeface="Calibri"/>
                          <a:cs typeface="Calibri"/>
                          <a:sym typeface="Arial"/>
                          <a:hlinkClick r:id="rId3"/>
                          <a:rtl val="0"/>
                        </a:rPr>
                        <a:t>http://www.helpguide.org/life/fast_food_nutrition.htm</a:t>
                      </a:r>
                      <a:endParaRPr lang="en-US" sz="2000" b="1" i="0" u="none" strike="noStrike" cap="none" baseline="0" dirty="0" smtClean="0">
                        <a:solidFill>
                          <a:schemeClr val="tx1"/>
                        </a:solidFill>
                        <a:effectLst/>
                        <a:latin typeface="Calibri"/>
                        <a:ea typeface="Calibri"/>
                        <a:cs typeface="Calibri"/>
                        <a:sym typeface="Arial"/>
                        <a:rtl val="0"/>
                      </a:endParaRPr>
                    </a:p>
                    <a:p>
                      <a:endParaRPr lang="en-US" sz="2000" b="1" i="0" u="none" strike="noStrike" cap="none" baseline="0" dirty="0" smtClean="0">
                        <a:solidFill>
                          <a:schemeClr val="tx1"/>
                        </a:solidFill>
                        <a:effectLst/>
                        <a:latin typeface="Calibri"/>
                        <a:ea typeface="Calibri"/>
                        <a:cs typeface="Calibri"/>
                        <a:sym typeface="Arial"/>
                        <a:rtl val="0"/>
                      </a:endParaRPr>
                    </a:p>
                  </a:txBody>
                  <a:tcPr marL="68575" marR="68575" marT="0" marB="0">
                    <a:solidFill>
                      <a:srgbClr val="00B0F0">
                        <a:alpha val="25000"/>
                      </a:srgbClr>
                    </a:solidFill>
                  </a:tcPr>
                </a:tc>
                <a:tc hMerge="1">
                  <a:txBody>
                    <a:bodyPr/>
                    <a:lstStyle/>
                    <a:p>
                      <a:endParaRPr lang="en-US"/>
                    </a:p>
                  </a:txBody>
                  <a:tcPr/>
                </a:tc>
              </a:tr>
              <a:tr h="685800">
                <a:tc>
                  <a:txBody>
                    <a:bodyPr/>
                    <a:lstStyle/>
                    <a:p>
                      <a:pPr marL="0" marR="0" lvl="0" indent="0" algn="ctr" rtl="0">
                        <a:lnSpc>
                          <a:spcPct val="115000"/>
                        </a:lnSpc>
                        <a:spcBef>
                          <a:spcPts val="0"/>
                        </a:spcBef>
                        <a:spcAft>
                          <a:spcPts val="0"/>
                        </a:spcAft>
                        <a:buSzPct val="25000"/>
                        <a:buNone/>
                      </a:pPr>
                      <a:r>
                        <a:rPr lang="en-US" sz="2000" u="none" strike="noStrike" cap="none" baseline="0" dirty="0">
                          <a:solidFill>
                            <a:schemeClr val="tx1"/>
                          </a:solidFill>
                        </a:rPr>
                        <a:t>Evidence from research</a:t>
                      </a:r>
                    </a:p>
                    <a:p>
                      <a:pPr marL="0" marR="0" lvl="0" indent="0" algn="ctr" rtl="0">
                        <a:lnSpc>
                          <a:spcPct val="115000"/>
                        </a:lnSpc>
                        <a:spcBef>
                          <a:spcPts val="0"/>
                        </a:spcBef>
                        <a:spcAft>
                          <a:spcPts val="0"/>
                        </a:spcAft>
                        <a:buSzPct val="25000"/>
                        <a:buNone/>
                      </a:pPr>
                      <a:r>
                        <a:rPr lang="en-US" sz="1800" b="0" u="none" strike="noStrike" cap="none" baseline="0" dirty="0">
                          <a:solidFill>
                            <a:schemeClr val="tx1"/>
                          </a:solidFill>
                        </a:rPr>
                        <a:t>(This is the evidence that we will use or </a:t>
                      </a:r>
                      <a:r>
                        <a:rPr lang="en-US" sz="1800" b="1" i="1" u="none" strike="noStrike" cap="none" baseline="0" dirty="0">
                          <a:solidFill>
                            <a:schemeClr val="tx1"/>
                          </a:solidFill>
                        </a:rPr>
                        <a:t>forward</a:t>
                      </a:r>
                      <a:r>
                        <a:rPr lang="en-US" sz="1800" b="0" u="none" strike="noStrike" cap="none" baseline="0" dirty="0">
                          <a:solidFill>
                            <a:schemeClr val="tx1"/>
                          </a:solidFill>
                        </a:rPr>
                        <a:t>, to advance our argument.)</a:t>
                      </a:r>
                    </a:p>
                  </a:txBody>
                  <a:tcPr marL="68575" marR="68575" marT="0" marB="0">
                    <a:solidFill>
                      <a:srgbClr val="00B0F0">
                        <a:alpha val="32000"/>
                      </a:srgbClr>
                    </a:solidFill>
                  </a:tcPr>
                </a:tc>
                <a:tc>
                  <a:txBody>
                    <a:bodyPr/>
                    <a:lstStyle/>
                    <a:p>
                      <a:pPr marL="0" marR="0" lvl="0" indent="0" algn="l" rtl="0">
                        <a:lnSpc>
                          <a:spcPct val="80000"/>
                        </a:lnSpc>
                        <a:spcBef>
                          <a:spcPts val="0"/>
                        </a:spcBef>
                        <a:buSzPct val="25000"/>
                        <a:buNone/>
                      </a:pPr>
                      <a:endParaRPr lang="en-US" sz="2400" b="1" u="none" strike="noStrike" cap="none" baseline="0" dirty="0" smtClean="0">
                        <a:solidFill>
                          <a:schemeClr val="tx1"/>
                        </a:solidFill>
                      </a:endParaRPr>
                    </a:p>
                    <a:p>
                      <a:pPr marL="0" marR="0" lvl="0" indent="0" algn="l" rtl="0">
                        <a:lnSpc>
                          <a:spcPct val="80000"/>
                        </a:lnSpc>
                        <a:spcBef>
                          <a:spcPts val="0"/>
                        </a:spcBef>
                        <a:buSzPct val="25000"/>
                        <a:buNone/>
                      </a:pPr>
                      <a:r>
                        <a:rPr lang="en-US" sz="2400" b="1" u="sng" strike="noStrike" cap="none" baseline="0" dirty="0" smtClean="0">
                          <a:solidFill>
                            <a:schemeClr val="tx1"/>
                          </a:solidFill>
                        </a:rPr>
                        <a:t>Claim</a:t>
                      </a:r>
                      <a:r>
                        <a:rPr lang="en-US" sz="2400" b="1" u="none" strike="noStrike" cap="none" baseline="0" dirty="0">
                          <a:solidFill>
                            <a:schemeClr val="tx1"/>
                          </a:solidFill>
                        </a:rPr>
                        <a:t>:  </a:t>
                      </a:r>
                      <a:r>
                        <a:rPr lang="en-US" sz="2400" b="1" i="0" u="none" strike="noStrike" cap="none" baseline="0" dirty="0" smtClean="0">
                          <a:solidFill>
                            <a:schemeClr val="tx1"/>
                          </a:solidFill>
                          <a:latin typeface="Calibri"/>
                          <a:ea typeface="Calibri"/>
                          <a:cs typeface="Calibri"/>
                          <a:sym typeface="Calibri"/>
                        </a:rPr>
                        <a:t>Our school cafeteria should </a:t>
                      </a:r>
                      <a:r>
                        <a:rPr lang="en-US" sz="2400" b="1" dirty="0" smtClean="0">
                          <a:solidFill>
                            <a:schemeClr val="tx1"/>
                          </a:solidFill>
                          <a:latin typeface="Calibri"/>
                          <a:ea typeface="Calibri"/>
                          <a:cs typeface="Calibri"/>
                          <a:sym typeface="Calibri"/>
                        </a:rPr>
                        <a:t>revise our fast food menu choices</a:t>
                      </a:r>
                      <a:r>
                        <a:rPr lang="en-US" sz="2400" b="1" i="0" u="none" strike="noStrike" cap="none" baseline="0" dirty="0" smtClean="0">
                          <a:solidFill>
                            <a:schemeClr val="tx1"/>
                          </a:solidFill>
                          <a:latin typeface="Calibri"/>
                          <a:ea typeface="Calibri"/>
                          <a:cs typeface="Calibri"/>
                          <a:sym typeface="Calibri"/>
                        </a:rPr>
                        <a:t>.</a:t>
                      </a:r>
                      <a:endParaRPr lang="en-US" sz="2400" b="1" i="0" u="none" strike="noStrike" cap="none" baseline="0" dirty="0">
                        <a:solidFill>
                          <a:schemeClr val="tx1"/>
                        </a:solidFill>
                        <a:latin typeface="Calibri"/>
                        <a:ea typeface="Calibri"/>
                        <a:cs typeface="Calibri"/>
                        <a:sym typeface="Calibri"/>
                      </a:endParaRPr>
                    </a:p>
                  </a:txBody>
                  <a:tcPr marL="68575" marR="68575" marT="0" marB="0">
                    <a:solidFill>
                      <a:srgbClr val="00B0F0">
                        <a:alpha val="32000"/>
                      </a:srgbClr>
                    </a:solidFill>
                  </a:tcPr>
                </a:tc>
              </a:tr>
              <a:tr h="164107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2000" b="1" i="0" u="none" strike="noStrike" cap="none" baseline="0" dirty="0" smtClean="0">
                        <a:solidFill>
                          <a:schemeClr val="tx1"/>
                        </a:solidFill>
                        <a:effectLst/>
                        <a:latin typeface="Calibri"/>
                        <a:ea typeface="Calibri"/>
                        <a:cs typeface="Calibri"/>
                        <a:sym typeface="Arial"/>
                        <a:rtl val="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i="0" u="none" strike="noStrike" cap="none" baseline="0" dirty="0" smtClean="0">
                          <a:solidFill>
                            <a:schemeClr val="tx1"/>
                          </a:solidFill>
                          <a:effectLst/>
                          <a:latin typeface="Calibri"/>
                          <a:ea typeface="Calibri"/>
                          <a:cs typeface="Calibri"/>
                          <a:sym typeface="Arial"/>
                          <a:rtl val="0"/>
                        </a:rPr>
                        <a:t>A sack of “potato </a:t>
                      </a:r>
                      <a:r>
                        <a:rPr lang="en-US" sz="2000" b="1" i="0" u="none" strike="noStrike" cap="none" baseline="0" dirty="0" err="1" smtClean="0">
                          <a:solidFill>
                            <a:schemeClr val="tx1"/>
                          </a:solidFill>
                          <a:effectLst/>
                          <a:latin typeface="Calibri"/>
                          <a:ea typeface="Calibri"/>
                          <a:cs typeface="Calibri"/>
                          <a:sym typeface="Arial"/>
                          <a:rtl val="0"/>
                        </a:rPr>
                        <a:t>snackers</a:t>
                      </a:r>
                      <a:r>
                        <a:rPr lang="en-US" sz="2000" b="1" i="0" u="none" strike="noStrike" cap="none" baseline="0" dirty="0" smtClean="0">
                          <a:solidFill>
                            <a:schemeClr val="tx1"/>
                          </a:solidFill>
                          <a:effectLst/>
                          <a:latin typeface="Calibri"/>
                          <a:ea typeface="Calibri"/>
                          <a:cs typeface="Calibri"/>
                          <a:sym typeface="Arial"/>
                          <a:rtl val="0"/>
                        </a:rPr>
                        <a:t>” from White Castle has 10 grams of trans fat. The American Heart Association’s recommendation is to limit ourselves less than 2 grams of trans fat per day.  </a:t>
                      </a:r>
                      <a:endParaRPr lang="en-US" sz="2400" u="none" strike="noStrike" cap="none" baseline="0" dirty="0">
                        <a:solidFill>
                          <a:schemeClr val="tx1"/>
                        </a:solidFill>
                        <a:latin typeface="Calibri"/>
                        <a:ea typeface="Calibri"/>
                        <a:cs typeface="Calibri"/>
                        <a:sym typeface="Calibri"/>
                      </a:endParaRPr>
                    </a:p>
                  </a:txBody>
                  <a:tcPr marL="68575" marR="68575" marT="0" marB="0">
                    <a:solidFill>
                      <a:srgbClr val="00B0F0">
                        <a:alpha val="32000"/>
                      </a:srgbClr>
                    </a:solidFill>
                  </a:tcPr>
                </a:tc>
                <a:tc>
                  <a:txBody>
                    <a:bodyPr/>
                    <a:lstStyle/>
                    <a:p>
                      <a:pPr marL="0" marR="0" lvl="0" indent="0" algn="l" defTabSz="914400" rtl="0" eaLnBrk="1" fontAlgn="auto" latinLnBrk="0" hangingPunct="1">
                        <a:lnSpc>
                          <a:spcPct val="115000"/>
                        </a:lnSpc>
                        <a:spcBef>
                          <a:spcPts val="0"/>
                        </a:spcBef>
                        <a:spcAft>
                          <a:spcPts val="0"/>
                        </a:spcAft>
                        <a:buClrTx/>
                        <a:buSzPct val="25000"/>
                        <a:buFontTx/>
                        <a:buNone/>
                        <a:tabLst/>
                        <a:defRPr/>
                      </a:pPr>
                      <a:endParaRPr lang="en-US" sz="2400" b="1" u="none" strike="noStrike" cap="none" baseline="0" dirty="0" smtClean="0">
                        <a:solidFill>
                          <a:srgbClr val="FF0000"/>
                        </a:solidFill>
                      </a:endParaRPr>
                    </a:p>
                    <a:p>
                      <a:pPr marL="0" marR="0" lvl="0" indent="0" algn="l" defTabSz="914400" rtl="0" eaLnBrk="1" fontAlgn="auto" latinLnBrk="0" hangingPunct="1">
                        <a:lnSpc>
                          <a:spcPct val="115000"/>
                        </a:lnSpc>
                        <a:spcBef>
                          <a:spcPts val="0"/>
                        </a:spcBef>
                        <a:spcAft>
                          <a:spcPts val="0"/>
                        </a:spcAft>
                        <a:buClrTx/>
                        <a:buSzPct val="25000"/>
                        <a:buFontTx/>
                        <a:buNone/>
                        <a:tabLst/>
                        <a:defRPr/>
                      </a:pPr>
                      <a:r>
                        <a:rPr lang="en-US" sz="2400" b="1" u="none" strike="noStrike" cap="none" baseline="0" dirty="0" smtClean="0">
                          <a:solidFill>
                            <a:srgbClr val="FF0000"/>
                          </a:solidFill>
                        </a:rPr>
                        <a:t>How could we </a:t>
                      </a:r>
                      <a:r>
                        <a:rPr lang="en-US" sz="2400" b="1" i="1" u="none" strike="noStrike" cap="none" baseline="0" dirty="0" smtClean="0">
                          <a:solidFill>
                            <a:srgbClr val="FF0000"/>
                          </a:solidFill>
                        </a:rPr>
                        <a:t>connect</a:t>
                      </a:r>
                      <a:r>
                        <a:rPr lang="en-US" sz="2400" b="1" u="none" strike="noStrike" cap="none" baseline="0" dirty="0" smtClean="0">
                          <a:solidFill>
                            <a:srgbClr val="FF0000"/>
                          </a:solidFill>
                        </a:rPr>
                        <a:t> this piece of evidence to our purpose, to convince readers that we should change our school menu choices?</a:t>
                      </a:r>
                    </a:p>
                    <a:p>
                      <a:pPr marL="0" marR="0" lvl="0" indent="0" algn="l" rtl="0">
                        <a:lnSpc>
                          <a:spcPct val="115000"/>
                        </a:lnSpc>
                        <a:spcBef>
                          <a:spcPts val="0"/>
                        </a:spcBef>
                        <a:spcAft>
                          <a:spcPts val="0"/>
                        </a:spcAft>
                        <a:buSzPct val="25000"/>
                        <a:buNone/>
                      </a:pPr>
                      <a:endParaRPr lang="en-US" sz="2400" b="1" u="none" strike="noStrike" cap="none" baseline="0" dirty="0" smtClean="0">
                        <a:solidFill>
                          <a:schemeClr val="tx1"/>
                        </a:solidFill>
                      </a:endParaRPr>
                    </a:p>
                  </a:txBody>
                  <a:tcPr marL="68575" marR="68575" marT="0" marB="0">
                    <a:solidFill>
                      <a:srgbClr val="00B0F0">
                        <a:alpha val="32000"/>
                      </a:srgbClr>
                    </a:solidFill>
                  </a:tcPr>
                </a:tc>
              </a:tr>
            </a:tbl>
          </a:graphicData>
        </a:graphic>
      </p:graphicFrame>
      <p:sp>
        <p:nvSpPr>
          <p:cNvPr id="5" name="Rectangle 4"/>
          <p:cNvSpPr/>
          <p:nvPr/>
        </p:nvSpPr>
        <p:spPr>
          <a:xfrm>
            <a:off x="104271" y="228600"/>
            <a:ext cx="352930"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3527506"/>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Shape 182"/>
          <p:cNvSpPr txBox="1"/>
          <p:nvPr/>
        </p:nvSpPr>
        <p:spPr>
          <a:xfrm>
            <a:off x="937500" y="6554400"/>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graphicFrame>
        <p:nvGraphicFramePr>
          <p:cNvPr id="180" name="Shape 180"/>
          <p:cNvGraphicFramePr/>
          <p:nvPr>
            <p:extLst>
              <p:ext uri="{D42A27DB-BD31-4B8C-83A1-F6EECF244321}">
                <p14:modId xmlns:p14="http://schemas.microsoft.com/office/powerpoint/2010/main" val="1630072221"/>
              </p:ext>
            </p:extLst>
          </p:nvPr>
        </p:nvGraphicFramePr>
        <p:xfrm>
          <a:off x="533400" y="304800"/>
          <a:ext cx="8534400" cy="6519672"/>
        </p:xfrm>
        <a:graphic>
          <a:graphicData uri="http://schemas.openxmlformats.org/drawingml/2006/table">
            <a:tbl>
              <a:tblPr firstRow="1" firstCol="1" bandRow="1">
                <a:noFill/>
                <a:tableStyleId>{E6C273C0-7DFD-4751-B92D-E6D2597B2E65}</a:tableStyleId>
              </a:tblPr>
              <a:tblGrid>
                <a:gridCol w="2743200"/>
                <a:gridCol w="5791200"/>
              </a:tblGrid>
              <a:tr h="889325">
                <a:tc gridSpan="2">
                  <a:txBody>
                    <a:bodyPr/>
                    <a:lstStyle/>
                    <a:p>
                      <a:pPr marL="0" marR="0" lvl="1" indent="0" algn="l" rtl="0">
                        <a:lnSpc>
                          <a:spcPct val="115000"/>
                        </a:lnSpc>
                        <a:spcBef>
                          <a:spcPts val="0"/>
                        </a:spcBef>
                        <a:spcAft>
                          <a:spcPts val="0"/>
                        </a:spcAft>
                        <a:buSzPct val="25000"/>
                        <a:buNone/>
                      </a:pPr>
                      <a:r>
                        <a:rPr lang="en-US" sz="2000" u="none" strike="noStrike" cap="none" baseline="0" dirty="0">
                          <a:solidFill>
                            <a:schemeClr val="tx1"/>
                          </a:solidFill>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cap="none" baseline="0" dirty="0" smtClean="0">
                          <a:solidFill>
                            <a:schemeClr val="tx1"/>
                          </a:solidFill>
                          <a:effectLst/>
                          <a:latin typeface="Calibri"/>
                          <a:ea typeface="Calibri"/>
                          <a:cs typeface="Calibri"/>
                          <a:sym typeface="Arial"/>
                          <a:rtl val="0"/>
                        </a:rPr>
                        <a:t>Fast Food:  Tips for Making Healthier Fast Food Choices  </a:t>
                      </a:r>
                    </a:p>
                    <a:p>
                      <a:r>
                        <a:rPr lang="en-US" sz="2000" b="1" i="0" u="none" strike="noStrike" cap="none" baseline="0" dirty="0" smtClean="0">
                          <a:solidFill>
                            <a:schemeClr val="tx1"/>
                          </a:solidFill>
                          <a:effectLst/>
                          <a:latin typeface="Calibri"/>
                          <a:ea typeface="Calibri"/>
                          <a:cs typeface="Calibri"/>
                          <a:sym typeface="Arial"/>
                          <a:rtl val="0"/>
                        </a:rPr>
                        <a:t>Retrieved 7-16-14 from </a:t>
                      </a:r>
                      <a:r>
                        <a:rPr lang="en-US" sz="2000" b="1" i="0" u="none" strike="noStrike" cap="none" baseline="0" dirty="0" smtClean="0">
                          <a:solidFill>
                            <a:schemeClr val="tx1"/>
                          </a:solidFill>
                          <a:effectLst/>
                          <a:latin typeface="Calibri"/>
                          <a:ea typeface="Calibri"/>
                          <a:cs typeface="Calibri"/>
                          <a:sym typeface="Arial"/>
                          <a:hlinkClick r:id="rId3"/>
                          <a:rtl val="0"/>
                        </a:rPr>
                        <a:t>http://www.helpguide.org/life/fast_food_nutrition.htm</a:t>
                      </a:r>
                      <a:endParaRPr lang="en-US" sz="2000" b="1" i="0" u="none" strike="noStrike" cap="none" baseline="0" dirty="0" smtClean="0">
                        <a:solidFill>
                          <a:schemeClr val="tx1"/>
                        </a:solidFill>
                        <a:effectLst/>
                        <a:latin typeface="Calibri"/>
                        <a:ea typeface="Calibri"/>
                        <a:cs typeface="Calibri"/>
                        <a:sym typeface="Arial"/>
                        <a:rtl val="0"/>
                      </a:endParaRPr>
                    </a:p>
                    <a:p>
                      <a:endParaRPr lang="en-US" sz="2000" b="1" i="0" u="none" strike="noStrike" cap="none" baseline="0" dirty="0" smtClean="0">
                        <a:solidFill>
                          <a:schemeClr val="tx1"/>
                        </a:solidFill>
                        <a:effectLst/>
                        <a:latin typeface="Calibri"/>
                        <a:ea typeface="Calibri"/>
                        <a:cs typeface="Calibri"/>
                        <a:sym typeface="Arial"/>
                        <a:rtl val="0"/>
                      </a:endParaRPr>
                    </a:p>
                  </a:txBody>
                  <a:tcPr marL="68575" marR="68575" marT="0" marB="0">
                    <a:solidFill>
                      <a:srgbClr val="00B0F0">
                        <a:alpha val="25000"/>
                      </a:srgbClr>
                    </a:solidFill>
                  </a:tcPr>
                </a:tc>
                <a:tc hMerge="1">
                  <a:txBody>
                    <a:bodyPr/>
                    <a:lstStyle/>
                    <a:p>
                      <a:endParaRPr lang="en-US"/>
                    </a:p>
                  </a:txBody>
                  <a:tcPr/>
                </a:tc>
              </a:tr>
              <a:tr h="685800">
                <a:tc>
                  <a:txBody>
                    <a:bodyPr/>
                    <a:lstStyle/>
                    <a:p>
                      <a:pPr marL="0" marR="0" lvl="0" indent="0" algn="ctr" rtl="0">
                        <a:lnSpc>
                          <a:spcPct val="115000"/>
                        </a:lnSpc>
                        <a:spcBef>
                          <a:spcPts val="0"/>
                        </a:spcBef>
                        <a:spcAft>
                          <a:spcPts val="0"/>
                        </a:spcAft>
                        <a:buSzPct val="25000"/>
                        <a:buNone/>
                      </a:pPr>
                      <a:r>
                        <a:rPr lang="en-US" sz="2000" u="none" strike="noStrike" cap="none" baseline="0" dirty="0">
                          <a:solidFill>
                            <a:schemeClr val="tx1"/>
                          </a:solidFill>
                        </a:rPr>
                        <a:t>Evidence from research</a:t>
                      </a:r>
                    </a:p>
                    <a:p>
                      <a:pPr marL="0" marR="0" lvl="0" indent="0" algn="ctr" rtl="0">
                        <a:lnSpc>
                          <a:spcPct val="115000"/>
                        </a:lnSpc>
                        <a:spcBef>
                          <a:spcPts val="0"/>
                        </a:spcBef>
                        <a:spcAft>
                          <a:spcPts val="0"/>
                        </a:spcAft>
                        <a:buSzPct val="25000"/>
                        <a:buNone/>
                      </a:pPr>
                      <a:r>
                        <a:rPr lang="en-US" sz="1800" b="0" u="none" strike="noStrike" cap="none" baseline="0" dirty="0">
                          <a:solidFill>
                            <a:schemeClr val="tx1"/>
                          </a:solidFill>
                        </a:rPr>
                        <a:t>(This is the evidence that we will use or </a:t>
                      </a:r>
                      <a:r>
                        <a:rPr lang="en-US" sz="1800" b="1" i="1" u="none" strike="noStrike" cap="none" baseline="0" dirty="0">
                          <a:solidFill>
                            <a:schemeClr val="tx1"/>
                          </a:solidFill>
                        </a:rPr>
                        <a:t>forward</a:t>
                      </a:r>
                      <a:r>
                        <a:rPr lang="en-US" sz="1800" b="0" u="none" strike="noStrike" cap="none" baseline="0" dirty="0">
                          <a:solidFill>
                            <a:schemeClr val="tx1"/>
                          </a:solidFill>
                        </a:rPr>
                        <a:t>, to advance our argument</a:t>
                      </a:r>
                      <a:r>
                        <a:rPr lang="en-US" sz="1800" b="0" u="none" strike="noStrike" cap="none" baseline="0" dirty="0" smtClean="0">
                          <a:solidFill>
                            <a:schemeClr val="tx1"/>
                          </a:solidFill>
                        </a:rPr>
                        <a:t>.)</a:t>
                      </a:r>
                      <a:endParaRPr lang="en-US" sz="1800" b="0" u="none" strike="noStrike" cap="none" baseline="0" dirty="0">
                        <a:solidFill>
                          <a:schemeClr val="tx1"/>
                        </a:solidFill>
                      </a:endParaRPr>
                    </a:p>
                  </a:txBody>
                  <a:tcPr marL="68575" marR="68575" marT="0" marB="0">
                    <a:solidFill>
                      <a:srgbClr val="00B0F0">
                        <a:alpha val="32000"/>
                      </a:srgbClr>
                    </a:solidFill>
                  </a:tcPr>
                </a:tc>
                <a:tc>
                  <a:txBody>
                    <a:bodyPr/>
                    <a:lstStyle/>
                    <a:p>
                      <a:pPr marL="0" marR="0" lvl="0" indent="0" algn="l" rtl="0">
                        <a:lnSpc>
                          <a:spcPct val="80000"/>
                        </a:lnSpc>
                        <a:spcBef>
                          <a:spcPts val="0"/>
                        </a:spcBef>
                        <a:buSzPct val="25000"/>
                        <a:buNone/>
                      </a:pPr>
                      <a:r>
                        <a:rPr lang="en-US" sz="2400" b="1" u="none" strike="noStrike" cap="none" baseline="0" dirty="0" smtClean="0">
                          <a:solidFill>
                            <a:schemeClr val="tx1"/>
                          </a:solidFill>
                        </a:rPr>
                        <a:t>Connection to Claim: </a:t>
                      </a:r>
                    </a:p>
                    <a:p>
                      <a:pPr marL="0" marR="0" lvl="0" indent="0" algn="l" rtl="0">
                        <a:lnSpc>
                          <a:spcPct val="80000"/>
                        </a:lnSpc>
                        <a:spcBef>
                          <a:spcPts val="0"/>
                        </a:spcBef>
                        <a:buSzPct val="25000"/>
                        <a:buNone/>
                      </a:pPr>
                      <a:endParaRPr lang="en-US" sz="2400" b="1" i="0" u="sng" strike="noStrike" cap="none" baseline="0" dirty="0" smtClean="0">
                        <a:solidFill>
                          <a:srgbClr val="FF0000"/>
                        </a:solidFill>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Tx/>
                        <a:buSzPct val="25000"/>
                        <a:buFontTx/>
                        <a:buNone/>
                        <a:tabLst/>
                        <a:defRPr/>
                      </a:pPr>
                      <a:r>
                        <a:rPr lang="en-US" sz="2400" b="1" i="1" u="none" strike="noStrike" cap="none" baseline="0" dirty="0" smtClean="0">
                          <a:solidFill>
                            <a:srgbClr val="FF0000"/>
                          </a:solidFill>
                          <a:latin typeface="Calibri"/>
                          <a:ea typeface="Calibri"/>
                          <a:cs typeface="Calibri"/>
                          <a:sym typeface="Calibri"/>
                        </a:rPr>
                        <a:t>This is where we’ll explain how the evidence is relevant to our claim and imagine the outcome, if we take this action. </a:t>
                      </a:r>
                      <a:endParaRPr lang="en-US" sz="2400" b="1" i="0" u="sng" strike="noStrike" cap="none" baseline="0" dirty="0">
                        <a:solidFill>
                          <a:schemeClr val="tx1"/>
                        </a:solidFill>
                        <a:latin typeface="Calibri"/>
                        <a:ea typeface="Calibri"/>
                        <a:cs typeface="Calibri"/>
                        <a:sym typeface="Calibri"/>
                      </a:endParaRPr>
                    </a:p>
                  </a:txBody>
                  <a:tcPr marL="68575" marR="68575" marT="0" marB="0">
                    <a:solidFill>
                      <a:srgbClr val="00B0F0">
                        <a:alpha val="32000"/>
                      </a:srgbClr>
                    </a:solidFill>
                  </a:tcPr>
                </a:tc>
              </a:tr>
              <a:tr h="164107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0" i="0" u="none" strike="noStrike" cap="none" baseline="0" dirty="0" smtClean="0">
                          <a:solidFill>
                            <a:schemeClr val="tx1"/>
                          </a:solidFill>
                          <a:effectLst/>
                          <a:latin typeface="Calibri"/>
                          <a:ea typeface="Calibri"/>
                          <a:cs typeface="Calibri"/>
                          <a:sym typeface="Arial"/>
                          <a:rtl val="0"/>
                        </a:rPr>
                        <a:t>A sack of “potato </a:t>
                      </a:r>
                      <a:r>
                        <a:rPr lang="en-US" sz="2000" b="0" i="0" u="none" strike="noStrike" cap="none" baseline="0" dirty="0" err="1" smtClean="0">
                          <a:solidFill>
                            <a:schemeClr val="tx1"/>
                          </a:solidFill>
                          <a:effectLst/>
                          <a:latin typeface="Calibri"/>
                          <a:ea typeface="Calibri"/>
                          <a:cs typeface="Calibri"/>
                          <a:sym typeface="Arial"/>
                          <a:rtl val="0"/>
                        </a:rPr>
                        <a:t>snackers</a:t>
                      </a:r>
                      <a:r>
                        <a:rPr lang="en-US" sz="2000" b="0" i="0" u="none" strike="noStrike" cap="none" baseline="0" dirty="0" smtClean="0">
                          <a:solidFill>
                            <a:schemeClr val="tx1"/>
                          </a:solidFill>
                          <a:effectLst/>
                          <a:latin typeface="Calibri"/>
                          <a:ea typeface="Calibri"/>
                          <a:cs typeface="Calibri"/>
                          <a:sym typeface="Arial"/>
                          <a:rtl val="0"/>
                        </a:rPr>
                        <a:t>” from White Castle has 10 grams of trans fat. The American Heart Association’s recommendation is to limit ourselves less than 2 grams of trans fat per day.  </a:t>
                      </a:r>
                      <a:endParaRPr lang="en-US" sz="2400" b="0" u="none" strike="noStrike" cap="none" baseline="0" dirty="0">
                        <a:solidFill>
                          <a:schemeClr val="tx1"/>
                        </a:solidFill>
                        <a:latin typeface="Calibri"/>
                        <a:ea typeface="Calibri"/>
                        <a:cs typeface="Calibri"/>
                        <a:sym typeface="Calibri"/>
                      </a:endParaRPr>
                    </a:p>
                  </a:txBody>
                  <a:tcPr marL="68575" marR="68575" marT="0" marB="0">
                    <a:solidFill>
                      <a:srgbClr val="00B0F0">
                        <a:alpha val="32000"/>
                      </a:srgbClr>
                    </a:solidFill>
                  </a:tcPr>
                </a:tc>
                <a:tc>
                  <a:txBody>
                    <a:bodyPr/>
                    <a:lstStyle/>
                    <a:p>
                      <a:pPr marL="0" marR="0" lvl="0" indent="0" algn="l" defTabSz="914400" rtl="0" eaLnBrk="1" fontAlgn="auto" latinLnBrk="0" hangingPunct="1">
                        <a:lnSpc>
                          <a:spcPct val="115000"/>
                        </a:lnSpc>
                        <a:spcBef>
                          <a:spcPts val="0"/>
                        </a:spcBef>
                        <a:spcAft>
                          <a:spcPts val="0"/>
                        </a:spcAft>
                        <a:buClrTx/>
                        <a:buSzPct val="25000"/>
                        <a:buFontTx/>
                        <a:buNone/>
                        <a:tabLst/>
                        <a:defRPr/>
                      </a:pPr>
                      <a:r>
                        <a:rPr lang="en-US" sz="2400" b="1" u="none" strike="noStrike" cap="none" baseline="0" dirty="0" smtClean="0">
                          <a:solidFill>
                            <a:schemeClr val="tx1"/>
                          </a:solidFill>
                        </a:rPr>
                        <a:t>As the article points out, these fried potato bits use up our allotment of trans fat for </a:t>
                      </a:r>
                      <a:r>
                        <a:rPr lang="en-US" sz="2400" b="1" i="1" u="none" strike="noStrike" cap="none" baseline="0" dirty="0" smtClean="0">
                          <a:solidFill>
                            <a:schemeClr val="tx1"/>
                          </a:solidFill>
                        </a:rPr>
                        <a:t>five </a:t>
                      </a:r>
                      <a:r>
                        <a:rPr lang="en-US" sz="2400" b="1" u="none" strike="noStrike" cap="none" baseline="0" dirty="0" smtClean="0">
                          <a:solidFill>
                            <a:schemeClr val="tx1"/>
                          </a:solidFill>
                        </a:rPr>
                        <a:t>whole days.  We serve a similar potato side dish in our cafeteria.  If we rethink our menu options, we’ll help protect students and faculty from the health risks associated with trans fat.</a:t>
                      </a:r>
                    </a:p>
                    <a:p>
                      <a:pPr marL="0" marR="0" lvl="0" indent="0" algn="l" rtl="0">
                        <a:lnSpc>
                          <a:spcPct val="115000"/>
                        </a:lnSpc>
                        <a:spcBef>
                          <a:spcPts val="0"/>
                        </a:spcBef>
                        <a:spcAft>
                          <a:spcPts val="0"/>
                        </a:spcAft>
                        <a:buSzPct val="25000"/>
                        <a:buNone/>
                      </a:pPr>
                      <a:endParaRPr lang="en-US" sz="2400" b="1" u="none" strike="noStrike" cap="none" baseline="0" dirty="0">
                        <a:solidFill>
                          <a:srgbClr val="FF0000"/>
                        </a:solidFill>
                      </a:endParaRPr>
                    </a:p>
                  </a:txBody>
                  <a:tcPr marL="68575" marR="68575" marT="0" marB="0">
                    <a:solidFill>
                      <a:srgbClr val="00B0F0">
                        <a:alpha val="32000"/>
                      </a:srgbClr>
                    </a:solidFill>
                  </a:tcPr>
                </a:tc>
              </a:tr>
            </a:tbl>
          </a:graphicData>
        </a:graphic>
      </p:graphicFrame>
      <p:sp>
        <p:nvSpPr>
          <p:cNvPr id="4" name="Shape 201"/>
          <p:cNvSpPr txBox="1"/>
          <p:nvPr/>
        </p:nvSpPr>
        <p:spPr>
          <a:xfrm rot="-1104593">
            <a:off x="2160721" y="6106453"/>
            <a:ext cx="1219200" cy="369331"/>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lt1"/>
                </a:solidFill>
                <a:latin typeface="Calibri"/>
                <a:ea typeface="Calibri"/>
                <a:cs typeface="Calibri"/>
                <a:sym typeface="Calibri"/>
              </a:rPr>
              <a:t>Illustrating</a:t>
            </a:r>
          </a:p>
        </p:txBody>
      </p:sp>
      <p:sp>
        <p:nvSpPr>
          <p:cNvPr id="5" name="Rectangle 4"/>
          <p:cNvSpPr/>
          <p:nvPr/>
        </p:nvSpPr>
        <p:spPr>
          <a:xfrm>
            <a:off x="104271" y="76200"/>
            <a:ext cx="352930"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269468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ln>
            <a:solidFill>
              <a:schemeClr val="accent1"/>
            </a:solidFill>
          </a:ln>
        </p:spPr>
        <p:txBody>
          <a:bodyPr/>
          <a:lstStyle/>
          <a:p>
            <a:fld id="{6E2D2B3B-882E-40F3-A32F-6DD516915044}" type="slidenum">
              <a:rPr lang="en-US" smtClean="0"/>
              <a:pPr/>
              <a:t>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40619951"/>
              </p:ext>
            </p:extLst>
          </p:nvPr>
        </p:nvGraphicFramePr>
        <p:xfrm>
          <a:off x="762000" y="609600"/>
          <a:ext cx="8077200" cy="7115419"/>
        </p:xfrm>
        <a:graphic>
          <a:graphicData uri="http://schemas.openxmlformats.org/drawingml/2006/table">
            <a:tbl>
              <a:tblPr/>
              <a:tblGrid>
                <a:gridCol w="990600"/>
                <a:gridCol w="1371600"/>
                <a:gridCol w="1219200"/>
                <a:gridCol w="1143000"/>
                <a:gridCol w="1066800"/>
                <a:gridCol w="1143000"/>
                <a:gridCol w="1143000"/>
              </a:tblGrid>
              <a:tr h="228602">
                <a:tc>
                  <a:txBody>
                    <a:bodyPr/>
                    <a:lstStyle/>
                    <a:p>
                      <a:pPr fontAlgn="t"/>
                      <a:r>
                        <a:rPr lang="en-US" sz="800" dirty="0">
                          <a:effectLst/>
                        </a:rPr>
                        <a:t/>
                      </a:r>
                      <a:br>
                        <a:rPr lang="en-US" sz="800" dirty="0">
                          <a:effectLst/>
                        </a:rPr>
                      </a:br>
                      <a:endParaRPr lang="en-US" sz="800" dirty="0">
                        <a:effectLst/>
                      </a:endParaRPr>
                    </a:p>
                  </a:txBody>
                  <a:tcPr marL="21508" marR="21508" marT="19357" marB="19357">
                    <a:lnL w="1905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EDED"/>
                    </a:solidFill>
                  </a:tcPr>
                </a:tc>
                <a:tc>
                  <a:txBody>
                    <a:bodyPr/>
                    <a:lstStyle/>
                    <a:p>
                      <a:pPr fontAlgn="t"/>
                      <a:r>
                        <a:rPr lang="en-US" sz="800">
                          <a:effectLst/>
                        </a:rPr>
                        <a:t/>
                      </a:r>
                      <a:br>
                        <a:rPr lang="en-US" sz="800">
                          <a:effectLst/>
                        </a:rPr>
                      </a:br>
                      <a:r>
                        <a:rPr lang="en-US" sz="800">
                          <a:effectLst/>
                        </a:rPr>
                        <a:t/>
                      </a:r>
                      <a:br>
                        <a:rPr lang="en-US" sz="800">
                          <a:effectLst/>
                        </a:rPr>
                      </a:br>
                      <a:endParaRPr lang="en-US" sz="800">
                        <a:effectLst/>
                      </a:endParaRPr>
                    </a:p>
                  </a:txBody>
                  <a:tcPr marL="21508" marR="21508" marT="19357" marB="19357">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EDED"/>
                    </a:solidFill>
                  </a:tcPr>
                </a:tc>
                <a:tc gridSpan="2">
                  <a:txBody>
                    <a:bodyPr/>
                    <a:lstStyle/>
                    <a:p>
                      <a:pPr algn="ctr" rtl="0" fontAlgn="ctr">
                        <a:spcBef>
                          <a:spcPts val="0"/>
                        </a:spcBef>
                        <a:spcAft>
                          <a:spcPts val="0"/>
                        </a:spcAft>
                      </a:pPr>
                      <a:r>
                        <a:rPr lang="en-US" sz="1600" b="1" i="0" u="none" strike="noStrike" dirty="0">
                          <a:solidFill>
                            <a:srgbClr val="000000"/>
                          </a:solidFill>
                          <a:effectLst/>
                          <a:latin typeface="Calibri"/>
                        </a:rPr>
                        <a:t>Writing </a:t>
                      </a:r>
                      <a:endParaRPr lang="en-US" sz="1600" dirty="0">
                        <a:effectLst/>
                      </a:endParaRPr>
                    </a:p>
                  </a:txBody>
                  <a:tcPr marL="21508" marR="21508" marT="19357" marB="19357"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gridSpan="2">
                  <a:txBody>
                    <a:bodyPr/>
                    <a:lstStyle/>
                    <a:p>
                      <a:pPr algn="ctr" rtl="0" fontAlgn="ctr">
                        <a:spcBef>
                          <a:spcPts val="0"/>
                        </a:spcBef>
                        <a:spcAft>
                          <a:spcPts val="0"/>
                        </a:spcAft>
                      </a:pPr>
                      <a:r>
                        <a:rPr lang="en-US" sz="1600" b="1" i="0" u="none" strike="noStrike" dirty="0">
                          <a:solidFill>
                            <a:srgbClr val="000000"/>
                          </a:solidFill>
                          <a:effectLst/>
                          <a:latin typeface="Calibri"/>
                        </a:rPr>
                        <a:t>Reading </a:t>
                      </a:r>
                      <a:endParaRPr lang="en-US" sz="1600" dirty="0">
                        <a:effectLst/>
                      </a:endParaRPr>
                    </a:p>
                  </a:txBody>
                  <a:tcPr marL="21508" marR="21508" marT="19357" marB="19357" anchor="ctr">
                    <a:lnL w="254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5"/>
                    </a:solidFill>
                  </a:tcPr>
                </a:tc>
                <a:tc hMerge="1">
                  <a:txBody>
                    <a:bodyPr/>
                    <a:lstStyle/>
                    <a:p>
                      <a:endParaRPr lang="en-US"/>
                    </a:p>
                  </a:txBody>
                  <a:tcPr/>
                </a:tc>
                <a:tc>
                  <a:txBody>
                    <a:bodyPr/>
                    <a:lstStyle/>
                    <a:p>
                      <a:pPr fontAlgn="ctr"/>
                      <a:r>
                        <a:rPr lang="en-US" sz="800" dirty="0">
                          <a:effectLst/>
                        </a:rPr>
                        <a:t/>
                      </a:r>
                      <a:br>
                        <a:rPr lang="en-US" sz="800" dirty="0">
                          <a:effectLst/>
                        </a:rPr>
                      </a:br>
                      <a:endParaRPr lang="en-US" sz="800" dirty="0">
                        <a:effectLst/>
                      </a:endParaRPr>
                    </a:p>
                  </a:txBody>
                  <a:tcPr marL="21508" marR="21508" marT="19357" marB="19357"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r>
              <a:tr h="814726">
                <a:tc>
                  <a:txBody>
                    <a:bodyPr/>
                    <a:lstStyle/>
                    <a:p>
                      <a:pPr algn="ctr" rtl="0" fontAlgn="t">
                        <a:spcBef>
                          <a:spcPts val="0"/>
                        </a:spcBef>
                        <a:spcAft>
                          <a:spcPts val="0"/>
                        </a:spcAft>
                      </a:pPr>
                      <a:r>
                        <a:rPr lang="en-US" sz="1000" b="1" i="0" u="none" strike="noStrike" dirty="0" smtClean="0">
                          <a:solidFill>
                            <a:srgbClr val="000000"/>
                          </a:solidFill>
                          <a:effectLst/>
                          <a:latin typeface="Calibri"/>
                        </a:rPr>
                        <a:t>Argument </a:t>
                      </a:r>
                      <a:endParaRPr lang="en-US" sz="1000" b="1" dirty="0">
                        <a:effectLst/>
                      </a:endParaRPr>
                    </a:p>
                    <a:p>
                      <a:pPr algn="ctr" rtl="0" fontAlgn="t">
                        <a:spcBef>
                          <a:spcPts val="0"/>
                        </a:spcBef>
                        <a:spcAft>
                          <a:spcPts val="0"/>
                        </a:spcAft>
                      </a:pPr>
                      <a:r>
                        <a:rPr lang="en-US" sz="1000" b="1" i="0" u="none" strike="noStrike" dirty="0">
                          <a:solidFill>
                            <a:srgbClr val="000000"/>
                          </a:solidFill>
                          <a:effectLst/>
                          <a:latin typeface="Calibri"/>
                        </a:rPr>
                        <a:t>MINI-UNIT</a:t>
                      </a:r>
                      <a:endParaRPr lang="en-US" sz="1000" b="1" dirty="0">
                        <a:effectLst/>
                      </a:endParaRPr>
                    </a:p>
                    <a:p>
                      <a:pPr algn="ctr" rtl="0" fontAlgn="t">
                        <a:spcBef>
                          <a:spcPts val="0"/>
                        </a:spcBef>
                        <a:spcAft>
                          <a:spcPts val="0"/>
                        </a:spcAft>
                      </a:pPr>
                      <a:r>
                        <a:rPr lang="en-US" sz="1000" b="1" i="0" u="none" strike="noStrike" dirty="0">
                          <a:solidFill>
                            <a:srgbClr val="000000"/>
                          </a:solidFill>
                          <a:effectLst/>
                          <a:latin typeface="Calibri"/>
                        </a:rPr>
                        <a:t>Emphasis</a:t>
                      </a:r>
                      <a:endParaRPr lang="en-US" sz="1000" b="1" dirty="0">
                        <a:effectLst/>
                      </a:endParaRPr>
                    </a:p>
                    <a:p>
                      <a:pPr algn="ctr" rtl="0" fontAlgn="t">
                        <a:spcBef>
                          <a:spcPts val="0"/>
                        </a:spcBef>
                        <a:spcAft>
                          <a:spcPts val="0"/>
                        </a:spcAft>
                      </a:pPr>
                      <a:r>
                        <a:rPr lang="en-US" sz="1000" b="1" dirty="0">
                          <a:effectLst/>
                        </a:rPr>
                        <a:t/>
                      </a:r>
                      <a:br>
                        <a:rPr lang="en-US" sz="1000" b="1" dirty="0">
                          <a:effectLst/>
                        </a:rPr>
                      </a:br>
                      <a:r>
                        <a:rPr lang="en-US" sz="1000" b="1" i="0" u="none" strike="noStrike" dirty="0">
                          <a:solidFill>
                            <a:srgbClr val="000000"/>
                          </a:solidFill>
                          <a:effectLst/>
                          <a:latin typeface="Calibri"/>
                        </a:rPr>
                        <a:t># of </a:t>
                      </a:r>
                      <a:r>
                        <a:rPr lang="en-US" sz="1000" b="1" i="0" u="none" strike="noStrike" dirty="0" smtClean="0">
                          <a:solidFill>
                            <a:srgbClr val="000000"/>
                          </a:solidFill>
                          <a:effectLst/>
                          <a:latin typeface="Calibri"/>
                        </a:rPr>
                        <a:t>Lessons</a:t>
                      </a:r>
                      <a:endParaRPr lang="en-US" sz="1000" b="1" dirty="0">
                        <a:effectLst/>
                      </a:endParaRPr>
                    </a:p>
                  </a:txBody>
                  <a:tcPr marL="21508" marR="21508" marT="19357" marB="19357">
                    <a:lnL w="1905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EDED"/>
                    </a:solidFill>
                  </a:tcPr>
                </a:tc>
                <a:tc>
                  <a:txBody>
                    <a:bodyPr/>
                    <a:lstStyle/>
                    <a:p>
                      <a:pPr algn="ctr" rtl="0" fontAlgn="t">
                        <a:spcBef>
                          <a:spcPts val="0"/>
                        </a:spcBef>
                        <a:spcAft>
                          <a:spcPts val="0"/>
                        </a:spcAft>
                      </a:pPr>
                      <a:r>
                        <a:rPr lang="en-US" sz="1000" b="1" i="0" u="none" strike="noStrike" dirty="0" smtClean="0">
                          <a:solidFill>
                            <a:srgbClr val="000000"/>
                          </a:solidFill>
                          <a:effectLst/>
                          <a:latin typeface="Calibri"/>
                        </a:rPr>
                        <a:t>ARGUMENT </a:t>
                      </a:r>
                      <a:r>
                        <a:rPr lang="en-US" sz="1000" b="1" i="0" u="none" strike="noStrike" dirty="0">
                          <a:solidFill>
                            <a:srgbClr val="000000"/>
                          </a:solidFill>
                          <a:effectLst/>
                          <a:latin typeface="Calibri"/>
                        </a:rPr>
                        <a:t>SKILLS </a:t>
                      </a:r>
                      <a:endParaRPr lang="en-US" sz="1000" b="1" dirty="0">
                        <a:effectLst/>
                      </a:endParaRPr>
                    </a:p>
                    <a:p>
                      <a:pPr fontAlgn="t"/>
                      <a:r>
                        <a:rPr lang="en-US" sz="1000" b="1" dirty="0">
                          <a:effectLst/>
                        </a:rPr>
                        <a:t/>
                      </a:r>
                      <a:br>
                        <a:rPr lang="en-US" sz="1000" b="1" dirty="0">
                          <a:effectLst/>
                        </a:rPr>
                      </a:br>
                      <a:r>
                        <a:rPr lang="en-US" sz="1000" b="1" dirty="0">
                          <a:effectLst/>
                        </a:rPr>
                        <a:t/>
                      </a:r>
                      <a:br>
                        <a:rPr lang="en-US" sz="1000" b="1" dirty="0">
                          <a:effectLst/>
                        </a:rPr>
                      </a:br>
                      <a:r>
                        <a:rPr lang="en-US" sz="1000" b="1" dirty="0">
                          <a:effectLst/>
                        </a:rPr>
                        <a:t/>
                      </a:r>
                      <a:br>
                        <a:rPr lang="en-US" sz="1000" b="1" dirty="0">
                          <a:effectLst/>
                        </a:rPr>
                      </a:br>
                      <a:r>
                        <a:rPr lang="en-US" sz="1000" b="1" dirty="0">
                          <a:effectLst/>
                        </a:rPr>
                        <a:t/>
                      </a:r>
                      <a:br>
                        <a:rPr lang="en-US" sz="1000" b="1" dirty="0">
                          <a:effectLst/>
                        </a:rPr>
                      </a:br>
                      <a:endParaRPr lang="en-US" sz="1000" b="1" dirty="0">
                        <a:effectLst/>
                      </a:endParaRPr>
                    </a:p>
                  </a:txBody>
                  <a:tcPr marL="21508" marR="21508" marT="19357" marB="19357">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EDED"/>
                    </a:solidFill>
                  </a:tcPr>
                </a:tc>
                <a:tc>
                  <a:txBody>
                    <a:bodyPr/>
                    <a:lstStyle/>
                    <a:p>
                      <a:pPr algn="ctr" rtl="0" fontAlgn="ctr">
                        <a:spcBef>
                          <a:spcPts val="0"/>
                        </a:spcBef>
                        <a:spcAft>
                          <a:spcPts val="0"/>
                        </a:spcAft>
                      </a:pPr>
                      <a:r>
                        <a:rPr lang="en-US" sz="1000" b="1" i="0" u="none" strike="noStrike" dirty="0">
                          <a:solidFill>
                            <a:srgbClr val="000000"/>
                          </a:solidFill>
                          <a:effectLst/>
                          <a:latin typeface="Calibri"/>
                        </a:rPr>
                        <a:t>PRODUCT </a:t>
                      </a:r>
                      <a:endParaRPr lang="en-US" sz="1000" b="1" i="0" u="none" strike="noStrike" dirty="0" smtClean="0">
                        <a:solidFill>
                          <a:srgbClr val="000000"/>
                        </a:solidFill>
                        <a:effectLst/>
                        <a:latin typeface="Calibri"/>
                      </a:endParaRPr>
                    </a:p>
                    <a:p>
                      <a:pPr algn="ctr" rtl="0" fontAlgn="ctr">
                        <a:spcBef>
                          <a:spcPts val="0"/>
                        </a:spcBef>
                        <a:spcAft>
                          <a:spcPts val="0"/>
                        </a:spcAft>
                      </a:pPr>
                      <a:endParaRPr lang="en-US" sz="1000" b="1" i="0" u="none" strike="noStrike" dirty="0" smtClean="0">
                        <a:solidFill>
                          <a:srgbClr val="000000"/>
                        </a:solidFill>
                        <a:effectLst/>
                        <a:latin typeface="Calibri"/>
                      </a:endParaRPr>
                    </a:p>
                    <a:p>
                      <a:pPr algn="ctr" rtl="0" fontAlgn="ctr">
                        <a:spcBef>
                          <a:spcPts val="0"/>
                        </a:spcBef>
                        <a:spcAft>
                          <a:spcPts val="0"/>
                        </a:spcAft>
                      </a:pPr>
                      <a:endParaRPr lang="en-US" sz="1000" b="1" i="0" u="none" strike="noStrike" dirty="0" smtClean="0">
                        <a:solidFill>
                          <a:srgbClr val="000000"/>
                        </a:solidFill>
                        <a:effectLst/>
                        <a:latin typeface="Calibri"/>
                      </a:endParaRPr>
                    </a:p>
                    <a:p>
                      <a:pPr algn="ctr" rtl="0" fontAlgn="ctr">
                        <a:spcBef>
                          <a:spcPts val="0"/>
                        </a:spcBef>
                        <a:spcAft>
                          <a:spcPts val="0"/>
                        </a:spcAft>
                      </a:pPr>
                      <a:endParaRPr lang="en-US" sz="1000" b="1" dirty="0">
                        <a:effectLst/>
                      </a:endParaRPr>
                    </a:p>
                  </a:txBody>
                  <a:tcPr marL="21508" marR="21508" marT="19357" marB="19357"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rtl="0" fontAlgn="ctr">
                        <a:spcBef>
                          <a:spcPts val="0"/>
                        </a:spcBef>
                        <a:spcAft>
                          <a:spcPts val="0"/>
                        </a:spcAft>
                      </a:pPr>
                      <a:r>
                        <a:rPr lang="en-US" sz="1000" b="1" i="0" u="none" strike="noStrike" dirty="0">
                          <a:solidFill>
                            <a:srgbClr val="000000"/>
                          </a:solidFill>
                          <a:effectLst/>
                          <a:latin typeface="Calibri"/>
                        </a:rPr>
                        <a:t>ELEMENTS OF </a:t>
                      </a:r>
                      <a:r>
                        <a:rPr lang="en-US" sz="1000" b="1" i="0" u="none" strike="noStrike" dirty="0" smtClean="0">
                          <a:solidFill>
                            <a:srgbClr val="000000"/>
                          </a:solidFill>
                          <a:effectLst/>
                          <a:latin typeface="Calibri"/>
                        </a:rPr>
                        <a:t>ARGUMENT</a:t>
                      </a:r>
                    </a:p>
                    <a:p>
                      <a:pPr algn="ctr" rtl="0" fontAlgn="ctr">
                        <a:spcBef>
                          <a:spcPts val="0"/>
                        </a:spcBef>
                        <a:spcAft>
                          <a:spcPts val="0"/>
                        </a:spcAft>
                      </a:pPr>
                      <a:endParaRPr lang="en-US" sz="1000" b="1" i="0" u="none" strike="noStrike" dirty="0" smtClean="0">
                        <a:solidFill>
                          <a:srgbClr val="000000"/>
                        </a:solidFill>
                        <a:effectLst/>
                        <a:latin typeface="Calibri"/>
                      </a:endParaRPr>
                    </a:p>
                    <a:p>
                      <a:pPr algn="ctr" rtl="0" fontAlgn="ctr">
                        <a:spcBef>
                          <a:spcPts val="0"/>
                        </a:spcBef>
                        <a:spcAft>
                          <a:spcPts val="0"/>
                        </a:spcAft>
                      </a:pPr>
                      <a:endParaRPr lang="en-US" sz="1000" b="1" i="0" u="none" strike="noStrike" dirty="0" smtClean="0">
                        <a:solidFill>
                          <a:srgbClr val="000000"/>
                        </a:solidFill>
                        <a:effectLst/>
                        <a:latin typeface="Calibri"/>
                      </a:endParaRPr>
                    </a:p>
                    <a:p>
                      <a:pPr algn="ctr" rtl="0" fontAlgn="ctr">
                        <a:spcBef>
                          <a:spcPts val="0"/>
                        </a:spcBef>
                        <a:spcAft>
                          <a:spcPts val="0"/>
                        </a:spcAft>
                      </a:pPr>
                      <a:endParaRPr lang="en-US" sz="1000" b="1" dirty="0">
                        <a:effectLst/>
                      </a:endParaRPr>
                    </a:p>
                  </a:txBody>
                  <a:tcPr marL="21508" marR="21508" marT="19357" marB="19357"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rtl="0" fontAlgn="ctr">
                        <a:spcBef>
                          <a:spcPts val="0"/>
                        </a:spcBef>
                        <a:spcAft>
                          <a:spcPts val="0"/>
                        </a:spcAft>
                      </a:pPr>
                      <a:r>
                        <a:rPr lang="en-US" sz="1000" b="1" i="0" u="none" strike="noStrike" dirty="0">
                          <a:solidFill>
                            <a:srgbClr val="000000"/>
                          </a:solidFill>
                          <a:effectLst/>
                          <a:latin typeface="Calibri"/>
                        </a:rPr>
                        <a:t>CLOSE READING </a:t>
                      </a:r>
                      <a:r>
                        <a:rPr lang="en-US" sz="1000" b="1" i="0" u="none" strike="noStrike" dirty="0" smtClean="0">
                          <a:solidFill>
                            <a:srgbClr val="000000"/>
                          </a:solidFill>
                          <a:effectLst/>
                          <a:latin typeface="Calibri"/>
                        </a:rPr>
                        <a:t>STRATEGIES</a:t>
                      </a:r>
                    </a:p>
                    <a:p>
                      <a:pPr algn="ctr" rtl="0" fontAlgn="ctr">
                        <a:spcBef>
                          <a:spcPts val="0"/>
                        </a:spcBef>
                        <a:spcAft>
                          <a:spcPts val="0"/>
                        </a:spcAft>
                      </a:pPr>
                      <a:endParaRPr lang="en-US" sz="1000" b="1" i="0" u="none" strike="noStrike" dirty="0" smtClean="0">
                        <a:solidFill>
                          <a:srgbClr val="000000"/>
                        </a:solidFill>
                        <a:effectLst/>
                        <a:latin typeface="Calibri"/>
                      </a:endParaRPr>
                    </a:p>
                    <a:p>
                      <a:pPr algn="ctr" rtl="0" fontAlgn="ctr">
                        <a:spcBef>
                          <a:spcPts val="0"/>
                        </a:spcBef>
                        <a:spcAft>
                          <a:spcPts val="0"/>
                        </a:spcAft>
                      </a:pPr>
                      <a:endParaRPr lang="en-US" sz="1000" b="1" dirty="0">
                        <a:effectLst/>
                      </a:endParaRPr>
                    </a:p>
                  </a:txBody>
                  <a:tcPr marL="21508" marR="21508" marT="19357" marB="19357"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5"/>
                    </a:solidFill>
                  </a:tcPr>
                </a:tc>
                <a:tc>
                  <a:txBody>
                    <a:bodyPr/>
                    <a:lstStyle/>
                    <a:p>
                      <a:pPr algn="ctr" rtl="0" fontAlgn="ctr">
                        <a:spcBef>
                          <a:spcPts val="0"/>
                        </a:spcBef>
                        <a:spcAft>
                          <a:spcPts val="0"/>
                        </a:spcAft>
                      </a:pPr>
                      <a:r>
                        <a:rPr lang="en-US" sz="1000" b="1" i="0" u="none" strike="noStrike" dirty="0">
                          <a:solidFill>
                            <a:srgbClr val="000000"/>
                          </a:solidFill>
                          <a:effectLst/>
                          <a:latin typeface="Calibri"/>
                        </a:rPr>
                        <a:t>RESPONSE TO </a:t>
                      </a:r>
                      <a:r>
                        <a:rPr lang="en-US" sz="1000" b="1" i="0" u="none" strike="noStrike" dirty="0" smtClean="0">
                          <a:solidFill>
                            <a:srgbClr val="000000"/>
                          </a:solidFill>
                          <a:effectLst/>
                          <a:latin typeface="Calibri"/>
                        </a:rPr>
                        <a:t>READINGS</a:t>
                      </a:r>
                    </a:p>
                    <a:p>
                      <a:pPr algn="ctr" rtl="0" fontAlgn="ctr">
                        <a:spcBef>
                          <a:spcPts val="0"/>
                        </a:spcBef>
                        <a:spcAft>
                          <a:spcPts val="0"/>
                        </a:spcAft>
                      </a:pPr>
                      <a:endParaRPr lang="en-US" sz="1000" b="1" i="0" u="none" strike="noStrike" dirty="0" smtClean="0">
                        <a:solidFill>
                          <a:srgbClr val="000000"/>
                        </a:solidFill>
                        <a:effectLst/>
                        <a:latin typeface="Calibri"/>
                      </a:endParaRPr>
                    </a:p>
                    <a:p>
                      <a:pPr algn="ctr" rtl="0" fontAlgn="ctr">
                        <a:spcBef>
                          <a:spcPts val="0"/>
                        </a:spcBef>
                        <a:spcAft>
                          <a:spcPts val="0"/>
                        </a:spcAft>
                      </a:pPr>
                      <a:endParaRPr lang="en-US" sz="1000" b="1" dirty="0">
                        <a:effectLst/>
                      </a:endParaRPr>
                    </a:p>
                  </a:txBody>
                  <a:tcPr marL="21508" marR="21508" marT="19357" marB="19357" anchor="ctr">
                    <a:lnL w="254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0B3"/>
                    </a:solidFill>
                  </a:tcPr>
                </a:tc>
                <a:tc>
                  <a:txBody>
                    <a:bodyPr/>
                    <a:lstStyle/>
                    <a:p>
                      <a:pPr algn="ctr" rtl="0" fontAlgn="ctr">
                        <a:spcBef>
                          <a:spcPts val="0"/>
                        </a:spcBef>
                        <a:spcAft>
                          <a:spcPts val="0"/>
                        </a:spcAft>
                      </a:pPr>
                      <a:r>
                        <a:rPr lang="en-US" sz="1000" b="1" dirty="0">
                          <a:effectLst/>
                        </a:rPr>
                        <a:t/>
                      </a:r>
                      <a:br>
                        <a:rPr lang="en-US" sz="1000" b="1" dirty="0">
                          <a:effectLst/>
                        </a:rPr>
                      </a:br>
                      <a:r>
                        <a:rPr lang="en-US" sz="1000" b="1" i="0" u="none" strike="noStrike" dirty="0" smtClean="0">
                          <a:solidFill>
                            <a:srgbClr val="000000"/>
                          </a:solidFill>
                          <a:effectLst/>
                          <a:latin typeface="Calibri"/>
                        </a:rPr>
                        <a:t>TOPICS</a:t>
                      </a:r>
                    </a:p>
                    <a:p>
                      <a:pPr algn="ctr" rtl="0" fontAlgn="ctr">
                        <a:spcBef>
                          <a:spcPts val="0"/>
                        </a:spcBef>
                        <a:spcAft>
                          <a:spcPts val="0"/>
                        </a:spcAft>
                      </a:pPr>
                      <a:endParaRPr lang="en-US" sz="1000" b="1" i="0" u="none" strike="noStrike" dirty="0" smtClean="0">
                        <a:solidFill>
                          <a:srgbClr val="000000"/>
                        </a:solidFill>
                        <a:effectLst/>
                        <a:latin typeface="Calibri"/>
                      </a:endParaRPr>
                    </a:p>
                    <a:p>
                      <a:pPr algn="ctr" rtl="0" fontAlgn="ctr">
                        <a:spcBef>
                          <a:spcPts val="0"/>
                        </a:spcBef>
                        <a:spcAft>
                          <a:spcPts val="0"/>
                        </a:spcAft>
                      </a:pPr>
                      <a:endParaRPr lang="en-US" sz="1000" b="1" i="0" u="none" strike="noStrike" dirty="0" smtClean="0">
                        <a:solidFill>
                          <a:srgbClr val="000000"/>
                        </a:solidFill>
                        <a:effectLst/>
                        <a:latin typeface="Calibri"/>
                      </a:endParaRPr>
                    </a:p>
                    <a:p>
                      <a:pPr algn="ctr" rtl="0" fontAlgn="ctr">
                        <a:spcBef>
                          <a:spcPts val="0"/>
                        </a:spcBef>
                        <a:spcAft>
                          <a:spcPts val="0"/>
                        </a:spcAft>
                      </a:pPr>
                      <a:endParaRPr lang="en-US" sz="1000" b="1" dirty="0">
                        <a:effectLst/>
                      </a:endParaRPr>
                    </a:p>
                  </a:txBody>
                  <a:tcPr marL="21508" marR="21508" marT="19357" marB="19357"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r>
              <a:tr h="364534">
                <a:tc>
                  <a:txBody>
                    <a:bodyPr/>
                    <a:lstStyle/>
                    <a:p>
                      <a:pPr fontAlgn="t"/>
                      <a:r>
                        <a:rPr lang="en-US" sz="800">
                          <a:effectLst/>
                        </a:rPr>
                        <a:t/>
                      </a:r>
                      <a:br>
                        <a:rPr lang="en-US" sz="800">
                          <a:effectLst/>
                        </a:rPr>
                      </a:br>
                      <a:endParaRPr lang="en-US" sz="800">
                        <a:effectLst/>
                      </a:endParaRPr>
                    </a:p>
                  </a:txBody>
                  <a:tcPr marL="21508" marR="21508" marT="19357" marB="19357">
                    <a:lnL w="1905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EDED"/>
                    </a:solidFill>
                  </a:tcPr>
                </a:tc>
                <a:tc>
                  <a:txBody>
                    <a:bodyPr/>
                    <a:lstStyle/>
                    <a:p>
                      <a:pPr fontAlgn="t"/>
                      <a:r>
                        <a:rPr lang="en-US" sz="800">
                          <a:effectLst/>
                        </a:rPr>
                        <a:t/>
                      </a:r>
                      <a:br>
                        <a:rPr lang="en-US" sz="800">
                          <a:effectLst/>
                        </a:rPr>
                      </a:br>
                      <a:endParaRPr lang="en-US" sz="800">
                        <a:effectLst/>
                      </a:endParaRPr>
                    </a:p>
                  </a:txBody>
                  <a:tcPr marL="21508" marR="21508" marT="19357" marB="19357">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EDED"/>
                    </a:solidFill>
                  </a:tcPr>
                </a:tc>
                <a:tc>
                  <a:txBody>
                    <a:bodyPr/>
                    <a:lstStyle/>
                    <a:p>
                      <a:pPr algn="ctr" rtl="0" fontAlgn="ctr">
                        <a:spcBef>
                          <a:spcPts val="0"/>
                        </a:spcBef>
                        <a:spcAft>
                          <a:spcPts val="0"/>
                        </a:spcAft>
                      </a:pPr>
                      <a:r>
                        <a:rPr lang="en-US" sz="800" b="1" i="0" u="none" strike="noStrike" dirty="0" smtClean="0">
                          <a:solidFill>
                            <a:srgbClr val="000000"/>
                          </a:solidFill>
                          <a:effectLst/>
                          <a:latin typeface="Calibri"/>
                        </a:rPr>
                        <a:t>Draft</a:t>
                      </a:r>
                      <a:r>
                        <a:rPr lang="en-US" sz="800" b="1" i="0" u="none" strike="noStrike" dirty="0">
                          <a:solidFill>
                            <a:srgbClr val="000000"/>
                          </a:solidFill>
                          <a:effectLst/>
                          <a:latin typeface="Calibri"/>
                        </a:rPr>
                        <a:t>, Feedback, </a:t>
                      </a:r>
                      <a:r>
                        <a:rPr lang="en-US" sz="800" b="1" i="0" u="none" strike="noStrike" dirty="0" smtClean="0">
                          <a:solidFill>
                            <a:srgbClr val="000000"/>
                          </a:solidFill>
                          <a:effectLst/>
                          <a:latin typeface="Calibri"/>
                        </a:rPr>
                        <a:t>Revise, </a:t>
                      </a:r>
                      <a:endParaRPr lang="en-US" sz="800" dirty="0">
                        <a:effectLst/>
                      </a:endParaRPr>
                    </a:p>
                    <a:p>
                      <a:pPr algn="ctr" rtl="0" fontAlgn="ctr">
                        <a:spcBef>
                          <a:spcPts val="0"/>
                        </a:spcBef>
                        <a:spcAft>
                          <a:spcPts val="0"/>
                        </a:spcAft>
                      </a:pPr>
                      <a:r>
                        <a:rPr lang="en-US" sz="800" b="1" i="0" u="none" strike="noStrike" dirty="0">
                          <a:solidFill>
                            <a:srgbClr val="000000"/>
                          </a:solidFill>
                          <a:effectLst/>
                          <a:latin typeface="Calibri"/>
                        </a:rPr>
                        <a:t>Reflect</a:t>
                      </a:r>
                      <a:endParaRPr lang="en-US" sz="800" dirty="0">
                        <a:effectLst/>
                      </a:endParaRPr>
                    </a:p>
                  </a:txBody>
                  <a:tcPr marL="21508" marR="21508" marT="19357" marB="19357" anchor="ctr">
                    <a:lnL w="254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fontAlgn="ctr"/>
                      <a:r>
                        <a:rPr lang="en-US" sz="800" dirty="0">
                          <a:effectLst/>
                        </a:rPr>
                        <a:t/>
                      </a:r>
                      <a:br>
                        <a:rPr lang="en-US" sz="800" dirty="0">
                          <a:effectLst/>
                        </a:rPr>
                      </a:br>
                      <a:endParaRPr lang="en-US" sz="800" dirty="0">
                        <a:effectLst/>
                      </a:endParaRPr>
                    </a:p>
                  </a:txBody>
                  <a:tcPr marL="21508" marR="21508" marT="19357" marB="19357"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rtl="0" fontAlgn="ctr">
                        <a:spcBef>
                          <a:spcPts val="0"/>
                        </a:spcBef>
                        <a:spcAft>
                          <a:spcPts val="0"/>
                        </a:spcAft>
                      </a:pPr>
                      <a:r>
                        <a:rPr lang="en-US" sz="800" b="1" i="0" u="none" strike="noStrike">
                          <a:solidFill>
                            <a:srgbClr val="000000"/>
                          </a:solidFill>
                          <a:effectLst/>
                          <a:latin typeface="Calibri"/>
                        </a:rPr>
                        <a:t>Close reading strategies</a:t>
                      </a:r>
                      <a:endParaRPr lang="en-US" sz="800">
                        <a:effectLst/>
                      </a:endParaRPr>
                    </a:p>
                  </a:txBody>
                  <a:tcPr marL="21508" marR="21508" marT="19357" marB="19357"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5"/>
                    </a:solidFill>
                  </a:tcPr>
                </a:tc>
                <a:tc>
                  <a:txBody>
                    <a:bodyPr/>
                    <a:lstStyle/>
                    <a:p>
                      <a:pPr algn="ctr" rtl="0" fontAlgn="ctr">
                        <a:spcBef>
                          <a:spcPts val="0"/>
                        </a:spcBef>
                        <a:spcAft>
                          <a:spcPts val="0"/>
                        </a:spcAft>
                      </a:pPr>
                      <a:r>
                        <a:rPr lang="en-US" sz="800" b="1" i="0" u="none" strike="noStrike">
                          <a:solidFill>
                            <a:srgbClr val="000000"/>
                          </a:solidFill>
                          <a:effectLst/>
                          <a:latin typeface="Calibri"/>
                        </a:rPr>
                        <a:t>Writing &amp; talking to develop knowledge on topic or issue</a:t>
                      </a:r>
                      <a:endParaRPr lang="en-US" sz="800">
                        <a:effectLst/>
                      </a:endParaRPr>
                    </a:p>
                  </a:txBody>
                  <a:tcPr marL="21508" marR="21508" marT="19357" marB="19357"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0B3"/>
                    </a:solidFill>
                  </a:tcPr>
                </a:tc>
                <a:tc>
                  <a:txBody>
                    <a:bodyPr/>
                    <a:lstStyle/>
                    <a:p>
                      <a:pPr fontAlgn="ctr"/>
                      <a:r>
                        <a:rPr lang="en-US" sz="800" dirty="0">
                          <a:effectLst/>
                        </a:rPr>
                        <a:t/>
                      </a:r>
                      <a:br>
                        <a:rPr lang="en-US" sz="800" dirty="0">
                          <a:effectLst/>
                        </a:rPr>
                      </a:br>
                      <a:r>
                        <a:rPr lang="en-US" sz="800" dirty="0">
                          <a:effectLst/>
                        </a:rPr>
                        <a:t/>
                      </a:r>
                      <a:br>
                        <a:rPr lang="en-US" sz="800" dirty="0">
                          <a:effectLst/>
                        </a:rPr>
                      </a:br>
                      <a:r>
                        <a:rPr lang="en-US" sz="800" dirty="0">
                          <a:effectLst/>
                        </a:rPr>
                        <a:t/>
                      </a:r>
                      <a:br>
                        <a:rPr lang="en-US" sz="800" dirty="0">
                          <a:effectLst/>
                        </a:rPr>
                      </a:br>
                      <a:endParaRPr lang="en-US" sz="800" dirty="0">
                        <a:effectLst/>
                      </a:endParaRPr>
                    </a:p>
                  </a:txBody>
                  <a:tcPr marL="21508" marR="21508" marT="19357" marB="19357"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r>
              <a:tr h="967863">
                <a:tc>
                  <a:txBody>
                    <a:bodyPr/>
                    <a:lstStyle/>
                    <a:p>
                      <a:pPr rtl="0" fontAlgn="t">
                        <a:spcBef>
                          <a:spcPts val="0"/>
                        </a:spcBef>
                        <a:spcAft>
                          <a:spcPts val="0"/>
                        </a:spcAft>
                      </a:pPr>
                      <a:endParaRPr lang="en-US" sz="1200" b="1" dirty="0" smtClean="0">
                        <a:effectLst/>
                        <a:latin typeface="+mj-lt"/>
                      </a:endParaRPr>
                    </a:p>
                    <a:p>
                      <a:pPr rtl="0" fontAlgn="t">
                        <a:spcBef>
                          <a:spcPts val="0"/>
                        </a:spcBef>
                        <a:spcAft>
                          <a:spcPts val="0"/>
                        </a:spcAft>
                      </a:pPr>
                      <a:r>
                        <a:rPr lang="en-US" sz="1200" b="1" dirty="0" smtClean="0">
                          <a:effectLst/>
                          <a:latin typeface="+mj-lt"/>
                        </a:rPr>
                        <a:t>Connect evidence </a:t>
                      </a:r>
                      <a:r>
                        <a:rPr lang="en-US" sz="1200" b="1" smtClean="0">
                          <a:effectLst/>
                          <a:latin typeface="+mj-lt"/>
                        </a:rPr>
                        <a:t>to support claim</a:t>
                      </a:r>
                      <a:endParaRPr lang="en-US" sz="1200" b="1" dirty="0" smtClean="0">
                        <a:effectLst/>
                        <a:latin typeface="+mj-lt"/>
                      </a:endParaRPr>
                    </a:p>
                    <a:p>
                      <a:pPr rtl="0" fontAlgn="t">
                        <a:spcBef>
                          <a:spcPts val="0"/>
                        </a:spcBef>
                        <a:spcAft>
                          <a:spcPts val="0"/>
                        </a:spcAft>
                      </a:pPr>
                      <a:endParaRPr lang="en-US" sz="1200" dirty="0" smtClean="0">
                        <a:effectLst/>
                        <a:latin typeface="+mj-lt"/>
                      </a:endParaRPr>
                    </a:p>
                    <a:p>
                      <a:pPr rtl="0" fontAlgn="t">
                        <a:spcBef>
                          <a:spcPts val="0"/>
                        </a:spcBef>
                        <a:spcAft>
                          <a:spcPts val="0"/>
                        </a:spcAft>
                      </a:pPr>
                      <a:r>
                        <a:rPr lang="en-US" sz="1200" dirty="0" smtClean="0">
                          <a:effectLst/>
                          <a:latin typeface="+mj-lt"/>
                        </a:rPr>
                        <a:t>4 Lessons </a:t>
                      </a:r>
                      <a:r>
                        <a:rPr lang="en-US" sz="1200" i="1" dirty="0" smtClean="0">
                          <a:effectLst/>
                          <a:latin typeface="+mj-lt"/>
                        </a:rPr>
                        <a:t>plus time</a:t>
                      </a:r>
                      <a:r>
                        <a:rPr lang="en-US" sz="1200" i="1" baseline="0" dirty="0" smtClean="0">
                          <a:effectLst/>
                          <a:latin typeface="+mj-lt"/>
                        </a:rPr>
                        <a:t> to read and annotate text set</a:t>
                      </a:r>
                    </a:p>
                    <a:p>
                      <a:pPr rtl="0" fontAlgn="t">
                        <a:spcBef>
                          <a:spcPts val="0"/>
                        </a:spcBef>
                        <a:spcAft>
                          <a:spcPts val="0"/>
                        </a:spcAft>
                      </a:pPr>
                      <a:endParaRPr lang="en-US" sz="1200" i="1" baseline="0" dirty="0" smtClean="0">
                        <a:effectLst/>
                        <a:latin typeface="+mj-lt"/>
                      </a:endParaRPr>
                    </a:p>
                    <a:p>
                      <a:pPr rtl="0" fontAlgn="t">
                        <a:spcBef>
                          <a:spcPts val="0"/>
                        </a:spcBef>
                        <a:spcAft>
                          <a:spcPts val="0"/>
                        </a:spcAft>
                      </a:pPr>
                      <a:endParaRPr lang="en-US" sz="1200" dirty="0" smtClean="0">
                        <a:effectLst/>
                        <a:latin typeface="+mj-lt"/>
                      </a:endParaRPr>
                    </a:p>
                  </a:txBody>
                  <a:tcPr marR="45720" marT="91440" marB="19357">
                    <a:lnL w="1905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indent="0" algn="l" defTabSz="914400" rtl="0" eaLnBrk="1" fontAlgn="base" latinLnBrk="0" hangingPunct="1">
                        <a:lnSpc>
                          <a:spcPct val="100000"/>
                        </a:lnSpc>
                        <a:spcBef>
                          <a:spcPts val="0"/>
                        </a:spcBef>
                        <a:spcAft>
                          <a:spcPts val="0"/>
                        </a:spcAft>
                        <a:buClrTx/>
                        <a:buSzTx/>
                        <a:buFont typeface="Arial"/>
                        <a:buNone/>
                        <a:tabLst/>
                        <a:defRPr/>
                      </a:pPr>
                      <a:endParaRPr lang="en-US" sz="1200" b="1" i="0" u="none" strike="noStrike" dirty="0" smtClean="0">
                        <a:solidFill>
                          <a:srgbClr val="000000"/>
                        </a:solidFill>
                        <a:effectLst/>
                        <a:latin typeface="+mj-lt"/>
                      </a:endParaRPr>
                    </a:p>
                    <a:p>
                      <a:pPr marL="0" marR="0" indent="0" algn="l" defTabSz="914400" rtl="0" eaLnBrk="1" fontAlgn="base" latinLnBrk="0" hangingPunct="1">
                        <a:lnSpc>
                          <a:spcPct val="100000"/>
                        </a:lnSpc>
                        <a:spcBef>
                          <a:spcPts val="0"/>
                        </a:spcBef>
                        <a:spcAft>
                          <a:spcPts val="0"/>
                        </a:spcAft>
                        <a:buClrTx/>
                        <a:buSzTx/>
                        <a:buFont typeface="Arial"/>
                        <a:buNone/>
                        <a:tabLst/>
                        <a:defRPr/>
                      </a:pPr>
                      <a:r>
                        <a:rPr lang="en-US" sz="1200" b="1" i="0" u="none" strike="noStrike" dirty="0" smtClean="0">
                          <a:solidFill>
                            <a:srgbClr val="000000"/>
                          </a:solidFill>
                          <a:effectLst/>
                          <a:latin typeface="+mj-lt"/>
                        </a:rPr>
                        <a:t>Entering Skills:</a:t>
                      </a:r>
                    </a:p>
                    <a:p>
                      <a:pPr marL="182880" marR="0" lvl="0" indent="-182880" algn="l" rtl="0">
                        <a:spcBef>
                          <a:spcPts val="0"/>
                        </a:spcBef>
                        <a:buClr>
                          <a:schemeClr val="dk1"/>
                        </a:buClr>
                        <a:buSzPct val="100000"/>
                        <a:buFont typeface="Calibri"/>
                        <a:buChar char="•"/>
                      </a:pPr>
                      <a:r>
                        <a:rPr lang="en-US" sz="1200" b="0" i="0" u="none" strike="noStrike" cap="none" baseline="0" dirty="0" smtClean="0">
                          <a:solidFill>
                            <a:schemeClr val="dk1"/>
                          </a:solidFill>
                          <a:latin typeface="+mj-lt"/>
                          <a:ea typeface="Calibri"/>
                          <a:cs typeface="Calibri"/>
                          <a:sym typeface="Calibri"/>
                        </a:rPr>
                        <a:t>Annotating  text</a:t>
                      </a:r>
                    </a:p>
                    <a:p>
                      <a:pPr marL="182880" marR="0" lvl="0" indent="-182880" algn="l" rtl="0">
                        <a:spcBef>
                          <a:spcPts val="0"/>
                        </a:spcBef>
                        <a:buClr>
                          <a:schemeClr val="dk1"/>
                        </a:buClr>
                        <a:buSzPct val="100000"/>
                        <a:buFont typeface="Calibri"/>
                        <a:buChar char="•"/>
                      </a:pPr>
                      <a:r>
                        <a:rPr lang="en-US" sz="1200" b="0" i="0" u="none" strike="noStrike" cap="none" baseline="0" dirty="0" smtClean="0">
                          <a:solidFill>
                            <a:schemeClr val="dk1"/>
                          </a:solidFill>
                          <a:latin typeface="+mj-lt"/>
                          <a:ea typeface="Calibri"/>
                          <a:cs typeface="Calibri"/>
                          <a:sym typeface="Calibri"/>
                        </a:rPr>
                        <a:t>Drafting a claim</a:t>
                      </a:r>
                    </a:p>
                    <a:p>
                      <a:pPr marL="182880" marR="0" lvl="0" indent="-182880" algn="l" rtl="0">
                        <a:spcBef>
                          <a:spcPts val="0"/>
                        </a:spcBef>
                        <a:buClr>
                          <a:schemeClr val="dk1"/>
                        </a:buClr>
                        <a:buSzPct val="100000"/>
                        <a:buFont typeface="Calibri"/>
                        <a:buChar char="•"/>
                      </a:pPr>
                      <a:r>
                        <a:rPr lang="en-US" sz="1200" b="0" i="0" u="none" strike="noStrike" cap="none" baseline="0" dirty="0" smtClean="0">
                          <a:solidFill>
                            <a:schemeClr val="dk1"/>
                          </a:solidFill>
                          <a:latin typeface="+mj-lt"/>
                          <a:ea typeface="Calibri"/>
                          <a:cs typeface="Calibri"/>
                          <a:sym typeface="Calibri"/>
                        </a:rPr>
                        <a:t>Identifying evidence (quotations, facts, and statistics) to support the claim</a:t>
                      </a:r>
                      <a:endParaRPr lang="en-US" sz="1200" b="1" i="0" u="none" strike="noStrike" dirty="0" smtClean="0">
                        <a:solidFill>
                          <a:srgbClr val="000000"/>
                        </a:solidFill>
                        <a:effectLst/>
                        <a:latin typeface="+mj-lt"/>
                      </a:endParaRPr>
                    </a:p>
                    <a:p>
                      <a:pPr marL="0" marR="0" indent="0" algn="l" defTabSz="914400" rtl="0" eaLnBrk="1" fontAlgn="base" latinLnBrk="0" hangingPunct="1">
                        <a:lnSpc>
                          <a:spcPct val="100000"/>
                        </a:lnSpc>
                        <a:spcBef>
                          <a:spcPts val="0"/>
                        </a:spcBef>
                        <a:spcAft>
                          <a:spcPts val="0"/>
                        </a:spcAft>
                        <a:buClrTx/>
                        <a:buSzTx/>
                        <a:buFont typeface="Arial"/>
                        <a:buNone/>
                        <a:tabLst/>
                        <a:defRPr/>
                      </a:pPr>
                      <a:endParaRPr lang="en-US" sz="1200" b="0" i="0" u="none" strike="noStrike" dirty="0" smtClean="0">
                        <a:solidFill>
                          <a:srgbClr val="000000"/>
                        </a:solidFill>
                        <a:effectLst/>
                        <a:latin typeface="+mj-lt"/>
                      </a:endParaRPr>
                    </a:p>
                    <a:p>
                      <a:pPr marL="0" marR="0" indent="0" algn="l" defTabSz="914400" rtl="0" eaLnBrk="1" fontAlgn="base" latinLnBrk="0" hangingPunct="1">
                        <a:lnSpc>
                          <a:spcPct val="100000"/>
                        </a:lnSpc>
                        <a:spcBef>
                          <a:spcPts val="0"/>
                        </a:spcBef>
                        <a:spcAft>
                          <a:spcPts val="0"/>
                        </a:spcAft>
                        <a:buClrTx/>
                        <a:buSzTx/>
                        <a:buFont typeface="Arial"/>
                        <a:buNone/>
                        <a:tabLst/>
                        <a:defRPr/>
                      </a:pPr>
                      <a:r>
                        <a:rPr lang="en-US" sz="1200" b="1" i="0" u="none" strike="noStrike" dirty="0" smtClean="0">
                          <a:solidFill>
                            <a:srgbClr val="000000"/>
                          </a:solidFill>
                          <a:effectLst/>
                          <a:latin typeface="+mj-lt"/>
                        </a:rPr>
                        <a:t>Foundational Skills: </a:t>
                      </a:r>
                      <a:r>
                        <a:rPr lang="en-US" sz="1200" b="0" i="0" u="none" strike="noStrike" baseline="0" dirty="0" smtClean="0">
                          <a:solidFill>
                            <a:srgbClr val="000000"/>
                          </a:solidFill>
                          <a:effectLst/>
                          <a:latin typeface="+mj-lt"/>
                        </a:rPr>
                        <a:t>Tying evidence to the claim; explaining its relevance </a:t>
                      </a:r>
                    </a:p>
                    <a:p>
                      <a:pPr marL="0" marR="0" indent="0" algn="l" defTabSz="914400" rtl="0" eaLnBrk="1" fontAlgn="base" latinLnBrk="0" hangingPunct="1">
                        <a:lnSpc>
                          <a:spcPct val="100000"/>
                        </a:lnSpc>
                        <a:spcBef>
                          <a:spcPts val="0"/>
                        </a:spcBef>
                        <a:spcAft>
                          <a:spcPts val="0"/>
                        </a:spcAft>
                        <a:buClrTx/>
                        <a:buSzTx/>
                        <a:buFont typeface="Arial"/>
                        <a:buNone/>
                        <a:tabLst/>
                        <a:defRPr/>
                      </a:pPr>
                      <a:endParaRPr lang="en-US" sz="1200" b="0" i="0" u="none" strike="noStrike" baseline="0" dirty="0" smtClean="0">
                        <a:solidFill>
                          <a:srgbClr val="000000"/>
                        </a:solidFill>
                        <a:effectLst/>
                        <a:latin typeface="+mj-lt"/>
                      </a:endParaRPr>
                    </a:p>
                    <a:p>
                      <a:pPr marL="0" marR="0" indent="0" algn="l" defTabSz="914400" rtl="0" eaLnBrk="1" fontAlgn="base" latinLnBrk="0" hangingPunct="1">
                        <a:lnSpc>
                          <a:spcPct val="100000"/>
                        </a:lnSpc>
                        <a:spcBef>
                          <a:spcPts val="0"/>
                        </a:spcBef>
                        <a:spcAft>
                          <a:spcPts val="0"/>
                        </a:spcAft>
                        <a:buClrTx/>
                        <a:buSzTx/>
                        <a:buFont typeface="Arial"/>
                        <a:buNone/>
                        <a:tabLst/>
                        <a:defRPr/>
                      </a:pPr>
                      <a:r>
                        <a:rPr lang="en-US" sz="1200" b="1" i="0" u="none" strike="noStrike" baseline="0" dirty="0" smtClean="0">
                          <a:solidFill>
                            <a:srgbClr val="000000"/>
                          </a:solidFill>
                          <a:effectLst/>
                          <a:latin typeface="+mj-lt"/>
                        </a:rPr>
                        <a:t>Digging Deeper:</a:t>
                      </a:r>
                      <a:endParaRPr lang="en-US" sz="1200" b="1" i="0" u="none" strike="noStrike" dirty="0" smtClean="0">
                        <a:solidFill>
                          <a:srgbClr val="000000"/>
                        </a:solidFill>
                        <a:effectLst/>
                        <a:latin typeface="+mj-lt"/>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smtClean="0">
                          <a:solidFill>
                            <a:srgbClr val="000000"/>
                          </a:solidFill>
                          <a:effectLst/>
                          <a:latin typeface="+mj-lt"/>
                        </a:rPr>
                        <a:t>Authorizing</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smtClean="0">
                          <a:solidFill>
                            <a:srgbClr val="000000"/>
                          </a:solidFill>
                          <a:effectLst/>
                          <a:latin typeface="+mj-lt"/>
                        </a:rPr>
                        <a:t>Countering</a:t>
                      </a:r>
                    </a:p>
                    <a:p>
                      <a:pPr marL="0" marR="0" indent="0" algn="l" defTabSz="914400" rtl="0" eaLnBrk="1" fontAlgn="base" latinLnBrk="0" hangingPunct="1">
                        <a:lnSpc>
                          <a:spcPct val="100000"/>
                        </a:lnSpc>
                        <a:spcBef>
                          <a:spcPts val="0"/>
                        </a:spcBef>
                        <a:spcAft>
                          <a:spcPts val="0"/>
                        </a:spcAft>
                        <a:buClrTx/>
                        <a:buSzTx/>
                        <a:buFont typeface="Arial"/>
                        <a:buNone/>
                        <a:tabLst/>
                        <a:defRPr/>
                      </a:pPr>
                      <a:endParaRPr lang="en-US" sz="1200" b="1" i="0" u="none" strike="noStrike" dirty="0" smtClean="0">
                        <a:solidFill>
                          <a:srgbClr val="000000"/>
                        </a:solidFill>
                        <a:effectLst/>
                        <a:latin typeface="+mj-lt"/>
                      </a:endParaRPr>
                    </a:p>
                    <a:p>
                      <a:pPr marL="0" marR="0" indent="0" algn="l" defTabSz="914400" rtl="0" eaLnBrk="1" fontAlgn="base" latinLnBrk="0" hangingPunct="1">
                        <a:lnSpc>
                          <a:spcPct val="100000"/>
                        </a:lnSpc>
                        <a:spcBef>
                          <a:spcPts val="0"/>
                        </a:spcBef>
                        <a:spcAft>
                          <a:spcPts val="0"/>
                        </a:spcAft>
                        <a:buClrTx/>
                        <a:buSzTx/>
                        <a:buFont typeface="Arial"/>
                        <a:buNone/>
                        <a:tabLst/>
                        <a:defRPr/>
                      </a:pPr>
                      <a:endParaRPr lang="en-US" sz="1200" b="1" i="0" u="none" strike="noStrike" dirty="0" smtClean="0">
                        <a:solidFill>
                          <a:srgbClr val="000000"/>
                        </a:solidFill>
                        <a:effectLst/>
                        <a:latin typeface="+mj-lt"/>
                      </a:endParaRPr>
                    </a:p>
                    <a:p>
                      <a:pPr marL="0" marR="0" indent="0" algn="l" defTabSz="914400" rtl="0" eaLnBrk="1" fontAlgn="base" latinLnBrk="0" hangingPunct="1">
                        <a:lnSpc>
                          <a:spcPct val="100000"/>
                        </a:lnSpc>
                        <a:spcBef>
                          <a:spcPts val="0"/>
                        </a:spcBef>
                        <a:spcAft>
                          <a:spcPts val="0"/>
                        </a:spcAft>
                        <a:buClrTx/>
                        <a:buSzTx/>
                        <a:buFont typeface="Arial"/>
                        <a:buNone/>
                        <a:tabLst/>
                        <a:defRPr/>
                      </a:pPr>
                      <a:endParaRPr lang="en-US" sz="1200" b="1" i="0" u="none" strike="noStrike" dirty="0" smtClean="0">
                        <a:solidFill>
                          <a:srgbClr val="000000"/>
                        </a:solidFill>
                        <a:effectLst/>
                        <a:latin typeface="+mj-lt"/>
                      </a:endParaRPr>
                    </a:p>
                    <a:p>
                      <a:pPr marL="0" marR="0" indent="0" algn="l" defTabSz="914400" rtl="0" eaLnBrk="1" fontAlgn="base" latinLnBrk="0" hangingPunct="1">
                        <a:lnSpc>
                          <a:spcPct val="100000"/>
                        </a:lnSpc>
                        <a:spcBef>
                          <a:spcPts val="0"/>
                        </a:spcBef>
                        <a:spcAft>
                          <a:spcPts val="0"/>
                        </a:spcAft>
                        <a:buClrTx/>
                        <a:buSzTx/>
                        <a:buFont typeface="Arial"/>
                        <a:buNone/>
                        <a:tabLst/>
                        <a:defRPr/>
                      </a:pPr>
                      <a:endParaRPr lang="en-US" sz="1200" b="1" i="0" u="none" strike="noStrike" dirty="0" smtClean="0">
                        <a:solidFill>
                          <a:srgbClr val="000000"/>
                        </a:solidFill>
                        <a:effectLst/>
                        <a:latin typeface="+mj-lt"/>
                      </a:endParaRPr>
                    </a:p>
                    <a:p>
                      <a:pPr marL="0" marR="0" indent="0" algn="l" defTabSz="914400" rtl="0" eaLnBrk="1" fontAlgn="base" latinLnBrk="0" hangingPunct="1">
                        <a:lnSpc>
                          <a:spcPct val="100000"/>
                        </a:lnSpc>
                        <a:spcBef>
                          <a:spcPts val="0"/>
                        </a:spcBef>
                        <a:spcAft>
                          <a:spcPts val="0"/>
                        </a:spcAft>
                        <a:buClrTx/>
                        <a:buSzTx/>
                        <a:buFont typeface="Arial"/>
                        <a:buNone/>
                        <a:tabLst/>
                        <a:defRPr/>
                      </a:pPr>
                      <a:endParaRPr lang="en-US" sz="1200" b="1" i="0" u="none" strike="noStrike" dirty="0" smtClean="0">
                        <a:solidFill>
                          <a:srgbClr val="000000"/>
                        </a:solidFill>
                        <a:effectLst/>
                        <a:latin typeface="+mj-lt"/>
                      </a:endParaRPr>
                    </a:p>
                  </a:txBody>
                  <a:tcPr marR="45720" marT="91440" marB="19357"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200" b="1" dirty="0" smtClean="0">
                          <a:effectLst/>
                          <a:latin typeface="+mj-lt"/>
                        </a:rPr>
                        <a:t>Product: Multi-paragraph draft with layered returns to revise</a:t>
                      </a:r>
                    </a:p>
                    <a:p>
                      <a:pPr rtl="0" fontAlgn="t">
                        <a:spcBef>
                          <a:spcPts val="0"/>
                        </a:spcBef>
                        <a:spcAft>
                          <a:spcPts val="0"/>
                        </a:spcAft>
                      </a:pPr>
                      <a:endParaRPr lang="en-US" sz="1200" b="1" dirty="0" smtClean="0">
                        <a:effectLst/>
                        <a:latin typeface="+mj-lt"/>
                      </a:endParaRPr>
                    </a:p>
                    <a:p>
                      <a:pPr marL="171450" indent="-171450" rtl="0" fontAlgn="t">
                        <a:spcBef>
                          <a:spcPts val="0"/>
                        </a:spcBef>
                        <a:spcAft>
                          <a:spcPts val="0"/>
                        </a:spcAft>
                        <a:buFont typeface="Arial" panose="020B0604020202020204" pitchFamily="34" charset="0"/>
                        <a:buChar char="•"/>
                      </a:pPr>
                      <a:r>
                        <a:rPr lang="en-US" sz="1200" b="1" dirty="0" smtClean="0">
                          <a:effectLst/>
                          <a:latin typeface="+mj-lt"/>
                        </a:rPr>
                        <a:t>Prewriting/</a:t>
                      </a:r>
                    </a:p>
                    <a:p>
                      <a:pPr marL="0" indent="0" rtl="0" fontAlgn="t">
                        <a:spcBef>
                          <a:spcPts val="0"/>
                        </a:spcBef>
                        <a:spcAft>
                          <a:spcPts val="0"/>
                        </a:spcAft>
                        <a:buFont typeface="Arial" panose="020B0604020202020204" pitchFamily="34" charset="0"/>
                        <a:buNone/>
                      </a:pPr>
                      <a:r>
                        <a:rPr lang="en-US" sz="1200" b="1" dirty="0" smtClean="0">
                          <a:effectLst/>
                          <a:latin typeface="+mj-lt"/>
                        </a:rPr>
                        <a:t>   </a:t>
                      </a:r>
                      <a:r>
                        <a:rPr lang="en-US" sz="1200" b="1" baseline="0" dirty="0" smtClean="0">
                          <a:effectLst/>
                          <a:latin typeface="+mj-lt"/>
                        </a:rPr>
                        <a:t> </a:t>
                      </a:r>
                      <a:r>
                        <a:rPr lang="en-US" sz="1200" b="1" dirty="0" smtClean="0">
                          <a:effectLst/>
                          <a:latin typeface="+mj-lt"/>
                        </a:rPr>
                        <a:t>Planning</a:t>
                      </a:r>
                    </a:p>
                    <a:p>
                      <a:pPr marL="171450" indent="-171450" rtl="0" fontAlgn="t">
                        <a:spcBef>
                          <a:spcPts val="0"/>
                        </a:spcBef>
                        <a:spcAft>
                          <a:spcPts val="0"/>
                        </a:spcAft>
                        <a:buFont typeface="Arial" panose="020B0604020202020204" pitchFamily="34" charset="0"/>
                        <a:buChar char="•"/>
                      </a:pPr>
                      <a:r>
                        <a:rPr lang="en-US" sz="1200" b="1" dirty="0" err="1" smtClean="0">
                          <a:effectLst/>
                          <a:latin typeface="+mj-lt"/>
                        </a:rPr>
                        <a:t>Flashdraft</a:t>
                      </a:r>
                      <a:r>
                        <a:rPr lang="en-US" sz="1200" b="1" dirty="0" smtClean="0">
                          <a:effectLst/>
                          <a:latin typeface="+mj-lt"/>
                        </a:rPr>
                        <a:t> using argument planner</a:t>
                      </a:r>
                    </a:p>
                    <a:p>
                      <a:pPr marL="171450" indent="-171450" rtl="0" fontAlgn="t">
                        <a:spcBef>
                          <a:spcPts val="0"/>
                        </a:spcBef>
                        <a:spcAft>
                          <a:spcPts val="0"/>
                        </a:spcAft>
                        <a:buFont typeface="Arial" panose="020B0604020202020204" pitchFamily="34" charset="0"/>
                        <a:buChar char="•"/>
                      </a:pPr>
                      <a:r>
                        <a:rPr lang="en-US" sz="1200" b="1" dirty="0" smtClean="0">
                          <a:effectLst/>
                          <a:latin typeface="+mj-lt"/>
                        </a:rPr>
                        <a:t>Feedback</a:t>
                      </a:r>
                    </a:p>
                    <a:p>
                      <a:pPr marL="171450" indent="-171450" rtl="0" fontAlgn="t">
                        <a:spcBef>
                          <a:spcPts val="0"/>
                        </a:spcBef>
                        <a:spcAft>
                          <a:spcPts val="0"/>
                        </a:spcAft>
                        <a:buFont typeface="Arial" panose="020B0604020202020204" pitchFamily="34" charset="0"/>
                        <a:buChar char="•"/>
                      </a:pPr>
                      <a:r>
                        <a:rPr lang="en-US" sz="1200" b="1" dirty="0" smtClean="0">
                          <a:effectLst/>
                          <a:latin typeface="+mj-lt"/>
                        </a:rPr>
                        <a:t>Revision</a:t>
                      </a:r>
                    </a:p>
                    <a:p>
                      <a:pPr marL="171450" indent="-171450" rtl="0" fontAlgn="t">
                        <a:spcBef>
                          <a:spcPts val="0"/>
                        </a:spcBef>
                        <a:spcAft>
                          <a:spcPts val="0"/>
                        </a:spcAft>
                        <a:buFont typeface="Arial" panose="020B0604020202020204" pitchFamily="34" charset="0"/>
                        <a:buChar char="•"/>
                      </a:pPr>
                      <a:r>
                        <a:rPr lang="en-US" sz="1200" b="1" i="0" u="none" strike="noStrike" dirty="0" smtClean="0">
                          <a:solidFill>
                            <a:srgbClr val="000000"/>
                          </a:solidFill>
                          <a:effectLst/>
                          <a:latin typeface="+mj-lt"/>
                        </a:rPr>
                        <a:t>Reflections</a:t>
                      </a:r>
                    </a:p>
                    <a:p>
                      <a:pPr marL="171450" indent="-171450" rtl="0" fontAlgn="t">
                        <a:spcBef>
                          <a:spcPts val="0"/>
                        </a:spcBef>
                        <a:spcAft>
                          <a:spcPts val="0"/>
                        </a:spcAft>
                        <a:buFont typeface="Arial" panose="020B0604020202020204" pitchFamily="34" charset="0"/>
                        <a:buChar char="•"/>
                      </a:pPr>
                      <a:endParaRPr lang="en-US" sz="1200" b="1" i="0" u="none" strike="noStrike" dirty="0" smtClean="0">
                        <a:solidFill>
                          <a:srgbClr val="000000"/>
                        </a:solidFill>
                        <a:effectLst/>
                        <a:latin typeface="+mj-lt"/>
                      </a:endParaRPr>
                    </a:p>
                    <a:p>
                      <a:pPr marL="171450" indent="-171450" rtl="0" fontAlgn="t">
                        <a:spcBef>
                          <a:spcPts val="0"/>
                        </a:spcBef>
                        <a:spcAft>
                          <a:spcPts val="0"/>
                        </a:spcAft>
                        <a:buFont typeface="Arial" panose="020B0604020202020204" pitchFamily="34" charset="0"/>
                        <a:buChar char="•"/>
                      </a:pPr>
                      <a:endParaRPr lang="en-US" sz="1200" b="1" i="0" u="none" strike="noStrike" dirty="0" smtClean="0">
                        <a:solidFill>
                          <a:srgbClr val="000000"/>
                        </a:solidFill>
                        <a:effectLst/>
                        <a:latin typeface="+mj-lt"/>
                      </a:endParaRPr>
                    </a:p>
                    <a:p>
                      <a:pPr marL="171450" indent="-171450" rtl="0" fontAlgn="t">
                        <a:spcBef>
                          <a:spcPts val="0"/>
                        </a:spcBef>
                        <a:spcAft>
                          <a:spcPts val="0"/>
                        </a:spcAft>
                        <a:buFont typeface="Arial" panose="020B0604020202020204" pitchFamily="34" charset="0"/>
                        <a:buChar char="•"/>
                      </a:pPr>
                      <a:endParaRPr lang="en-US" sz="1200" b="1" i="0" u="none" strike="noStrike" dirty="0" smtClean="0">
                        <a:solidFill>
                          <a:srgbClr val="000000"/>
                        </a:solidFill>
                        <a:effectLst/>
                        <a:latin typeface="+mj-lt"/>
                      </a:endParaRPr>
                    </a:p>
                    <a:p>
                      <a:pPr marL="171450" indent="-171450" rtl="0" fontAlgn="t">
                        <a:spcBef>
                          <a:spcPts val="0"/>
                        </a:spcBef>
                        <a:spcAft>
                          <a:spcPts val="0"/>
                        </a:spcAft>
                        <a:buFont typeface="Arial" panose="020B0604020202020204" pitchFamily="34" charset="0"/>
                        <a:buChar char="•"/>
                      </a:pPr>
                      <a:endParaRPr lang="en-US" sz="1200" b="1" i="0" u="none" strike="noStrike" dirty="0" smtClean="0">
                        <a:solidFill>
                          <a:srgbClr val="000000"/>
                        </a:solidFill>
                        <a:effectLst/>
                        <a:latin typeface="+mj-lt"/>
                      </a:endParaRPr>
                    </a:p>
                    <a:p>
                      <a:pPr marL="171450" indent="-171450" rtl="0" fontAlgn="t">
                        <a:spcBef>
                          <a:spcPts val="0"/>
                        </a:spcBef>
                        <a:spcAft>
                          <a:spcPts val="0"/>
                        </a:spcAft>
                        <a:buFont typeface="Arial" panose="020B0604020202020204" pitchFamily="34" charset="0"/>
                        <a:buChar char="•"/>
                      </a:pPr>
                      <a:endParaRPr lang="en-US" sz="1200" b="1" i="0" u="none" strike="noStrike" dirty="0" smtClean="0">
                        <a:solidFill>
                          <a:srgbClr val="000000"/>
                        </a:solidFill>
                        <a:effectLst/>
                        <a:latin typeface="+mj-lt"/>
                      </a:endParaRPr>
                    </a:p>
                    <a:p>
                      <a:pPr marL="171450" indent="-171450" rtl="0" fontAlgn="t">
                        <a:spcBef>
                          <a:spcPts val="0"/>
                        </a:spcBef>
                        <a:spcAft>
                          <a:spcPts val="0"/>
                        </a:spcAft>
                        <a:buFont typeface="Arial" panose="020B0604020202020204" pitchFamily="34" charset="0"/>
                        <a:buChar char="•"/>
                      </a:pPr>
                      <a:endParaRPr lang="en-US" sz="1200" b="1" i="0" u="none" strike="noStrike" dirty="0" smtClean="0">
                        <a:solidFill>
                          <a:srgbClr val="000000"/>
                        </a:solidFill>
                        <a:effectLst/>
                        <a:latin typeface="+mj-lt"/>
                      </a:endParaRPr>
                    </a:p>
                    <a:p>
                      <a:pPr marL="171450" indent="-171450" rtl="0" fontAlgn="t">
                        <a:spcBef>
                          <a:spcPts val="0"/>
                        </a:spcBef>
                        <a:spcAft>
                          <a:spcPts val="0"/>
                        </a:spcAft>
                        <a:buFont typeface="Arial" panose="020B0604020202020204" pitchFamily="34" charset="0"/>
                        <a:buChar char="•"/>
                      </a:pPr>
                      <a:endParaRPr lang="en-US" sz="1200" b="1" i="0" u="none" strike="noStrike" dirty="0" smtClean="0">
                        <a:solidFill>
                          <a:srgbClr val="000000"/>
                        </a:solidFill>
                        <a:effectLst/>
                        <a:latin typeface="+mj-lt"/>
                      </a:endParaRPr>
                    </a:p>
                    <a:p>
                      <a:pPr marL="171450" indent="-171450" rtl="0" fontAlgn="t">
                        <a:spcBef>
                          <a:spcPts val="0"/>
                        </a:spcBef>
                        <a:spcAft>
                          <a:spcPts val="0"/>
                        </a:spcAft>
                        <a:buFont typeface="Arial" panose="020B0604020202020204" pitchFamily="34" charset="0"/>
                        <a:buChar char="•"/>
                      </a:pPr>
                      <a:endParaRPr lang="en-US" sz="1200" b="1" i="0" u="none" strike="noStrike" dirty="0" smtClean="0">
                        <a:solidFill>
                          <a:srgbClr val="000000"/>
                        </a:solidFill>
                        <a:effectLst/>
                        <a:latin typeface="+mj-lt"/>
                      </a:endParaRPr>
                    </a:p>
                    <a:p>
                      <a:pPr marL="171450" indent="-171450" rtl="0" fontAlgn="t">
                        <a:spcBef>
                          <a:spcPts val="0"/>
                        </a:spcBef>
                        <a:spcAft>
                          <a:spcPts val="0"/>
                        </a:spcAft>
                        <a:buFont typeface="Arial" panose="020B0604020202020204" pitchFamily="34" charset="0"/>
                        <a:buChar char="•"/>
                      </a:pPr>
                      <a:endParaRPr lang="en-US" sz="1200" b="1" i="0" u="none" strike="noStrike" dirty="0">
                        <a:solidFill>
                          <a:srgbClr val="000000"/>
                        </a:solidFill>
                        <a:effectLst/>
                        <a:latin typeface="+mj-lt"/>
                      </a:endParaRPr>
                    </a:p>
                  </a:txBody>
                  <a:tcPr marR="45720" marT="91440" marB="19357" anchor="ctr">
                    <a:lnL w="254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ctr">
                        <a:spcBef>
                          <a:spcPts val="0"/>
                        </a:spcBef>
                        <a:spcAft>
                          <a:spcPts val="0"/>
                        </a:spcAft>
                      </a:pPr>
                      <a:r>
                        <a:rPr lang="en-US" sz="1200" b="1" i="0" u="none" strike="noStrike" dirty="0" smtClean="0">
                          <a:solidFill>
                            <a:srgbClr val="000000"/>
                          </a:solidFill>
                          <a:effectLst/>
                          <a:latin typeface="+mj-lt"/>
                        </a:rPr>
                        <a:t>Claim</a:t>
                      </a:r>
                      <a:endParaRPr lang="en-US" sz="1200" b="1" dirty="0" smtClean="0">
                        <a:effectLst/>
                        <a:latin typeface="+mj-lt"/>
                      </a:endParaRPr>
                    </a:p>
                    <a:p>
                      <a:pPr rtl="0" fontAlgn="ctr">
                        <a:spcBef>
                          <a:spcPts val="0"/>
                        </a:spcBef>
                        <a:spcAft>
                          <a:spcPts val="0"/>
                        </a:spcAft>
                      </a:pPr>
                      <a:r>
                        <a:rPr lang="en-US" sz="1200" b="1" i="0" u="none" strike="noStrike" dirty="0" smtClean="0">
                          <a:solidFill>
                            <a:srgbClr val="000000"/>
                          </a:solidFill>
                          <a:effectLst/>
                          <a:latin typeface="+mj-lt"/>
                        </a:rPr>
                        <a:t>Evidence</a:t>
                      </a: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r>
                        <a:rPr lang="en-US" sz="1200" b="1" dirty="0" smtClean="0">
                          <a:effectLst/>
                          <a:latin typeface="+mj-lt"/>
                        </a:rPr>
                        <a:t>Use of sources:</a:t>
                      </a:r>
                    </a:p>
                    <a:p>
                      <a:pPr rtl="0" fontAlgn="t">
                        <a:spcBef>
                          <a:spcPts val="0"/>
                        </a:spcBef>
                        <a:spcAft>
                          <a:spcPts val="0"/>
                        </a:spcAft>
                      </a:pPr>
                      <a:endParaRPr lang="en-US" sz="1200" b="1" dirty="0" smtClean="0">
                        <a:effectLst/>
                        <a:latin typeface="+mj-lt"/>
                      </a:endParaRPr>
                    </a:p>
                    <a:p>
                      <a:pPr marL="171450" lvl="2" indent="-171450" rtl="0" fontAlgn="t">
                        <a:spcBef>
                          <a:spcPts val="0"/>
                        </a:spcBef>
                        <a:spcAft>
                          <a:spcPts val="0"/>
                        </a:spcAft>
                        <a:buFont typeface="Arial" panose="020B0604020202020204" pitchFamily="34" charset="0"/>
                        <a:buChar char="•"/>
                      </a:pPr>
                      <a:r>
                        <a:rPr lang="en-US" sz="1200" b="0" dirty="0" smtClean="0">
                          <a:effectLst/>
                          <a:latin typeface="+mj-lt"/>
                        </a:rPr>
                        <a:t>Illustrating</a:t>
                      </a:r>
                    </a:p>
                    <a:p>
                      <a:pPr marL="171450" lvl="2" indent="-171450" rtl="0" fontAlgn="t">
                        <a:spcBef>
                          <a:spcPts val="0"/>
                        </a:spcBef>
                        <a:spcAft>
                          <a:spcPts val="0"/>
                        </a:spcAft>
                        <a:buFont typeface="Arial" panose="020B0604020202020204" pitchFamily="34" charset="0"/>
                        <a:buChar char="•"/>
                      </a:pPr>
                      <a:r>
                        <a:rPr lang="en-US" sz="1200" b="0" dirty="0" smtClean="0">
                          <a:effectLst/>
                          <a:latin typeface="+mj-lt"/>
                        </a:rPr>
                        <a:t>Authorizing</a:t>
                      </a:r>
                    </a:p>
                    <a:p>
                      <a:pPr marL="171450" lvl="2" indent="-171450" rtl="0" fontAlgn="t">
                        <a:spcBef>
                          <a:spcPts val="0"/>
                        </a:spcBef>
                        <a:spcAft>
                          <a:spcPts val="0"/>
                        </a:spcAft>
                        <a:buFont typeface="Arial" panose="020B0604020202020204" pitchFamily="34" charset="0"/>
                        <a:buChar char="•"/>
                      </a:pPr>
                      <a:r>
                        <a:rPr lang="en-US" sz="1200" b="0" dirty="0" smtClean="0">
                          <a:effectLst/>
                          <a:latin typeface="+mj-lt"/>
                        </a:rPr>
                        <a:t>Countering</a:t>
                      </a:r>
                    </a:p>
                    <a:p>
                      <a:pPr marL="171450" lvl="2" indent="-171450" rtl="0" fontAlgn="t">
                        <a:spcBef>
                          <a:spcPts val="0"/>
                        </a:spcBef>
                        <a:spcAft>
                          <a:spcPts val="0"/>
                        </a:spcAft>
                        <a:buFont typeface="Arial" panose="020B0604020202020204" pitchFamily="34" charset="0"/>
                        <a:buChar char="•"/>
                      </a:pPr>
                      <a:endParaRPr lang="en-US" sz="1200" b="0" dirty="0" smtClean="0">
                        <a:effectLst/>
                        <a:latin typeface="+mj-lt"/>
                      </a:endParaRPr>
                    </a:p>
                    <a:p>
                      <a:pPr marL="171450" lvl="2" indent="-171450" rtl="0" fontAlgn="t">
                        <a:spcBef>
                          <a:spcPts val="0"/>
                        </a:spcBef>
                        <a:spcAft>
                          <a:spcPts val="0"/>
                        </a:spcAft>
                        <a:buFont typeface="Arial" panose="020B0604020202020204" pitchFamily="34" charset="0"/>
                        <a:buChar char="•"/>
                      </a:pPr>
                      <a:endParaRPr lang="en-US" sz="1200" b="0" dirty="0" smtClean="0">
                        <a:effectLst/>
                        <a:latin typeface="+mj-lt"/>
                      </a:endParaRPr>
                    </a:p>
                    <a:p>
                      <a:pPr marL="171450" lvl="2" indent="-171450" rtl="0" fontAlgn="t">
                        <a:spcBef>
                          <a:spcPts val="0"/>
                        </a:spcBef>
                        <a:spcAft>
                          <a:spcPts val="0"/>
                        </a:spcAft>
                        <a:buFont typeface="Arial" panose="020B0604020202020204" pitchFamily="34" charset="0"/>
                        <a:buChar char="•"/>
                      </a:pPr>
                      <a:endParaRPr lang="en-US" sz="1200" b="0" dirty="0" smtClean="0">
                        <a:effectLst/>
                        <a:latin typeface="+mj-lt"/>
                      </a:endParaRPr>
                    </a:p>
                    <a:p>
                      <a:pPr marL="171450" lvl="2" indent="-171450" rtl="0" fontAlgn="t">
                        <a:spcBef>
                          <a:spcPts val="0"/>
                        </a:spcBef>
                        <a:spcAft>
                          <a:spcPts val="0"/>
                        </a:spcAft>
                        <a:buFont typeface="Arial" panose="020B0604020202020204" pitchFamily="34" charset="0"/>
                        <a:buChar char="•"/>
                      </a:pPr>
                      <a:endParaRPr lang="en-US" sz="1200" b="0" dirty="0" smtClean="0">
                        <a:effectLst/>
                        <a:latin typeface="+mj-lt"/>
                      </a:endParaRPr>
                    </a:p>
                    <a:p>
                      <a:pPr marL="0" lvl="2" indent="0" rtl="0" fontAlgn="t">
                        <a:spcBef>
                          <a:spcPts val="0"/>
                        </a:spcBef>
                        <a:spcAft>
                          <a:spcPts val="0"/>
                        </a:spcAft>
                        <a:buFont typeface="Arial" panose="020B0604020202020204" pitchFamily="34" charset="0"/>
                        <a:buNone/>
                      </a:pPr>
                      <a:endParaRPr lang="en-US" sz="1200" b="0" dirty="0" smtClean="0">
                        <a:effectLst/>
                        <a:latin typeface="+mj-lt"/>
                      </a:endParaRPr>
                    </a:p>
                    <a:p>
                      <a:pPr marL="171450" lvl="2" indent="-171450" rtl="0" fontAlgn="t">
                        <a:spcBef>
                          <a:spcPts val="0"/>
                        </a:spcBef>
                        <a:spcAft>
                          <a:spcPts val="0"/>
                        </a:spcAft>
                        <a:buFont typeface="Arial" panose="020B0604020202020204" pitchFamily="34" charset="0"/>
                        <a:buChar char="•"/>
                      </a:pPr>
                      <a:endParaRPr lang="en-US" sz="1200" b="0" dirty="0" smtClean="0">
                        <a:effectLst/>
                        <a:latin typeface="+mj-lt"/>
                      </a:endParaRPr>
                    </a:p>
                    <a:p>
                      <a:pPr marL="171450" lvl="2" indent="-171450" rtl="0" fontAlgn="t">
                        <a:spcBef>
                          <a:spcPts val="0"/>
                        </a:spcBef>
                        <a:spcAft>
                          <a:spcPts val="0"/>
                        </a:spcAft>
                        <a:buFont typeface="Arial" panose="020B0604020202020204" pitchFamily="34" charset="0"/>
                        <a:buChar char="•"/>
                      </a:pPr>
                      <a:endParaRPr lang="en-US" sz="1200" b="0" dirty="0" smtClean="0">
                        <a:effectLst/>
                        <a:latin typeface="+mj-lt"/>
                      </a:endParaRPr>
                    </a:p>
                    <a:p>
                      <a:pPr marL="171450" lvl="2" indent="-171450" rtl="0" fontAlgn="t">
                        <a:spcBef>
                          <a:spcPts val="0"/>
                        </a:spcBef>
                        <a:spcAft>
                          <a:spcPts val="0"/>
                        </a:spcAft>
                        <a:buFont typeface="Arial" panose="020B0604020202020204" pitchFamily="34" charset="0"/>
                        <a:buChar char="•"/>
                      </a:pPr>
                      <a:endParaRPr lang="en-US" sz="1200" b="0" dirty="0" smtClean="0">
                        <a:effectLst/>
                        <a:latin typeface="+mj-lt"/>
                      </a:endParaRPr>
                    </a:p>
                    <a:p>
                      <a:pPr marL="171450" lvl="2" indent="-171450" rtl="0" fontAlgn="t">
                        <a:spcBef>
                          <a:spcPts val="0"/>
                        </a:spcBef>
                        <a:spcAft>
                          <a:spcPts val="0"/>
                        </a:spcAft>
                        <a:buFont typeface="Arial" panose="020B0604020202020204" pitchFamily="34" charset="0"/>
                        <a:buChar char="•"/>
                      </a:pPr>
                      <a:endParaRPr lang="en-US" sz="1200" b="0" dirty="0" smtClean="0">
                        <a:effectLst/>
                        <a:latin typeface="+mj-lt"/>
                      </a:endParaRPr>
                    </a:p>
                    <a:p>
                      <a:pPr marL="171450" lvl="2" indent="-171450" rtl="0" fontAlgn="t">
                        <a:spcBef>
                          <a:spcPts val="0"/>
                        </a:spcBef>
                        <a:spcAft>
                          <a:spcPts val="0"/>
                        </a:spcAft>
                        <a:buFont typeface="Arial" panose="020B0604020202020204" pitchFamily="34" charset="0"/>
                        <a:buChar char="•"/>
                      </a:pPr>
                      <a:endParaRPr lang="en-US" sz="1200" b="0" dirty="0" smtClean="0">
                        <a:effectLst/>
                        <a:latin typeface="+mj-lt"/>
                      </a:endParaRPr>
                    </a:p>
                    <a:p>
                      <a:pPr marL="171450" lvl="2" indent="-171450" rtl="0" fontAlgn="t">
                        <a:spcBef>
                          <a:spcPts val="0"/>
                        </a:spcBef>
                        <a:spcAft>
                          <a:spcPts val="0"/>
                        </a:spcAft>
                        <a:buFont typeface="Arial" panose="020B0604020202020204" pitchFamily="34" charset="0"/>
                        <a:buChar char="•"/>
                      </a:pPr>
                      <a:endParaRPr lang="en-US" sz="1200" b="0" dirty="0" smtClean="0">
                        <a:effectLst/>
                        <a:latin typeface="+mj-lt"/>
                      </a:endParaRPr>
                    </a:p>
                    <a:p>
                      <a:pPr fontAlgn="ctr"/>
                      <a:r>
                        <a:rPr lang="en-US" sz="1200" dirty="0">
                          <a:effectLst/>
                          <a:latin typeface="+mj-lt"/>
                        </a:rPr>
                        <a:t/>
                      </a:r>
                      <a:br>
                        <a:rPr lang="en-US" sz="1200" dirty="0">
                          <a:effectLst/>
                          <a:latin typeface="+mj-lt"/>
                        </a:rPr>
                      </a:br>
                      <a:endParaRPr lang="en-US" sz="1200" dirty="0">
                        <a:effectLst/>
                        <a:latin typeface="+mj-lt"/>
                      </a:endParaRPr>
                    </a:p>
                  </a:txBody>
                  <a:tcPr marR="45720" marT="91440" marB="19357"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200" b="1" dirty="0" smtClean="0">
                          <a:effectLst/>
                          <a:latin typeface="+mj-lt"/>
                        </a:rPr>
                        <a:t>Guided evidence analysis</a:t>
                      </a: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base">
                        <a:spcBef>
                          <a:spcPts val="0"/>
                        </a:spcBef>
                        <a:spcAft>
                          <a:spcPts val="0"/>
                        </a:spcAft>
                        <a:buFont typeface="Arial"/>
                        <a:buChar char="•"/>
                      </a:pPr>
                      <a:endParaRPr lang="en-US" sz="1200" b="0" i="0" u="none" strike="noStrike" dirty="0" smtClean="0">
                        <a:solidFill>
                          <a:srgbClr val="000000"/>
                        </a:solidFill>
                        <a:effectLst/>
                        <a:latin typeface="+mj-lt"/>
                      </a:endParaRPr>
                    </a:p>
                    <a:p>
                      <a:pPr rtl="0" fontAlgn="base">
                        <a:spcBef>
                          <a:spcPts val="0"/>
                        </a:spcBef>
                        <a:spcAft>
                          <a:spcPts val="0"/>
                        </a:spcAft>
                        <a:buFont typeface="Arial"/>
                        <a:buChar char="•"/>
                      </a:pPr>
                      <a:endParaRPr lang="en-US" sz="1200" b="0" i="0" u="none" strike="noStrike" dirty="0" smtClean="0">
                        <a:solidFill>
                          <a:srgbClr val="000000"/>
                        </a:solidFill>
                        <a:effectLst/>
                        <a:latin typeface="+mj-lt"/>
                      </a:endParaRPr>
                    </a:p>
                    <a:p>
                      <a:pPr rtl="0" fontAlgn="base">
                        <a:spcBef>
                          <a:spcPts val="0"/>
                        </a:spcBef>
                        <a:spcAft>
                          <a:spcPts val="0"/>
                        </a:spcAft>
                        <a:buFont typeface="Arial"/>
                        <a:buChar char="•"/>
                      </a:pPr>
                      <a:endParaRPr lang="en-US" sz="1200" b="0" i="0" u="none" strike="noStrike" dirty="0" smtClean="0">
                        <a:solidFill>
                          <a:srgbClr val="000000"/>
                        </a:solidFill>
                        <a:effectLst/>
                        <a:latin typeface="+mj-lt"/>
                      </a:endParaRPr>
                    </a:p>
                    <a:p>
                      <a:pPr rtl="0" fontAlgn="base">
                        <a:spcBef>
                          <a:spcPts val="0"/>
                        </a:spcBef>
                        <a:spcAft>
                          <a:spcPts val="0"/>
                        </a:spcAft>
                        <a:buFont typeface="Arial"/>
                        <a:buChar char="•"/>
                      </a:pPr>
                      <a:endParaRPr lang="en-US" sz="1200" b="0" i="0" u="none" strike="noStrike" dirty="0" smtClean="0">
                        <a:solidFill>
                          <a:srgbClr val="000000"/>
                        </a:solidFill>
                        <a:effectLst/>
                        <a:latin typeface="+mj-lt"/>
                      </a:endParaRPr>
                    </a:p>
                    <a:p>
                      <a:pPr rtl="0" fontAlgn="base">
                        <a:spcBef>
                          <a:spcPts val="0"/>
                        </a:spcBef>
                        <a:spcAft>
                          <a:spcPts val="0"/>
                        </a:spcAft>
                        <a:buFont typeface="Arial"/>
                        <a:buChar char="•"/>
                      </a:pPr>
                      <a:endParaRPr lang="en-US" sz="1200" b="0" i="0" u="none" strike="noStrike" dirty="0" smtClean="0">
                        <a:solidFill>
                          <a:srgbClr val="000000"/>
                        </a:solidFill>
                        <a:effectLst/>
                        <a:latin typeface="+mj-lt"/>
                      </a:endParaRPr>
                    </a:p>
                    <a:p>
                      <a:pPr rtl="0" fontAlgn="base">
                        <a:spcBef>
                          <a:spcPts val="0"/>
                        </a:spcBef>
                        <a:spcAft>
                          <a:spcPts val="0"/>
                        </a:spcAft>
                        <a:buFont typeface="Arial"/>
                        <a:buChar char="•"/>
                      </a:pPr>
                      <a:endParaRPr lang="en-US" sz="1200" b="0" i="0" u="none" strike="noStrike" dirty="0" smtClean="0">
                        <a:solidFill>
                          <a:srgbClr val="000000"/>
                        </a:solidFill>
                        <a:effectLst/>
                        <a:latin typeface="+mj-lt"/>
                      </a:endParaRPr>
                    </a:p>
                    <a:p>
                      <a:pPr rtl="0" fontAlgn="base">
                        <a:spcBef>
                          <a:spcPts val="0"/>
                        </a:spcBef>
                        <a:spcAft>
                          <a:spcPts val="0"/>
                        </a:spcAft>
                        <a:buFont typeface="Arial"/>
                        <a:buChar char="•"/>
                      </a:pPr>
                      <a:endParaRPr lang="en-US" sz="1200" b="0" i="0" u="none" strike="noStrike" dirty="0" smtClean="0">
                        <a:solidFill>
                          <a:srgbClr val="000000"/>
                        </a:solidFill>
                        <a:effectLst/>
                        <a:latin typeface="+mj-lt"/>
                      </a:endParaRPr>
                    </a:p>
                    <a:p>
                      <a:pPr rtl="0" fontAlgn="base">
                        <a:spcBef>
                          <a:spcPts val="0"/>
                        </a:spcBef>
                        <a:spcAft>
                          <a:spcPts val="0"/>
                        </a:spcAft>
                        <a:buFont typeface="Arial"/>
                        <a:buChar char="•"/>
                      </a:pPr>
                      <a:endParaRPr lang="en-US" sz="1200" b="0" i="0" u="none" strike="noStrike" dirty="0" smtClean="0">
                        <a:solidFill>
                          <a:srgbClr val="000000"/>
                        </a:solidFill>
                        <a:effectLst/>
                        <a:latin typeface="+mj-lt"/>
                      </a:endParaRPr>
                    </a:p>
                    <a:p>
                      <a:pPr rtl="0" fontAlgn="base">
                        <a:spcBef>
                          <a:spcPts val="0"/>
                        </a:spcBef>
                        <a:spcAft>
                          <a:spcPts val="0"/>
                        </a:spcAft>
                        <a:buFont typeface="Arial"/>
                        <a:buNone/>
                      </a:pPr>
                      <a:endParaRPr lang="en-US" sz="1200" b="0" i="0" u="none" strike="noStrike" dirty="0" smtClean="0">
                        <a:solidFill>
                          <a:srgbClr val="000000"/>
                        </a:solidFill>
                        <a:effectLst/>
                        <a:latin typeface="+mj-lt"/>
                      </a:endParaRPr>
                    </a:p>
                    <a:p>
                      <a:pPr fontAlgn="ctr"/>
                      <a:r>
                        <a:rPr lang="en-US" sz="1200" dirty="0">
                          <a:effectLst/>
                          <a:latin typeface="+mj-lt"/>
                        </a:rPr>
                        <a:t/>
                      </a:r>
                      <a:br>
                        <a:rPr lang="en-US" sz="1200" dirty="0">
                          <a:effectLst/>
                          <a:latin typeface="+mj-lt"/>
                        </a:rPr>
                      </a:br>
                      <a:endParaRPr lang="en-US" sz="1200" dirty="0">
                        <a:effectLst/>
                        <a:latin typeface="+mj-lt"/>
                      </a:endParaRPr>
                    </a:p>
                  </a:txBody>
                  <a:tcPr marR="45720" marT="91440" marB="19357"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200" b="1" dirty="0" smtClean="0">
                          <a:effectLst/>
                          <a:latin typeface="+mj-lt"/>
                        </a:rPr>
                        <a:t>3-column </a:t>
                      </a:r>
                    </a:p>
                    <a:p>
                      <a:pPr rtl="0" fontAlgn="t">
                        <a:spcBef>
                          <a:spcPts val="0"/>
                        </a:spcBef>
                        <a:spcAft>
                          <a:spcPts val="0"/>
                        </a:spcAft>
                      </a:pPr>
                      <a:r>
                        <a:rPr lang="en-US" sz="1200" b="1" dirty="0" smtClean="0">
                          <a:effectLst/>
                          <a:latin typeface="+mj-lt"/>
                        </a:rPr>
                        <a:t>Argument Planner</a:t>
                      </a:r>
                    </a:p>
                    <a:p>
                      <a:pPr rtl="0" fontAlgn="t">
                        <a:spcBef>
                          <a:spcPts val="0"/>
                        </a:spcBef>
                        <a:spcAft>
                          <a:spcPts val="0"/>
                        </a:spcAft>
                      </a:pPr>
                      <a:endParaRPr lang="en-US" sz="1200" b="1" dirty="0" smtClean="0">
                        <a:effectLst/>
                        <a:latin typeface="+mj-lt"/>
                      </a:endParaRPr>
                    </a:p>
                    <a:p>
                      <a:pPr rtl="0" fontAlgn="t">
                        <a:spcBef>
                          <a:spcPts val="0"/>
                        </a:spcBef>
                        <a:spcAft>
                          <a:spcPts val="0"/>
                        </a:spcAft>
                      </a:pPr>
                      <a:r>
                        <a:rPr lang="en-US" sz="1200" b="1" dirty="0" smtClean="0">
                          <a:effectLst/>
                          <a:latin typeface="+mj-lt"/>
                        </a:rPr>
                        <a:t>PQP feedback</a:t>
                      </a: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ctr">
                        <a:spcBef>
                          <a:spcPts val="0"/>
                        </a:spcBef>
                        <a:spcAft>
                          <a:spcPts val="0"/>
                        </a:spcAft>
                      </a:pPr>
                      <a:endParaRPr lang="en-US" sz="1200" b="0" i="0" u="none" strike="noStrike" dirty="0" smtClean="0">
                        <a:solidFill>
                          <a:srgbClr val="000000"/>
                        </a:solidFill>
                        <a:effectLst/>
                        <a:latin typeface="+mj-lt"/>
                      </a:endParaRPr>
                    </a:p>
                    <a:p>
                      <a:pPr rtl="0" fontAlgn="ctr">
                        <a:spcBef>
                          <a:spcPts val="0"/>
                        </a:spcBef>
                        <a:spcAft>
                          <a:spcPts val="0"/>
                        </a:spcAft>
                      </a:pPr>
                      <a:endParaRPr lang="en-US" sz="1200" b="0" i="0" u="none" strike="noStrike" dirty="0" smtClean="0">
                        <a:solidFill>
                          <a:srgbClr val="000000"/>
                        </a:solidFill>
                        <a:effectLst/>
                        <a:latin typeface="+mj-lt"/>
                      </a:endParaRPr>
                    </a:p>
                    <a:p>
                      <a:pPr rtl="0" fontAlgn="ctr">
                        <a:spcBef>
                          <a:spcPts val="0"/>
                        </a:spcBef>
                        <a:spcAft>
                          <a:spcPts val="0"/>
                        </a:spcAft>
                      </a:pPr>
                      <a:endParaRPr lang="en-US" sz="1200" b="0" i="0" u="none" strike="noStrike" dirty="0" smtClean="0">
                        <a:solidFill>
                          <a:srgbClr val="000000"/>
                        </a:solidFill>
                        <a:effectLst/>
                        <a:latin typeface="+mj-lt"/>
                      </a:endParaRPr>
                    </a:p>
                    <a:p>
                      <a:pPr rtl="0" fontAlgn="ctr">
                        <a:spcBef>
                          <a:spcPts val="0"/>
                        </a:spcBef>
                        <a:spcAft>
                          <a:spcPts val="0"/>
                        </a:spcAft>
                      </a:pPr>
                      <a:endParaRPr lang="en-US" sz="1200" b="0" i="0" u="none" strike="noStrike" dirty="0" smtClean="0">
                        <a:solidFill>
                          <a:srgbClr val="000000"/>
                        </a:solidFill>
                        <a:effectLst/>
                        <a:latin typeface="+mj-lt"/>
                      </a:endParaRPr>
                    </a:p>
                    <a:p>
                      <a:pPr rtl="0" fontAlgn="ctr">
                        <a:spcBef>
                          <a:spcPts val="0"/>
                        </a:spcBef>
                        <a:spcAft>
                          <a:spcPts val="0"/>
                        </a:spcAft>
                      </a:pPr>
                      <a:endParaRPr lang="en-US" sz="1200" b="0" i="0" u="none" strike="noStrike" dirty="0" smtClean="0">
                        <a:solidFill>
                          <a:srgbClr val="000000"/>
                        </a:solidFill>
                        <a:effectLst/>
                        <a:latin typeface="+mj-lt"/>
                      </a:endParaRPr>
                    </a:p>
                    <a:p>
                      <a:pPr rtl="0" fontAlgn="ctr">
                        <a:spcBef>
                          <a:spcPts val="0"/>
                        </a:spcBef>
                        <a:spcAft>
                          <a:spcPts val="0"/>
                        </a:spcAft>
                      </a:pPr>
                      <a:r>
                        <a:rPr lang="en-US" sz="1200" b="0" i="0" u="none" strike="noStrike" dirty="0" smtClean="0">
                          <a:solidFill>
                            <a:srgbClr val="000000"/>
                          </a:solidFill>
                          <a:effectLst/>
                          <a:latin typeface="+mj-lt"/>
                        </a:rPr>
                        <a:t> </a:t>
                      </a:r>
                    </a:p>
                    <a:p>
                      <a:pPr rtl="0" fontAlgn="ctr">
                        <a:spcBef>
                          <a:spcPts val="0"/>
                        </a:spcBef>
                        <a:spcAft>
                          <a:spcPts val="0"/>
                        </a:spcAft>
                      </a:pPr>
                      <a:endParaRPr lang="en-US" sz="1200" dirty="0" smtClean="0">
                        <a:effectLst/>
                        <a:latin typeface="+mj-lt"/>
                      </a:endParaRPr>
                    </a:p>
                    <a:p>
                      <a:pPr fontAlgn="ctr"/>
                      <a:r>
                        <a:rPr lang="en-US" sz="1200" dirty="0">
                          <a:effectLst/>
                          <a:latin typeface="+mj-lt"/>
                        </a:rPr>
                        <a:t/>
                      </a:r>
                      <a:br>
                        <a:rPr lang="en-US" sz="1200" dirty="0">
                          <a:effectLst/>
                          <a:latin typeface="+mj-lt"/>
                        </a:rPr>
                      </a:br>
                      <a:endParaRPr lang="en-US" sz="1200" dirty="0">
                        <a:effectLst/>
                        <a:latin typeface="+mj-lt"/>
                      </a:endParaRPr>
                    </a:p>
                  </a:txBody>
                  <a:tcPr marR="45720" marT="91440" marB="19357"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200" dirty="0">
                          <a:effectLst/>
                          <a:latin typeface="+mj-lt"/>
                        </a:rPr>
                        <a:t/>
                      </a:r>
                      <a:br>
                        <a:rPr lang="en-US" sz="1200" dirty="0">
                          <a:effectLst/>
                          <a:latin typeface="+mj-lt"/>
                        </a:rPr>
                      </a:br>
                      <a:r>
                        <a:rPr lang="en-US" sz="1200" b="1" dirty="0" smtClean="0">
                          <a:solidFill>
                            <a:srgbClr val="FF0000"/>
                          </a:solidFill>
                          <a:effectLst/>
                          <a:latin typeface="+mj-lt"/>
                        </a:rPr>
                        <a:t>[INSERT</a:t>
                      </a:r>
                      <a:r>
                        <a:rPr lang="en-US" sz="1200" b="1" baseline="0" dirty="0" smtClean="0">
                          <a:solidFill>
                            <a:srgbClr val="FF0000"/>
                          </a:solidFill>
                          <a:effectLst/>
                          <a:latin typeface="+mj-lt"/>
                        </a:rPr>
                        <a:t> TOPIC]</a:t>
                      </a:r>
                      <a:endParaRPr lang="en-US" sz="1200" b="1" dirty="0" smtClean="0">
                        <a:solidFill>
                          <a:srgbClr val="FF0000"/>
                        </a:solidFill>
                        <a:effectLst/>
                        <a:latin typeface="+mj-lt"/>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sz="1200" b="1" dirty="0" smtClean="0">
                        <a:effectLst/>
                        <a:latin typeface="+mj-lt"/>
                      </a:endParaRPr>
                    </a:p>
                    <a:p>
                      <a:pPr rtl="0" fontAlgn="t">
                        <a:spcBef>
                          <a:spcPts val="0"/>
                        </a:spcBef>
                        <a:spcAft>
                          <a:spcPts val="0"/>
                        </a:spcAft>
                      </a:pPr>
                      <a:r>
                        <a:rPr lang="en-US" sz="1200" b="1" dirty="0" smtClean="0">
                          <a:effectLst/>
                          <a:latin typeface="+mj-lt"/>
                        </a:rPr>
                        <a:t>4 shared </a:t>
                      </a:r>
                    </a:p>
                    <a:p>
                      <a:pPr rtl="0" fontAlgn="t">
                        <a:spcBef>
                          <a:spcPts val="0"/>
                        </a:spcBef>
                        <a:spcAft>
                          <a:spcPts val="0"/>
                        </a:spcAft>
                      </a:pPr>
                      <a:r>
                        <a:rPr lang="en-US" sz="1200" b="1" dirty="0" smtClean="0">
                          <a:effectLst/>
                          <a:latin typeface="+mj-lt"/>
                        </a:rPr>
                        <a:t>readings (print )</a:t>
                      </a: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dirty="0" smtClean="0">
                        <a:effectLst/>
                        <a:latin typeface="+mj-lt"/>
                      </a:endParaRPr>
                    </a:p>
                    <a:p>
                      <a:pPr rtl="0" fontAlgn="t">
                        <a:spcBef>
                          <a:spcPts val="0"/>
                        </a:spcBef>
                        <a:spcAft>
                          <a:spcPts val="0"/>
                        </a:spcAft>
                      </a:pPr>
                      <a:endParaRPr lang="en-US" sz="1200" b="1" i="1" dirty="0" smtClean="0">
                        <a:effectLst/>
                        <a:latin typeface="+mj-lt"/>
                      </a:endParaRPr>
                    </a:p>
                    <a:p>
                      <a:pPr rtl="0" fontAlgn="t">
                        <a:spcBef>
                          <a:spcPts val="0"/>
                        </a:spcBef>
                        <a:spcAft>
                          <a:spcPts val="0"/>
                        </a:spcAft>
                      </a:pPr>
                      <a:endParaRPr lang="en-US" sz="1200" b="1" i="1" dirty="0" smtClean="0">
                        <a:effectLst/>
                        <a:latin typeface="+mj-lt"/>
                      </a:endParaRPr>
                    </a:p>
                    <a:p>
                      <a:pPr rtl="0" fontAlgn="t">
                        <a:spcBef>
                          <a:spcPts val="0"/>
                        </a:spcBef>
                        <a:spcAft>
                          <a:spcPts val="0"/>
                        </a:spcAft>
                      </a:pPr>
                      <a:endParaRPr lang="en-US" sz="1200" b="1" i="1" dirty="0" smtClean="0">
                        <a:effectLst/>
                        <a:latin typeface="+mj-lt"/>
                      </a:endParaRPr>
                    </a:p>
                    <a:p>
                      <a:pPr rtl="0" fontAlgn="t">
                        <a:spcBef>
                          <a:spcPts val="0"/>
                        </a:spcBef>
                        <a:spcAft>
                          <a:spcPts val="0"/>
                        </a:spcAft>
                      </a:pPr>
                      <a:endParaRPr lang="en-US" sz="1200" b="1" i="1" dirty="0" smtClean="0">
                        <a:effectLst/>
                        <a:latin typeface="+mj-lt"/>
                      </a:endParaRPr>
                    </a:p>
                    <a:p>
                      <a:pPr rtl="0" fontAlgn="t">
                        <a:spcBef>
                          <a:spcPts val="0"/>
                        </a:spcBef>
                        <a:spcAft>
                          <a:spcPts val="0"/>
                        </a:spcAft>
                      </a:pPr>
                      <a:endParaRPr lang="en-US" sz="1200" b="1" i="1" dirty="0" smtClean="0">
                        <a:effectLst/>
                        <a:latin typeface="+mj-lt"/>
                      </a:endParaRPr>
                    </a:p>
                    <a:p>
                      <a:pPr rtl="0" fontAlgn="t">
                        <a:spcBef>
                          <a:spcPts val="0"/>
                        </a:spcBef>
                        <a:spcAft>
                          <a:spcPts val="0"/>
                        </a:spcAft>
                      </a:pPr>
                      <a:endParaRPr lang="en-US" sz="1200" b="1" i="1" dirty="0" smtClean="0">
                        <a:effectLst/>
                        <a:latin typeface="+mj-lt"/>
                      </a:endParaRPr>
                    </a:p>
                    <a:p>
                      <a:pPr rtl="0" fontAlgn="t">
                        <a:spcBef>
                          <a:spcPts val="0"/>
                        </a:spcBef>
                        <a:spcAft>
                          <a:spcPts val="0"/>
                        </a:spcAft>
                      </a:pPr>
                      <a:endParaRPr lang="en-US" sz="1200" b="1" i="1" dirty="0" smtClean="0">
                        <a:effectLst/>
                        <a:latin typeface="+mj-lt"/>
                      </a:endParaRPr>
                    </a:p>
                    <a:p>
                      <a:pPr rtl="0" fontAlgn="t">
                        <a:spcBef>
                          <a:spcPts val="0"/>
                        </a:spcBef>
                        <a:spcAft>
                          <a:spcPts val="0"/>
                        </a:spcAft>
                      </a:pPr>
                      <a:endParaRPr lang="en-US" sz="1200" b="1" i="1" dirty="0" smtClean="0">
                        <a:effectLst/>
                        <a:latin typeface="+mj-lt"/>
                      </a:endParaRPr>
                    </a:p>
                    <a:p>
                      <a:pPr rtl="0" fontAlgn="t">
                        <a:spcBef>
                          <a:spcPts val="0"/>
                        </a:spcBef>
                        <a:spcAft>
                          <a:spcPts val="0"/>
                        </a:spcAft>
                      </a:pPr>
                      <a:endParaRPr lang="en-US" sz="1200" b="1" i="1" dirty="0" smtClean="0">
                        <a:effectLst/>
                        <a:latin typeface="+mj-lt"/>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sz="1200" b="1" dirty="0" smtClean="0">
                        <a:effectLst/>
                        <a:latin typeface="+mj-lt"/>
                      </a:endParaRPr>
                    </a:p>
                    <a:p>
                      <a:pPr fontAlgn="ctr"/>
                      <a:endParaRPr lang="en-US" sz="1200" dirty="0">
                        <a:effectLst/>
                        <a:latin typeface="+mj-lt"/>
                      </a:endParaRPr>
                    </a:p>
                  </a:txBody>
                  <a:tcPr marR="45720" marT="91440" marB="19357"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
        <p:nvSpPr>
          <p:cNvPr id="8" name="Rectangle 7"/>
          <p:cNvSpPr/>
          <p:nvPr/>
        </p:nvSpPr>
        <p:spPr>
          <a:xfrm>
            <a:off x="3200400" y="152400"/>
            <a:ext cx="2262158" cy="369332"/>
          </a:xfrm>
          <a:prstGeom prst="rect">
            <a:avLst/>
          </a:prstGeom>
        </p:spPr>
        <p:txBody>
          <a:bodyPr wrap="none">
            <a:spAutoFit/>
          </a:bodyPr>
          <a:lstStyle/>
          <a:p>
            <a:r>
              <a:rPr lang="en-US" sz="1800" b="1" dirty="0" smtClean="0"/>
              <a:t>Mini-Unit Overview</a:t>
            </a:r>
            <a:endParaRPr lang="en-US" sz="1800" b="1" dirty="0"/>
          </a:p>
        </p:txBody>
      </p:sp>
    </p:spTree>
    <p:extLst>
      <p:ext uri="{BB962C8B-B14F-4D97-AF65-F5344CB8AC3E}">
        <p14:creationId xmlns:p14="http://schemas.microsoft.com/office/powerpoint/2010/main" val="4266212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a:stretch/>
        </p:blipFill>
        <p:spPr>
          <a:xfrm>
            <a:off x="4836875" y="801174"/>
            <a:ext cx="2782199" cy="5903100"/>
          </a:xfrm>
          <a:prstGeom prst="rect">
            <a:avLst/>
          </a:prstGeom>
          <a:noFill/>
          <a:ln>
            <a:noFill/>
          </a:ln>
        </p:spPr>
      </p:pic>
      <p:sp>
        <p:nvSpPr>
          <p:cNvPr id="241" name="Shape 241"/>
          <p:cNvSpPr txBox="1"/>
          <p:nvPr/>
        </p:nvSpPr>
        <p:spPr>
          <a:xfrm>
            <a:off x="533399" y="228600"/>
            <a:ext cx="5638801" cy="5078312"/>
          </a:xfrm>
          <a:prstGeom prst="rect">
            <a:avLst/>
          </a:prstGeom>
          <a:noFill/>
          <a:ln>
            <a:noFill/>
          </a:ln>
        </p:spPr>
        <p:txBody>
          <a:bodyPr lIns="91425" tIns="45700" rIns="91425" bIns="45700" anchor="t" anchorCtr="0">
            <a:noAutofit/>
          </a:bodyPr>
          <a:lstStyle/>
          <a:p>
            <a:pPr>
              <a:buSzPct val="25000"/>
            </a:pPr>
            <a:r>
              <a:rPr lang="en-US" sz="3600" b="1" dirty="0">
                <a:solidFill>
                  <a:schemeClr val="dk1"/>
                </a:solidFill>
                <a:latin typeface="Calibri"/>
                <a:ea typeface="Calibri"/>
                <a:cs typeface="Calibri"/>
                <a:sym typeface="Calibri"/>
              </a:rPr>
              <a:t>REFLECTION</a:t>
            </a:r>
          </a:p>
          <a:p>
            <a:pPr marL="0" marR="0" lvl="0" indent="0" algn="l" rtl="0">
              <a:spcBef>
                <a:spcPts val="0"/>
              </a:spcBef>
              <a:buSzPct val="25000"/>
              <a:buNone/>
            </a:pPr>
            <a:endParaRPr lang="en-US" sz="36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3600" b="0" i="0" u="none" strike="noStrike" cap="none" baseline="0" dirty="0" smtClean="0">
                <a:solidFill>
                  <a:schemeClr val="dk1"/>
                </a:solidFill>
                <a:latin typeface="Calibri"/>
                <a:ea typeface="Calibri"/>
                <a:cs typeface="Calibri"/>
                <a:sym typeface="Calibri"/>
              </a:rPr>
              <a:t>How </a:t>
            </a:r>
            <a:r>
              <a:rPr lang="en-US" sz="3600" b="0" i="0" u="none" strike="noStrike" cap="none" baseline="0" dirty="0">
                <a:solidFill>
                  <a:schemeClr val="dk1"/>
                </a:solidFill>
                <a:latin typeface="Calibri"/>
                <a:ea typeface="Calibri"/>
                <a:cs typeface="Calibri"/>
                <a:sym typeface="Calibri"/>
              </a:rPr>
              <a:t>can we explain the process we just used?</a:t>
            </a:r>
          </a:p>
          <a:p>
            <a:pPr marL="0" marR="0" lvl="0" indent="0" algn="l" rtl="0">
              <a:spcBef>
                <a:spcPts val="0"/>
              </a:spcBef>
              <a:buNone/>
            </a:pPr>
            <a:endParaRPr sz="36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3600" b="0" i="0" u="none" strike="noStrike" cap="none" baseline="0" dirty="0">
                <a:solidFill>
                  <a:schemeClr val="dk1"/>
                </a:solidFill>
                <a:latin typeface="Calibri"/>
                <a:ea typeface="Calibri"/>
                <a:cs typeface="Calibri"/>
                <a:sym typeface="Calibri"/>
              </a:rPr>
              <a:t>How will we apply it to our own research and writing in order to make a stronger connection between our evidence and our claim?</a:t>
            </a:r>
          </a:p>
        </p:txBody>
      </p:sp>
      <p:sp>
        <p:nvSpPr>
          <p:cNvPr id="242" name="Shape 242"/>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838200" y="457200"/>
            <a:ext cx="80771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0" i="0" u="sng" strike="noStrike" cap="none" baseline="0" dirty="0">
                <a:solidFill>
                  <a:schemeClr val="dk1"/>
                </a:solidFill>
                <a:latin typeface="Calibri"/>
                <a:ea typeface="Calibri"/>
                <a:cs typeface="Calibri"/>
                <a:sym typeface="Calibri"/>
              </a:rPr>
              <a:t>Next Steps:  </a:t>
            </a:r>
            <a:r>
              <a:rPr lang="en-US" sz="4400" b="0" i="0" u="none" strike="noStrike" cap="none" baseline="0" dirty="0" smtClean="0">
                <a:solidFill>
                  <a:schemeClr val="dk1"/>
                </a:solidFill>
                <a:latin typeface="Calibri"/>
                <a:ea typeface="Calibri"/>
                <a:cs typeface="Calibri"/>
                <a:sym typeface="Calibri"/>
              </a:rPr>
              <a:t/>
            </a:r>
            <a:br>
              <a:rPr lang="en-US" sz="4400" b="0" i="0" u="none" strike="noStrike" cap="none" baseline="0" dirty="0" smtClean="0">
                <a:solidFill>
                  <a:schemeClr val="dk1"/>
                </a:solidFill>
                <a:latin typeface="Calibri"/>
                <a:ea typeface="Calibri"/>
                <a:cs typeface="Calibri"/>
                <a:sym typeface="Calibri"/>
              </a:rPr>
            </a:br>
            <a:r>
              <a:rPr lang="en-US" sz="4400" b="0" i="0" u="none" strike="noStrike" cap="none" baseline="0" dirty="0" smtClean="0">
                <a:solidFill>
                  <a:schemeClr val="dk1"/>
                </a:solidFill>
                <a:latin typeface="Calibri"/>
                <a:ea typeface="Calibri"/>
                <a:cs typeface="Calibri"/>
                <a:sym typeface="Calibri"/>
              </a:rPr>
              <a:t>Identify </a:t>
            </a:r>
            <a:r>
              <a:rPr lang="en-US" sz="4400" dirty="0" smtClean="0">
                <a:solidFill>
                  <a:schemeClr val="dk1"/>
                </a:solidFill>
                <a:latin typeface="Calibri"/>
                <a:ea typeface="Calibri"/>
                <a:cs typeface="Calibri"/>
                <a:sym typeface="Calibri"/>
              </a:rPr>
              <a:t>MORE evidence and </a:t>
            </a:r>
            <a:br>
              <a:rPr lang="en-US" sz="4400" dirty="0" smtClean="0">
                <a:solidFill>
                  <a:schemeClr val="dk1"/>
                </a:solidFill>
                <a:latin typeface="Calibri"/>
                <a:ea typeface="Calibri"/>
                <a:cs typeface="Calibri"/>
                <a:sym typeface="Calibri"/>
              </a:rPr>
            </a:br>
            <a:r>
              <a:rPr lang="en-US" sz="4400" b="0" i="0" u="none" strike="noStrike" cap="none" baseline="0" dirty="0" smtClean="0">
                <a:solidFill>
                  <a:schemeClr val="dk1"/>
                </a:solidFill>
                <a:latin typeface="Calibri"/>
                <a:ea typeface="Calibri"/>
                <a:cs typeface="Calibri"/>
                <a:sym typeface="Calibri"/>
              </a:rPr>
              <a:t>Use the Argument Planner </a:t>
            </a:r>
            <a:endParaRPr lang="en-US" sz="4400" b="0" i="0" u="none" strike="noStrike" cap="none" baseline="0" dirty="0">
              <a:solidFill>
                <a:schemeClr val="dk1"/>
              </a:solidFill>
              <a:latin typeface="Calibri"/>
              <a:ea typeface="Calibri"/>
              <a:cs typeface="Calibri"/>
              <a:sym typeface="Calibri"/>
            </a:endParaRPr>
          </a:p>
        </p:txBody>
      </p:sp>
      <p:sp>
        <p:nvSpPr>
          <p:cNvPr id="560" name="Shape 560"/>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dirty="0">
                <a:solidFill>
                  <a:srgbClr val="666666"/>
                </a:solidFill>
                <a:latin typeface="Calibri"/>
                <a:ea typeface="Calibri"/>
                <a:cs typeface="Calibri"/>
                <a:sym typeface="Calibri"/>
              </a:rPr>
              <a:t>Jean </a:t>
            </a:r>
            <a:r>
              <a:rPr lang="en-US" sz="1100" b="1" dirty="0" err="1">
                <a:solidFill>
                  <a:srgbClr val="666666"/>
                </a:solidFill>
                <a:latin typeface="Calibri"/>
                <a:ea typeface="Calibri"/>
                <a:cs typeface="Calibri"/>
                <a:sym typeface="Calibri"/>
              </a:rPr>
              <a:t>Wolph</a:t>
            </a:r>
            <a:r>
              <a:rPr lang="en-US" sz="1100" b="1" dirty="0">
                <a:solidFill>
                  <a:srgbClr val="666666"/>
                </a:solidFill>
                <a:latin typeface="Calibri"/>
                <a:ea typeface="Calibri"/>
                <a:cs typeface="Calibri"/>
                <a:sym typeface="Calibri"/>
              </a:rPr>
              <a:t>, Louisville Writing Project, for NWP CRWP funded by the Department of Education</a:t>
            </a:r>
          </a:p>
          <a:p>
            <a:pPr lvl="0" rtl="0">
              <a:spcBef>
                <a:spcPts val="0"/>
              </a:spcBef>
              <a:buNone/>
            </a:pPr>
            <a:endParaRPr dirty="0"/>
          </a:p>
        </p:txBody>
      </p:sp>
      <p:pic>
        <p:nvPicPr>
          <p:cNvPr id="561" name="Shape 561"/>
          <p:cNvPicPr preferRelativeResize="0"/>
          <p:nvPr/>
        </p:nvPicPr>
        <p:blipFill>
          <a:blip r:embed="rId3">
            <a:alphaModFix/>
          </a:blip>
          <a:stretch>
            <a:fillRect/>
          </a:stretch>
        </p:blipFill>
        <p:spPr>
          <a:xfrm>
            <a:off x="589189" y="1995441"/>
            <a:ext cx="8239125" cy="4448175"/>
          </a:xfrm>
          <a:prstGeom prst="rect">
            <a:avLst/>
          </a:prstGeom>
          <a:noFill/>
          <a:ln>
            <a:noFill/>
          </a:ln>
        </p:spPr>
      </p:pic>
      <p:sp>
        <p:nvSpPr>
          <p:cNvPr id="3" name="TextBox 2"/>
          <p:cNvSpPr txBox="1"/>
          <p:nvPr/>
        </p:nvSpPr>
        <p:spPr>
          <a:xfrm>
            <a:off x="2586132" y="2133600"/>
            <a:ext cx="6019800" cy="923330"/>
          </a:xfrm>
          <a:prstGeom prst="rect">
            <a:avLst/>
          </a:prstGeom>
          <a:solidFill>
            <a:schemeClr val="bg1"/>
          </a:solidFill>
        </p:spPr>
        <p:txBody>
          <a:bodyPr wrap="square" rtlCol="0">
            <a:spAutoFit/>
          </a:bodyPr>
          <a:lstStyle/>
          <a:p>
            <a:r>
              <a:rPr lang="en-US" sz="1800" b="1" dirty="0" smtClean="0"/>
              <a:t>List the strongest evidence from the text set (use one planner per source). Quote or paraphrase the information you are citing.</a:t>
            </a:r>
            <a:endParaRPr lang="en-US" sz="1800" b="1" dirty="0"/>
          </a:p>
        </p:txBody>
      </p:sp>
      <p:sp>
        <p:nvSpPr>
          <p:cNvPr id="8" name="TextBox 7"/>
          <p:cNvSpPr txBox="1"/>
          <p:nvPr/>
        </p:nvSpPr>
        <p:spPr>
          <a:xfrm>
            <a:off x="2612569" y="3200400"/>
            <a:ext cx="6096001" cy="1477328"/>
          </a:xfrm>
          <a:prstGeom prst="rect">
            <a:avLst/>
          </a:prstGeom>
          <a:solidFill>
            <a:schemeClr val="bg1"/>
          </a:solidFill>
        </p:spPr>
        <p:txBody>
          <a:bodyPr wrap="square" rtlCol="0">
            <a:spAutoFit/>
          </a:bodyPr>
          <a:lstStyle/>
          <a:p>
            <a:endParaRPr lang="en-US" sz="1800" b="1" dirty="0" smtClean="0"/>
          </a:p>
          <a:p>
            <a:r>
              <a:rPr lang="en-US" sz="1800" b="1" dirty="0" smtClean="0"/>
              <a:t>Explain how this evidence is relevant to the claim you have made.  How does it apply?  How does it serve as an example?  How does it provide proof that what you are proposing will work?  </a:t>
            </a:r>
            <a:endParaRPr lang="en-US" sz="1800" b="1" dirty="0"/>
          </a:p>
        </p:txBody>
      </p:sp>
      <p:sp>
        <p:nvSpPr>
          <p:cNvPr id="9" name="TextBox 8"/>
          <p:cNvSpPr txBox="1"/>
          <p:nvPr/>
        </p:nvSpPr>
        <p:spPr>
          <a:xfrm>
            <a:off x="2548031" y="5078963"/>
            <a:ext cx="6096001" cy="1200329"/>
          </a:xfrm>
          <a:prstGeom prst="rect">
            <a:avLst/>
          </a:prstGeom>
          <a:solidFill>
            <a:schemeClr val="bg1"/>
          </a:solidFill>
        </p:spPr>
        <p:txBody>
          <a:bodyPr wrap="square" rtlCol="0">
            <a:spAutoFit/>
          </a:bodyPr>
          <a:lstStyle/>
          <a:p>
            <a:r>
              <a:rPr lang="en-US" sz="1800" b="1" dirty="0" smtClean="0"/>
              <a:t>Connect the dots for the reader.  If we accept your reasoning, what will be the outcome?  What impact will this action have on the problem you’ve identified and are try to solve?</a:t>
            </a:r>
            <a:endParaRPr lang="en-US" sz="1800" b="1" dirty="0"/>
          </a:p>
        </p:txBody>
      </p:sp>
    </p:spTree>
    <p:extLst>
      <p:ext uri="{BB962C8B-B14F-4D97-AF65-F5344CB8AC3E}">
        <p14:creationId xmlns:p14="http://schemas.microsoft.com/office/powerpoint/2010/main" val="388299420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8" name="Shape 258"/>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graphicFrame>
        <p:nvGraphicFramePr>
          <p:cNvPr id="2" name="Table 1"/>
          <p:cNvGraphicFramePr>
            <a:graphicFrameLocks noGrp="1"/>
          </p:cNvGraphicFramePr>
          <p:nvPr>
            <p:extLst>
              <p:ext uri="{D42A27DB-BD31-4B8C-83A1-F6EECF244321}">
                <p14:modId xmlns:p14="http://schemas.microsoft.com/office/powerpoint/2010/main" val="3871953610"/>
              </p:ext>
            </p:extLst>
          </p:nvPr>
        </p:nvGraphicFramePr>
        <p:xfrm>
          <a:off x="304022" y="1397268"/>
          <a:ext cx="8458200" cy="4947412"/>
        </p:xfrm>
        <a:graphic>
          <a:graphicData uri="http://schemas.openxmlformats.org/drawingml/2006/table">
            <a:tbl>
              <a:tblPr firstRow="1" firstCol="1" bandRow="1">
                <a:tableStyleId>{E6C273C0-7DFD-4751-B92D-E6D2597B2E65}</a:tableStyleId>
              </a:tblPr>
              <a:tblGrid>
                <a:gridCol w="2286000"/>
                <a:gridCol w="3581400"/>
                <a:gridCol w="2590800"/>
              </a:tblGrid>
              <a:tr h="0">
                <a:tc gridSpan="3">
                  <a:txBody>
                    <a:bodyPr/>
                    <a:lstStyle/>
                    <a:p>
                      <a:pPr marL="0" marR="0">
                        <a:lnSpc>
                          <a:spcPct val="115000"/>
                        </a:lnSpc>
                        <a:spcBef>
                          <a:spcPts val="0"/>
                        </a:spcBef>
                        <a:spcAft>
                          <a:spcPts val="0"/>
                        </a:spcAft>
                        <a:tabLst>
                          <a:tab pos="5405120" algn="l"/>
                        </a:tabLst>
                      </a:pPr>
                      <a:r>
                        <a:rPr lang="en-US" sz="1800" dirty="0">
                          <a:effectLst/>
                        </a:rPr>
                        <a:t>Source:</a:t>
                      </a:r>
                      <a:endParaRPr lang="en-US" sz="1600" dirty="0">
                        <a:effectLst/>
                      </a:endParaRPr>
                    </a:p>
                    <a:p>
                      <a:pPr marL="342900" marR="0" lvl="0" indent="-342900">
                        <a:lnSpc>
                          <a:spcPts val="1440"/>
                        </a:lnSpc>
                        <a:spcBef>
                          <a:spcPts val="0"/>
                        </a:spcBef>
                        <a:spcAft>
                          <a:spcPts val="0"/>
                        </a:spcAft>
                        <a:tabLst>
                          <a:tab pos="457200" algn="l"/>
                        </a:tabLst>
                      </a:pPr>
                      <a:r>
                        <a:rPr lang="en-US" sz="1800" dirty="0">
                          <a:effectLst/>
                        </a:rPr>
                        <a:t> </a:t>
                      </a:r>
                      <a:endParaRPr lang="en-US" sz="1600" dirty="0">
                        <a:effectLst/>
                      </a:endParaRPr>
                    </a:p>
                    <a:p>
                      <a:pPr marL="342900" marR="0" lvl="0" indent="-342900">
                        <a:lnSpc>
                          <a:spcPts val="1440"/>
                        </a:lnSpc>
                        <a:spcBef>
                          <a:spcPts val="0"/>
                        </a:spcBef>
                        <a:spcAft>
                          <a:spcPts val="0"/>
                        </a:spcAft>
                        <a:tabLst>
                          <a:tab pos="457200" algn="l"/>
                        </a:tabLst>
                      </a:pPr>
                      <a:r>
                        <a:rPr lang="en-US" sz="1200" dirty="0">
                          <a:effectLst/>
                        </a:rPr>
                        <a:t> </a:t>
                      </a:r>
                      <a:endParaRPr lang="en-US" sz="1600" dirty="0">
                        <a:effectLst/>
                      </a:endParaRPr>
                    </a:p>
                    <a:p>
                      <a:pPr marL="0" marR="0">
                        <a:lnSpc>
                          <a:spcPct val="115000"/>
                        </a:lnSpc>
                        <a:spcBef>
                          <a:spcPts val="0"/>
                        </a:spcBef>
                        <a:spcAft>
                          <a:spcPts val="0"/>
                        </a:spcAft>
                        <a:tabLst>
                          <a:tab pos="5405120" algn="l"/>
                        </a:tabLst>
                      </a:pPr>
                      <a:r>
                        <a:rPr lang="en-US" sz="1100" dirty="0">
                          <a:effectLst/>
                        </a:rPr>
                        <a:t>Title, author, publication, website URL, date, page numbers, etc.</a:t>
                      </a:r>
                      <a:endParaRPr lang="en-US" sz="16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701278">
                <a:tc>
                  <a:txBody>
                    <a:bodyPr/>
                    <a:lstStyle/>
                    <a:p>
                      <a:pPr marL="0" marR="0" algn="ctr">
                        <a:lnSpc>
                          <a:spcPct val="115000"/>
                        </a:lnSpc>
                        <a:spcBef>
                          <a:spcPts val="0"/>
                        </a:spcBef>
                        <a:spcAft>
                          <a:spcPts val="0"/>
                        </a:spcAft>
                        <a:tabLst>
                          <a:tab pos="5405120" algn="l"/>
                        </a:tabLst>
                      </a:pPr>
                      <a:r>
                        <a:rPr lang="en-US" sz="1800" u="sng" dirty="0">
                          <a:effectLst/>
                        </a:rPr>
                        <a:t>Evidence</a:t>
                      </a:r>
                      <a:endParaRPr lang="en-US" sz="1600" dirty="0">
                        <a:effectLst/>
                      </a:endParaRPr>
                    </a:p>
                    <a:p>
                      <a:pPr marL="0" marR="0" algn="ctr">
                        <a:lnSpc>
                          <a:spcPct val="115000"/>
                        </a:lnSpc>
                        <a:spcBef>
                          <a:spcPts val="0"/>
                        </a:spcBef>
                        <a:spcAft>
                          <a:spcPts val="0"/>
                        </a:spcAft>
                        <a:tabLst>
                          <a:tab pos="5405120" algn="l"/>
                        </a:tabLst>
                      </a:pPr>
                      <a:r>
                        <a:rPr lang="en-US" sz="1100" dirty="0">
                          <a:effectLst/>
                        </a:rPr>
                        <a:t>from the article</a:t>
                      </a:r>
                      <a:endParaRPr lang="en-US" sz="1600" dirty="0">
                        <a:effectLst/>
                      </a:endParaRPr>
                    </a:p>
                    <a:p>
                      <a:pPr marL="0" marR="0" algn="ctr">
                        <a:lnSpc>
                          <a:spcPct val="115000"/>
                        </a:lnSpc>
                        <a:spcBef>
                          <a:spcPts val="0"/>
                        </a:spcBef>
                        <a:spcAft>
                          <a:spcPts val="0"/>
                        </a:spcAft>
                      </a:pPr>
                      <a:r>
                        <a:rPr lang="en-US" sz="1100" dirty="0">
                          <a:effectLst/>
                        </a:rPr>
                        <a:t> </a:t>
                      </a:r>
                      <a:endParaRPr lang="en-US" sz="1600" dirty="0">
                        <a:effectLst/>
                      </a:endParaRPr>
                    </a:p>
                    <a:p>
                      <a:pPr marL="0" marR="0" algn="ctr">
                        <a:lnSpc>
                          <a:spcPct val="115000"/>
                        </a:lnSpc>
                        <a:spcBef>
                          <a:spcPts val="0"/>
                        </a:spcBef>
                        <a:spcAft>
                          <a:spcPts val="0"/>
                        </a:spcAft>
                      </a:pPr>
                      <a:r>
                        <a:rPr lang="en-US" sz="1200" dirty="0">
                          <a:effectLst/>
                        </a:rPr>
                        <a:t>(fact, statistic, quote, etc.)</a:t>
                      </a:r>
                      <a:endParaRPr lang="en-US" sz="1600" dirty="0">
                        <a:effectLst/>
                      </a:endParaRPr>
                    </a:p>
                    <a:p>
                      <a:pPr marL="0" marR="0" algn="ctr">
                        <a:lnSpc>
                          <a:spcPct val="115000"/>
                        </a:lnSpc>
                        <a:spcBef>
                          <a:spcPts val="0"/>
                        </a:spcBef>
                        <a:spcAft>
                          <a:spcPts val="0"/>
                        </a:spcAft>
                      </a:pPr>
                      <a:r>
                        <a:rPr lang="en-US" sz="1100" dirty="0">
                          <a:effectLst/>
                        </a:rPr>
                        <a:t> </a:t>
                      </a:r>
                      <a:endParaRPr lang="en-US" sz="1600" dirty="0">
                        <a:effectLst/>
                      </a:endParaRPr>
                    </a:p>
                    <a:p>
                      <a:pPr marL="0" marR="0" algn="ctr">
                        <a:lnSpc>
                          <a:spcPct val="115000"/>
                        </a:lnSpc>
                        <a:spcBef>
                          <a:spcPts val="0"/>
                        </a:spcBef>
                        <a:spcAft>
                          <a:spcPts val="0"/>
                        </a:spcAft>
                      </a:pPr>
                      <a:r>
                        <a:rPr lang="en-US" sz="11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5405120" algn="l"/>
                        </a:tabLst>
                      </a:pPr>
                      <a:r>
                        <a:rPr lang="en-US" sz="1800" u="sng" dirty="0">
                          <a:effectLst/>
                        </a:rPr>
                        <a:t>Connection</a:t>
                      </a:r>
                      <a:r>
                        <a:rPr lang="en-US" sz="1800" dirty="0">
                          <a:effectLst/>
                        </a:rPr>
                        <a:t>:  </a:t>
                      </a:r>
                      <a:endParaRPr lang="en-US" sz="1600" dirty="0">
                        <a:effectLst/>
                      </a:endParaRPr>
                    </a:p>
                    <a:p>
                      <a:pPr marL="0" marR="0">
                        <a:lnSpc>
                          <a:spcPct val="115000"/>
                        </a:lnSpc>
                        <a:spcBef>
                          <a:spcPts val="0"/>
                        </a:spcBef>
                        <a:spcAft>
                          <a:spcPts val="0"/>
                        </a:spcAft>
                        <a:tabLst>
                          <a:tab pos="5405120" algn="l"/>
                        </a:tabLst>
                      </a:pPr>
                      <a:r>
                        <a:rPr lang="en-US" sz="1200" dirty="0">
                          <a:effectLst/>
                        </a:rPr>
                        <a:t> </a:t>
                      </a:r>
                      <a:endParaRPr lang="en-US" sz="1600" dirty="0">
                        <a:effectLst/>
                      </a:endParaRPr>
                    </a:p>
                    <a:p>
                      <a:pPr marL="0" marR="0">
                        <a:lnSpc>
                          <a:spcPct val="115000"/>
                        </a:lnSpc>
                        <a:spcBef>
                          <a:spcPts val="0"/>
                        </a:spcBef>
                        <a:spcAft>
                          <a:spcPts val="0"/>
                        </a:spcAft>
                        <a:tabLst>
                          <a:tab pos="5405120" algn="l"/>
                        </a:tabLst>
                      </a:pPr>
                      <a:r>
                        <a:rPr lang="en-US" sz="1200" dirty="0">
                          <a:effectLst/>
                        </a:rPr>
                        <a:t>How could you connect the evidence to your purpose?  How can you help readers see the RELEVANCE or importance of this fact to the context or situation?  </a:t>
                      </a:r>
                      <a:r>
                        <a:rPr lang="en-US" sz="1200" u="sng" dirty="0">
                          <a:effectLst/>
                        </a:rPr>
                        <a:t>How</a:t>
                      </a:r>
                      <a:r>
                        <a:rPr lang="en-US" sz="1200" dirty="0">
                          <a:effectLst/>
                        </a:rPr>
                        <a:t> and </a:t>
                      </a:r>
                      <a:r>
                        <a:rPr lang="en-US" sz="1200" u="sng" dirty="0">
                          <a:effectLst/>
                        </a:rPr>
                        <a:t>why</a:t>
                      </a:r>
                      <a:r>
                        <a:rPr lang="en-US" sz="1200" dirty="0">
                          <a:effectLst/>
                        </a:rPr>
                        <a:t> does this evidence support your claim? </a:t>
                      </a:r>
                      <a:r>
                        <a:rPr lang="en-US" sz="1200" u="sng" dirty="0">
                          <a:effectLst/>
                        </a:rPr>
                        <a:t>Give examples.</a:t>
                      </a:r>
                      <a:endParaRPr lang="en-US" sz="1600" dirty="0">
                        <a:effectLst/>
                      </a:endParaRPr>
                    </a:p>
                    <a:p>
                      <a:pPr marL="0" marR="0">
                        <a:lnSpc>
                          <a:spcPct val="115000"/>
                        </a:lnSpc>
                        <a:spcBef>
                          <a:spcPts val="0"/>
                        </a:spcBef>
                        <a:spcAft>
                          <a:spcPts val="0"/>
                        </a:spcAft>
                        <a:tabLst>
                          <a:tab pos="5405120" algn="l"/>
                        </a:tabLst>
                      </a:pPr>
                      <a:r>
                        <a:rPr lang="en-US" sz="11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5405120" algn="l"/>
                        </a:tabLst>
                      </a:pPr>
                      <a:r>
                        <a:rPr lang="en-US" sz="1800" u="sng">
                          <a:effectLst/>
                        </a:rPr>
                        <a:t>Possible Outcome or Result:</a:t>
                      </a:r>
                      <a:endParaRPr lang="en-US" sz="1600">
                        <a:effectLst/>
                      </a:endParaRPr>
                    </a:p>
                    <a:p>
                      <a:pPr marL="0" marR="0">
                        <a:lnSpc>
                          <a:spcPct val="115000"/>
                        </a:lnSpc>
                        <a:spcBef>
                          <a:spcPts val="0"/>
                        </a:spcBef>
                        <a:spcAft>
                          <a:spcPts val="0"/>
                        </a:spcAft>
                        <a:tabLst>
                          <a:tab pos="5405120" algn="l"/>
                        </a:tabLst>
                      </a:pPr>
                      <a:r>
                        <a:rPr lang="en-US" sz="1200">
                          <a:effectLst/>
                        </a:rPr>
                        <a:t> </a:t>
                      </a:r>
                      <a:endParaRPr lang="en-US" sz="1600">
                        <a:effectLst/>
                      </a:endParaRPr>
                    </a:p>
                    <a:p>
                      <a:pPr marL="0" marR="0">
                        <a:lnSpc>
                          <a:spcPct val="115000"/>
                        </a:lnSpc>
                        <a:spcBef>
                          <a:spcPts val="0"/>
                        </a:spcBef>
                        <a:spcAft>
                          <a:spcPts val="0"/>
                        </a:spcAft>
                        <a:tabLst>
                          <a:tab pos="5405120" algn="l"/>
                        </a:tabLst>
                      </a:pPr>
                      <a:r>
                        <a:rPr lang="en-US" sz="1200">
                          <a:effectLst/>
                        </a:rPr>
                        <a:t>What might happen if we use this evidence to make a decision about how we’ll think, act, or believe?</a:t>
                      </a:r>
                      <a:endParaRPr lang="en-US" sz="1600">
                        <a:effectLst/>
                      </a:endParaRPr>
                    </a:p>
                    <a:p>
                      <a:pPr marL="0" marR="0">
                        <a:lnSpc>
                          <a:spcPct val="115000"/>
                        </a:lnSpc>
                        <a:spcBef>
                          <a:spcPts val="0"/>
                        </a:spcBef>
                        <a:spcAft>
                          <a:spcPts val="0"/>
                        </a:spcAft>
                        <a:tabLst>
                          <a:tab pos="5405120" algn="l"/>
                        </a:tabLst>
                      </a:pPr>
                      <a:r>
                        <a:rPr lang="en-US" sz="1200">
                          <a:effectLst/>
                        </a:rPr>
                        <a:t> </a:t>
                      </a:r>
                      <a:endParaRPr lang="en-US" sz="1600">
                        <a:effectLst/>
                      </a:endParaRPr>
                    </a:p>
                    <a:p>
                      <a:pPr marL="0" marR="0">
                        <a:lnSpc>
                          <a:spcPct val="115000"/>
                        </a:lnSpc>
                        <a:spcBef>
                          <a:spcPts val="0"/>
                        </a:spcBef>
                        <a:spcAft>
                          <a:spcPts val="0"/>
                        </a:spcAft>
                        <a:tabLst>
                          <a:tab pos="5405120" algn="l"/>
                        </a:tabLst>
                      </a:pPr>
                      <a:r>
                        <a:rPr lang="en-US" sz="1100">
                          <a:effectLst/>
                        </a:rPr>
                        <a:t> </a:t>
                      </a:r>
                      <a:endParaRPr lang="en-US" sz="16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tabLst>
                          <a:tab pos="5405120" algn="l"/>
                        </a:tabLst>
                      </a:pPr>
                      <a:r>
                        <a:rPr lang="en-US" sz="1800" dirty="0">
                          <a:effectLst/>
                        </a:rPr>
                        <a:t>The text says</a:t>
                      </a:r>
                      <a:r>
                        <a:rPr lang="en-US" sz="1800" dirty="0" smtClean="0">
                          <a:effectLst/>
                        </a:rPr>
                        <a:t>…</a:t>
                      </a:r>
                      <a:r>
                        <a:rPr lang="en-US" sz="1800" dirty="0">
                          <a:effectLst/>
                        </a:rPr>
                        <a:t> </a:t>
                      </a:r>
                      <a:endParaRPr lang="en-US" sz="2800" dirty="0">
                        <a:effectLst/>
                      </a:endParaRPr>
                    </a:p>
                    <a:p>
                      <a:pPr marL="0" marR="0">
                        <a:lnSpc>
                          <a:spcPct val="115000"/>
                        </a:lnSpc>
                        <a:spcBef>
                          <a:spcPts val="0"/>
                        </a:spcBef>
                        <a:spcAft>
                          <a:spcPts val="0"/>
                        </a:spcAft>
                        <a:tabLst>
                          <a:tab pos="5405120" algn="l"/>
                        </a:tabLst>
                      </a:pPr>
                      <a:r>
                        <a:rPr lang="en-US" sz="1800" dirty="0">
                          <a:effectLst/>
                        </a:rPr>
                        <a:t> </a:t>
                      </a:r>
                      <a:endParaRPr lang="en-US" sz="2800" dirty="0">
                        <a:effectLst/>
                      </a:endParaRPr>
                    </a:p>
                    <a:p>
                      <a:pPr marL="0" marR="0">
                        <a:lnSpc>
                          <a:spcPct val="115000"/>
                        </a:lnSpc>
                        <a:spcBef>
                          <a:spcPts val="0"/>
                        </a:spcBef>
                        <a:spcAft>
                          <a:spcPts val="0"/>
                        </a:spcAft>
                        <a:tabLst>
                          <a:tab pos="5405120" algn="l"/>
                        </a:tabLst>
                      </a:pPr>
                      <a:r>
                        <a:rPr lang="en-US" sz="1800" dirty="0">
                          <a:effectLst/>
                        </a:rPr>
                        <a:t> </a:t>
                      </a:r>
                      <a:endParaRPr lang="en-US" sz="2800" dirty="0">
                        <a:effectLst/>
                      </a:endParaRPr>
                    </a:p>
                    <a:p>
                      <a:pPr marL="0" marR="0">
                        <a:lnSpc>
                          <a:spcPct val="115000"/>
                        </a:lnSpc>
                        <a:spcBef>
                          <a:spcPts val="0"/>
                        </a:spcBef>
                        <a:spcAft>
                          <a:spcPts val="0"/>
                        </a:spcAft>
                        <a:tabLst>
                          <a:tab pos="5405120" algn="l"/>
                        </a:tabLst>
                      </a:pPr>
                      <a:r>
                        <a:rPr lang="en-US" sz="1800" dirty="0">
                          <a:effectLst/>
                        </a:rPr>
                        <a:t> </a:t>
                      </a:r>
                      <a:endParaRPr lang="en-US" sz="2800" dirty="0">
                        <a:effectLst/>
                      </a:endParaRPr>
                    </a:p>
                    <a:p>
                      <a:pPr marL="0" marR="0">
                        <a:lnSpc>
                          <a:spcPct val="115000"/>
                        </a:lnSpc>
                        <a:spcBef>
                          <a:spcPts val="0"/>
                        </a:spcBef>
                        <a:spcAft>
                          <a:spcPts val="0"/>
                        </a:spcAft>
                        <a:tabLst>
                          <a:tab pos="5405120" algn="l"/>
                        </a:tabLst>
                      </a:pPr>
                      <a:r>
                        <a:rPr lang="en-US" sz="1800" dirty="0">
                          <a:effectLst/>
                        </a:rPr>
                        <a:t> </a:t>
                      </a:r>
                      <a:endParaRPr lang="en-US" sz="2800" dirty="0">
                        <a:effectLst/>
                      </a:endParaRPr>
                    </a:p>
                    <a:p>
                      <a:pPr marL="0" marR="0">
                        <a:lnSpc>
                          <a:spcPct val="115000"/>
                        </a:lnSpc>
                        <a:spcBef>
                          <a:spcPts val="0"/>
                        </a:spcBef>
                        <a:spcAft>
                          <a:spcPts val="0"/>
                        </a:spcAft>
                        <a:tabLst>
                          <a:tab pos="5405120" algn="l"/>
                        </a:tabLst>
                      </a:pPr>
                      <a:r>
                        <a:rPr lang="en-US" sz="1800" dirty="0">
                          <a:effectLst/>
                        </a:rPr>
                        <a:t> </a:t>
                      </a:r>
                      <a:endParaRPr lang="en-US" sz="2800" dirty="0">
                        <a:effectLst/>
                      </a:endParaRPr>
                    </a:p>
                    <a:p>
                      <a:pPr marL="0" marR="0">
                        <a:lnSpc>
                          <a:spcPct val="115000"/>
                        </a:lnSpc>
                        <a:spcBef>
                          <a:spcPts val="0"/>
                        </a:spcBef>
                        <a:spcAft>
                          <a:spcPts val="0"/>
                        </a:spcAft>
                        <a:tabLst>
                          <a:tab pos="5405120" algn="l"/>
                        </a:tabLst>
                      </a:pPr>
                      <a:r>
                        <a:rPr lang="en-US" sz="1800" dirty="0">
                          <a:effectLst/>
                        </a:rPr>
                        <a:t> </a:t>
                      </a:r>
                      <a:endParaRPr lang="en-US" sz="2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5405120" algn="l"/>
                        </a:tabLst>
                      </a:pPr>
                      <a:r>
                        <a:rPr lang="en-US" sz="1800" dirty="0">
                          <a:effectLst/>
                        </a:rPr>
                        <a:t>Here’s how it applies to my claim</a:t>
                      </a:r>
                      <a:r>
                        <a:rPr lang="en-US" sz="1800" dirty="0" smtClean="0">
                          <a:effectLst/>
                        </a:rPr>
                        <a:t>:</a:t>
                      </a:r>
                      <a:endParaRPr lang="en-US" sz="2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5405120" algn="l"/>
                        </a:tabLst>
                      </a:pPr>
                      <a:r>
                        <a:rPr lang="en-US" sz="1800" dirty="0">
                          <a:effectLst/>
                        </a:rPr>
                        <a:t>If we do this…</a:t>
                      </a:r>
                      <a:endParaRPr lang="en-US" sz="2800" dirty="0">
                        <a:effectLst/>
                      </a:endParaRPr>
                    </a:p>
                    <a:p>
                      <a:pPr marL="0" marR="0">
                        <a:lnSpc>
                          <a:spcPct val="115000"/>
                        </a:lnSpc>
                        <a:spcBef>
                          <a:spcPts val="0"/>
                        </a:spcBef>
                        <a:spcAft>
                          <a:spcPts val="0"/>
                        </a:spcAft>
                        <a:tabLst>
                          <a:tab pos="5405120" algn="l"/>
                        </a:tabLst>
                      </a:pPr>
                      <a:r>
                        <a:rPr lang="en-US" sz="1800" dirty="0">
                          <a:effectLst/>
                        </a:rPr>
                        <a:t> </a:t>
                      </a:r>
                      <a:endParaRPr lang="en-US" sz="2800" dirty="0">
                        <a:effectLst/>
                      </a:endParaRPr>
                    </a:p>
                    <a:p>
                      <a:pPr marL="0" marR="0">
                        <a:lnSpc>
                          <a:spcPct val="115000"/>
                        </a:lnSpc>
                        <a:spcBef>
                          <a:spcPts val="0"/>
                        </a:spcBef>
                        <a:spcAft>
                          <a:spcPts val="0"/>
                        </a:spcAft>
                        <a:tabLst>
                          <a:tab pos="5405120" algn="l"/>
                        </a:tabLst>
                      </a:pPr>
                      <a:r>
                        <a:rPr lang="en-US" sz="1800" dirty="0">
                          <a:effectLst/>
                        </a:rPr>
                        <a:t> </a:t>
                      </a:r>
                      <a:endParaRPr lang="en-US" sz="28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266700" y="-77688"/>
            <a:ext cx="86106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405438" algn="l"/>
              </a:tabLst>
              <a:defRPr>
                <a:solidFill>
                  <a:schemeClr val="tx1"/>
                </a:solidFill>
                <a:latin typeface="Arial" pitchFamily="34" charset="0"/>
                <a:cs typeface="Arial" pitchFamily="34" charset="0"/>
              </a:defRPr>
            </a:lvl1pPr>
            <a:lvl2pPr marL="457200" fontAlgn="base">
              <a:spcBef>
                <a:spcPct val="0"/>
              </a:spcBef>
              <a:spcAft>
                <a:spcPct val="0"/>
              </a:spcAft>
              <a:tabLst>
                <a:tab pos="5405438" algn="l"/>
              </a:tabLst>
              <a:defRPr>
                <a:solidFill>
                  <a:schemeClr val="tx1"/>
                </a:solidFill>
                <a:latin typeface="Arial" pitchFamily="34" charset="0"/>
                <a:cs typeface="Arial" pitchFamily="34" charset="0"/>
              </a:defRPr>
            </a:lvl2pPr>
            <a:lvl3pPr marL="914400" fontAlgn="base">
              <a:spcBef>
                <a:spcPct val="0"/>
              </a:spcBef>
              <a:spcAft>
                <a:spcPct val="0"/>
              </a:spcAft>
              <a:tabLst>
                <a:tab pos="5405438" algn="l"/>
              </a:tabLst>
              <a:defRPr>
                <a:solidFill>
                  <a:schemeClr val="tx1"/>
                </a:solidFill>
                <a:latin typeface="Arial" pitchFamily="34" charset="0"/>
                <a:cs typeface="Arial" pitchFamily="34" charset="0"/>
              </a:defRPr>
            </a:lvl3pPr>
            <a:lvl4pPr marL="1371600" fontAlgn="base">
              <a:spcBef>
                <a:spcPct val="0"/>
              </a:spcBef>
              <a:spcAft>
                <a:spcPct val="0"/>
              </a:spcAft>
              <a:tabLst>
                <a:tab pos="5405438" algn="l"/>
              </a:tabLst>
              <a:defRPr>
                <a:solidFill>
                  <a:schemeClr val="tx1"/>
                </a:solidFill>
                <a:latin typeface="Arial" pitchFamily="34" charset="0"/>
                <a:cs typeface="Arial" pitchFamily="34" charset="0"/>
              </a:defRPr>
            </a:lvl4pPr>
            <a:lvl5pPr marL="1828800" fontAlgn="base">
              <a:spcBef>
                <a:spcPct val="0"/>
              </a:spcBef>
              <a:spcAft>
                <a:spcPct val="0"/>
              </a:spcAft>
              <a:tabLst>
                <a:tab pos="5405438" algn="l"/>
              </a:tabLst>
              <a:defRPr>
                <a:solidFill>
                  <a:schemeClr val="tx1"/>
                </a:solidFill>
                <a:latin typeface="Arial" pitchFamily="34" charset="0"/>
                <a:cs typeface="Arial" pitchFamily="34" charset="0"/>
              </a:defRPr>
            </a:lvl5pPr>
            <a:lvl6pPr marL="2286000" fontAlgn="base">
              <a:spcBef>
                <a:spcPct val="0"/>
              </a:spcBef>
              <a:spcAft>
                <a:spcPct val="0"/>
              </a:spcAft>
              <a:tabLst>
                <a:tab pos="5405438" algn="l"/>
              </a:tabLst>
              <a:defRPr>
                <a:solidFill>
                  <a:schemeClr val="tx1"/>
                </a:solidFill>
                <a:latin typeface="Arial" pitchFamily="34" charset="0"/>
                <a:cs typeface="Arial" pitchFamily="34" charset="0"/>
              </a:defRPr>
            </a:lvl6pPr>
            <a:lvl7pPr marL="2743200" fontAlgn="base">
              <a:spcBef>
                <a:spcPct val="0"/>
              </a:spcBef>
              <a:spcAft>
                <a:spcPct val="0"/>
              </a:spcAft>
              <a:tabLst>
                <a:tab pos="5405438" algn="l"/>
              </a:tabLst>
              <a:defRPr>
                <a:solidFill>
                  <a:schemeClr val="tx1"/>
                </a:solidFill>
                <a:latin typeface="Arial" pitchFamily="34" charset="0"/>
                <a:cs typeface="Arial" pitchFamily="34" charset="0"/>
              </a:defRPr>
            </a:lvl7pPr>
            <a:lvl8pPr marL="3200400" fontAlgn="base">
              <a:spcBef>
                <a:spcPct val="0"/>
              </a:spcBef>
              <a:spcAft>
                <a:spcPct val="0"/>
              </a:spcAft>
              <a:tabLst>
                <a:tab pos="5405438" algn="l"/>
              </a:tabLst>
              <a:defRPr>
                <a:solidFill>
                  <a:schemeClr val="tx1"/>
                </a:solidFill>
                <a:latin typeface="Arial" pitchFamily="34" charset="0"/>
                <a:cs typeface="Arial" pitchFamily="34" charset="0"/>
              </a:defRPr>
            </a:lvl8pPr>
            <a:lvl9pPr marL="3657600" fontAlgn="base">
              <a:spcBef>
                <a:spcPct val="0"/>
              </a:spcBef>
              <a:spcAft>
                <a:spcPct val="0"/>
              </a:spcAft>
              <a:tabLst>
                <a:tab pos="540543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405438" algn="l"/>
              </a:tabLst>
            </a:pPr>
            <a:r>
              <a:rPr kumimoji="0" lang="en-US" alt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Connecting Evidence to a Claim:  Argument Planner</a:t>
            </a:r>
            <a:endParaRPr kumimoji="0" lang="en-US" altLang="en-US" sz="7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05438" algn="l"/>
              </a:tabLst>
            </a:pPr>
            <a:endPar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405438" algn="l"/>
              </a:tabLst>
            </a:pPr>
            <a:r>
              <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Claim:  __________________________________________________________________</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05438" algn="l"/>
              </a:tabLst>
            </a:pP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a:stretch/>
        </p:blipFill>
        <p:spPr>
          <a:xfrm>
            <a:off x="3824775" y="408599"/>
            <a:ext cx="2253600" cy="6265199"/>
          </a:xfrm>
          <a:prstGeom prst="rect">
            <a:avLst/>
          </a:prstGeom>
          <a:noFill/>
          <a:ln>
            <a:noFill/>
          </a:ln>
        </p:spPr>
      </p:pic>
      <p:sp>
        <p:nvSpPr>
          <p:cNvPr id="265" name="Shape 265"/>
          <p:cNvSpPr txBox="1"/>
          <p:nvPr/>
        </p:nvSpPr>
        <p:spPr>
          <a:xfrm>
            <a:off x="304800" y="914400"/>
            <a:ext cx="5105399" cy="489364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0" b="0" i="0" u="none" strike="noStrike" cap="none" baseline="0">
                <a:solidFill>
                  <a:schemeClr val="dk1"/>
                </a:solidFill>
                <a:latin typeface="Calibri"/>
                <a:ea typeface="Calibri"/>
                <a:cs typeface="Calibri"/>
                <a:sym typeface="Calibri"/>
              </a:rPr>
              <a:t>FEEDBACK</a:t>
            </a:r>
          </a:p>
          <a:p>
            <a:pPr marL="0" marR="0" lvl="0" indent="0" algn="l" rtl="0">
              <a:spcBef>
                <a:spcPts val="0"/>
              </a:spcBef>
              <a:buNone/>
            </a:pPr>
            <a:endParaRPr sz="36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3600" b="0" i="0" u="none" strike="noStrike" cap="none" baseline="0">
                <a:solidFill>
                  <a:schemeClr val="dk1"/>
                </a:solidFill>
                <a:latin typeface="Calibri"/>
                <a:ea typeface="Calibri"/>
                <a:cs typeface="Calibri"/>
                <a:sym typeface="Calibri"/>
              </a:rPr>
              <a:t>How well did we connect  our evidence to our claims?   How well did we use the facts for our own purposes (support our claim)?</a:t>
            </a:r>
          </a:p>
        </p:txBody>
      </p:sp>
      <p:sp>
        <p:nvSpPr>
          <p:cNvPr id="267" name="Shape 267"/>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
        <p:nvSpPr>
          <p:cNvPr id="2" name="Rectangle 1"/>
          <p:cNvSpPr/>
          <p:nvPr/>
        </p:nvSpPr>
        <p:spPr>
          <a:xfrm rot="20063838">
            <a:off x="6350452" y="2680902"/>
            <a:ext cx="2133918"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PQP</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a:stretch/>
        </p:blipFill>
        <p:spPr>
          <a:xfrm>
            <a:off x="6705600" y="469575"/>
            <a:ext cx="2253600" cy="6265199"/>
          </a:xfrm>
          <a:prstGeom prst="rect">
            <a:avLst/>
          </a:prstGeom>
          <a:noFill/>
          <a:ln>
            <a:noFill/>
          </a:ln>
        </p:spPr>
      </p:pic>
      <p:sp>
        <p:nvSpPr>
          <p:cNvPr id="265" name="Shape 265"/>
          <p:cNvSpPr txBox="1"/>
          <p:nvPr/>
        </p:nvSpPr>
        <p:spPr>
          <a:xfrm>
            <a:off x="76200" y="152400"/>
            <a:ext cx="8991600" cy="565564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0" b="0" i="0" u="none" strike="noStrike" cap="none" baseline="0" dirty="0" smtClean="0">
                <a:solidFill>
                  <a:schemeClr val="dk1"/>
                </a:solidFill>
                <a:latin typeface="Calibri"/>
                <a:ea typeface="Calibri"/>
                <a:cs typeface="Calibri"/>
                <a:sym typeface="Calibri"/>
              </a:rPr>
              <a:t>PQP =</a:t>
            </a:r>
            <a:r>
              <a:rPr lang="en-US" sz="6000" b="0" i="0" u="none" strike="noStrike" cap="none" dirty="0" smtClean="0">
                <a:solidFill>
                  <a:schemeClr val="dk1"/>
                </a:solidFill>
                <a:latin typeface="Calibri"/>
                <a:ea typeface="Calibri"/>
                <a:cs typeface="Calibri"/>
                <a:sym typeface="Calibri"/>
              </a:rPr>
              <a:t> </a:t>
            </a:r>
            <a:r>
              <a:rPr lang="en-US" sz="4800" b="0" i="0" u="none" strike="noStrike" cap="none" dirty="0" smtClean="0">
                <a:solidFill>
                  <a:schemeClr val="dk1"/>
                </a:solidFill>
                <a:latin typeface="Calibri"/>
                <a:ea typeface="Calibri"/>
                <a:cs typeface="Calibri"/>
                <a:sym typeface="Calibri"/>
              </a:rPr>
              <a:t>Praise, Question, Polish</a:t>
            </a:r>
            <a:endParaRPr lang="en-US" sz="4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2800" b="0" i="0" u="sng" strike="noStrike" cap="none" baseline="0" dirty="0" smtClean="0">
                <a:solidFill>
                  <a:schemeClr val="dk1"/>
                </a:solidFill>
                <a:latin typeface="Calibri"/>
                <a:ea typeface="Calibri"/>
                <a:cs typeface="Calibri"/>
                <a:sym typeface="Calibri"/>
              </a:rPr>
              <a:t>Focus question for feedback</a:t>
            </a:r>
            <a:r>
              <a:rPr lang="en-US" sz="2800" b="0" i="0" u="none" strike="noStrike" cap="none" baseline="0" dirty="0" smtClean="0">
                <a:solidFill>
                  <a:schemeClr val="dk1"/>
                </a:solidFill>
                <a:latin typeface="Calibri"/>
                <a:ea typeface="Calibri"/>
                <a:cs typeface="Calibri"/>
                <a:sym typeface="Calibri"/>
              </a:rPr>
              <a:t>: How </a:t>
            </a:r>
            <a:r>
              <a:rPr lang="en-US" sz="2800" b="0" i="0" u="none" strike="noStrike" cap="none" baseline="0" dirty="0">
                <a:solidFill>
                  <a:schemeClr val="dk1"/>
                </a:solidFill>
                <a:latin typeface="Calibri"/>
                <a:ea typeface="Calibri"/>
                <a:cs typeface="Calibri"/>
                <a:sym typeface="Calibri"/>
              </a:rPr>
              <a:t>well did we connect  our evidence to our claims?   </a:t>
            </a:r>
            <a:endParaRPr lang="en-US" sz="28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dirty="0" smtClean="0">
              <a:solidFill>
                <a:schemeClr val="dk1"/>
              </a:solidFill>
              <a:latin typeface="Calibri"/>
              <a:ea typeface="Calibri"/>
              <a:cs typeface="Calibri"/>
              <a:sym typeface="Calibri"/>
            </a:endParaRPr>
          </a:p>
          <a:p>
            <a:pPr marL="0" marR="0" lvl="0" indent="0" algn="ctr" rtl="0">
              <a:spcBef>
                <a:spcPts val="0"/>
              </a:spcBef>
              <a:buSzPct val="25000"/>
              <a:buNone/>
            </a:pPr>
            <a:r>
              <a:rPr lang="en-US" sz="3200" b="1" dirty="0" smtClean="0">
                <a:solidFill>
                  <a:schemeClr val="dk1"/>
                </a:solidFill>
                <a:latin typeface="Calibri"/>
                <a:ea typeface="Calibri"/>
                <a:cs typeface="Calibri"/>
                <a:sym typeface="Calibri"/>
              </a:rPr>
              <a:t>Sample of PRAISE </a:t>
            </a:r>
            <a:r>
              <a:rPr lang="en-US" sz="2400" b="1" i="1" dirty="0" smtClean="0">
                <a:solidFill>
                  <a:schemeClr val="dk1"/>
                </a:solidFill>
                <a:latin typeface="Calibri"/>
                <a:ea typeface="Calibri"/>
                <a:cs typeface="Calibri"/>
                <a:sym typeface="Calibri"/>
              </a:rPr>
              <a:t>(pointing out something that is done well):</a:t>
            </a:r>
            <a:endParaRPr lang="en-US" sz="2400" b="1" i="1" dirty="0">
              <a:solidFill>
                <a:schemeClr val="dk1"/>
              </a:solidFill>
              <a:latin typeface="Calibri"/>
              <a:ea typeface="Calibri"/>
              <a:cs typeface="Calibri"/>
              <a:sym typeface="Calibri"/>
            </a:endParaRPr>
          </a:p>
          <a:p>
            <a:pPr marL="0" marR="0" lvl="0" indent="0" algn="l" rtl="0">
              <a:spcBef>
                <a:spcPts val="0"/>
              </a:spcBef>
              <a:buSzPct val="25000"/>
              <a:buNone/>
            </a:pPr>
            <a:endParaRPr lang="en-US" sz="16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2800" b="0" i="0" u="none" strike="noStrike" cap="none" baseline="0" dirty="0" smtClean="0">
                <a:solidFill>
                  <a:schemeClr val="dk1"/>
                </a:solidFill>
                <a:latin typeface="Calibri"/>
                <a:ea typeface="Calibri"/>
                <a:cs typeface="Calibri"/>
                <a:sym typeface="Calibri"/>
              </a:rPr>
              <a:t>PRAISE:</a:t>
            </a:r>
            <a:r>
              <a:rPr lang="en-US" sz="2800" b="0" i="0" u="none" strike="noStrike" cap="none" dirty="0" smtClean="0">
                <a:solidFill>
                  <a:schemeClr val="dk1"/>
                </a:solidFill>
                <a:latin typeface="Calibri"/>
                <a:ea typeface="Calibri"/>
                <a:cs typeface="Calibri"/>
                <a:sym typeface="Calibri"/>
              </a:rPr>
              <a:t>  I noticed how well you used the fact about ______ </a:t>
            </a:r>
            <a:r>
              <a:rPr lang="en-US" sz="2800" b="0" i="0" u="none" strike="noStrike" cap="none" baseline="0" dirty="0" smtClean="0">
                <a:solidFill>
                  <a:schemeClr val="dk1"/>
                </a:solidFill>
                <a:latin typeface="Calibri"/>
                <a:ea typeface="Calibri"/>
                <a:cs typeface="Calibri"/>
                <a:sym typeface="Calibri"/>
              </a:rPr>
              <a:t>to support your claim</a:t>
            </a:r>
            <a:r>
              <a:rPr lang="en-US" sz="2800" dirty="0" smtClean="0">
                <a:solidFill>
                  <a:schemeClr val="dk1"/>
                </a:solidFill>
                <a:latin typeface="Calibri"/>
                <a:ea typeface="Calibri"/>
                <a:cs typeface="Calibri"/>
                <a:sym typeface="Calibri"/>
              </a:rPr>
              <a:t>. What worked was _____.</a:t>
            </a:r>
          </a:p>
          <a:p>
            <a:pPr marL="0" marR="0" lvl="0" indent="0" algn="l" rtl="0">
              <a:spcBef>
                <a:spcPts val="0"/>
              </a:spcBef>
              <a:buSzPct val="25000"/>
              <a:buNone/>
            </a:pPr>
            <a:endParaRPr lang="en-US" sz="1600" b="0" i="0" u="none" strike="noStrike" cap="none" baseline="0" dirty="0">
              <a:solidFill>
                <a:schemeClr val="dk1"/>
              </a:solidFill>
              <a:latin typeface="Calibri"/>
              <a:ea typeface="Calibri"/>
              <a:cs typeface="Calibri"/>
              <a:sym typeface="Calibri"/>
            </a:endParaRPr>
          </a:p>
          <a:p>
            <a:pPr marL="0" marR="0" lvl="0" indent="0" algn="ctr" rtl="0">
              <a:spcBef>
                <a:spcPts val="0"/>
              </a:spcBef>
              <a:buSzPct val="25000"/>
              <a:buNone/>
            </a:pPr>
            <a:r>
              <a:rPr lang="en-US" sz="3200" b="1" dirty="0" smtClean="0">
                <a:solidFill>
                  <a:schemeClr val="dk1"/>
                </a:solidFill>
                <a:latin typeface="Calibri"/>
                <a:ea typeface="Calibri"/>
                <a:cs typeface="Calibri"/>
                <a:sym typeface="Calibri"/>
              </a:rPr>
              <a:t>Other Possible Stems:</a:t>
            </a:r>
          </a:p>
          <a:p>
            <a:pPr marL="0" marR="0" lvl="0" indent="0" algn="ctr" rtl="0">
              <a:spcBef>
                <a:spcPts val="0"/>
              </a:spcBef>
              <a:buSzPct val="25000"/>
              <a:buNone/>
            </a:pPr>
            <a:endParaRPr lang="en-US" sz="1200" b="1" i="0" u="none" strike="noStrike" cap="none" baseline="0" dirty="0">
              <a:solidFill>
                <a:schemeClr val="dk1"/>
              </a:solidFill>
              <a:latin typeface="Calibri"/>
              <a:ea typeface="Calibri"/>
              <a:cs typeface="Calibri"/>
              <a:sym typeface="Calibri"/>
            </a:endParaRPr>
          </a:p>
          <a:p>
            <a:pPr marL="457200" marR="0" lvl="0" indent="-457200" rtl="0">
              <a:spcBef>
                <a:spcPts val="0"/>
              </a:spcBef>
              <a:buSzPct val="75000"/>
              <a:buFont typeface="Wingdings" panose="05000000000000000000" pitchFamily="2" charset="2"/>
              <a:buChar char="q"/>
            </a:pPr>
            <a:r>
              <a:rPr lang="en-US" sz="2800" b="1" dirty="0" smtClean="0">
                <a:solidFill>
                  <a:schemeClr val="dk1"/>
                </a:solidFill>
                <a:latin typeface="Calibri"/>
                <a:ea typeface="Calibri"/>
                <a:cs typeface="Calibri"/>
                <a:sym typeface="Calibri"/>
              </a:rPr>
              <a:t>One thing I really like is… </a:t>
            </a:r>
          </a:p>
          <a:p>
            <a:pPr marL="457200" marR="0" lvl="0" indent="-457200" rtl="0">
              <a:spcBef>
                <a:spcPts val="0"/>
              </a:spcBef>
              <a:buSzPct val="75000"/>
              <a:buFont typeface="Wingdings" panose="05000000000000000000" pitchFamily="2" charset="2"/>
              <a:buChar char="q"/>
            </a:pPr>
            <a:r>
              <a:rPr lang="en-US" sz="2800" b="1" dirty="0" smtClean="0">
                <a:solidFill>
                  <a:schemeClr val="dk1"/>
                </a:solidFill>
                <a:latin typeface="Calibri"/>
                <a:ea typeface="Calibri"/>
                <a:cs typeface="Calibri"/>
                <a:sym typeface="Calibri"/>
              </a:rPr>
              <a:t>Something you did well is…</a:t>
            </a:r>
          </a:p>
          <a:p>
            <a:pPr marL="457200" marR="0" lvl="0" indent="-457200" rtl="0">
              <a:spcBef>
                <a:spcPts val="0"/>
              </a:spcBef>
              <a:buSzPct val="75000"/>
              <a:buFont typeface="Wingdings" panose="05000000000000000000" pitchFamily="2" charset="2"/>
              <a:buChar char="q"/>
            </a:pPr>
            <a:r>
              <a:rPr lang="en-US" sz="2800" b="1" dirty="0" smtClean="0">
                <a:solidFill>
                  <a:schemeClr val="dk1"/>
                </a:solidFill>
                <a:latin typeface="Calibri"/>
                <a:ea typeface="Calibri"/>
                <a:cs typeface="Calibri"/>
                <a:sym typeface="Calibri"/>
              </a:rPr>
              <a:t>You were very successful in … </a:t>
            </a:r>
            <a:endParaRPr lang="en-US" sz="2800" b="1" i="0" u="none" strike="noStrike" cap="none" baseline="0" dirty="0">
              <a:solidFill>
                <a:schemeClr val="dk1"/>
              </a:solidFill>
              <a:latin typeface="Calibri"/>
              <a:ea typeface="Calibri"/>
              <a:cs typeface="Calibri"/>
              <a:sym typeface="Calibri"/>
            </a:endParaRPr>
          </a:p>
        </p:txBody>
      </p:sp>
      <p:sp>
        <p:nvSpPr>
          <p:cNvPr id="267" name="Shape 267"/>
          <p:cNvSpPr txBox="1"/>
          <p:nvPr/>
        </p:nvSpPr>
        <p:spPr>
          <a:xfrm>
            <a:off x="937500" y="6404738"/>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dirty="0">
                <a:solidFill>
                  <a:srgbClr val="666666"/>
                </a:solidFill>
                <a:latin typeface="Calibri"/>
                <a:ea typeface="Calibri"/>
                <a:cs typeface="Calibri"/>
                <a:sym typeface="Calibri"/>
              </a:rPr>
              <a:t>Jean </a:t>
            </a:r>
            <a:r>
              <a:rPr lang="en-US" sz="1100" b="1" dirty="0" err="1">
                <a:solidFill>
                  <a:srgbClr val="666666"/>
                </a:solidFill>
                <a:latin typeface="Calibri"/>
                <a:ea typeface="Calibri"/>
                <a:cs typeface="Calibri"/>
                <a:sym typeface="Calibri"/>
              </a:rPr>
              <a:t>Wolph</a:t>
            </a:r>
            <a:r>
              <a:rPr lang="en-US" sz="1100" b="1" dirty="0">
                <a:solidFill>
                  <a:srgbClr val="666666"/>
                </a:solidFill>
                <a:latin typeface="Calibri"/>
                <a:ea typeface="Calibri"/>
                <a:cs typeface="Calibri"/>
                <a:sym typeface="Calibri"/>
              </a:rPr>
              <a:t>, Louisville Writing Project, for NWP CRWP funded by the Department of Education</a:t>
            </a:r>
          </a:p>
          <a:p>
            <a:pPr lvl="0" rtl="0">
              <a:spcBef>
                <a:spcPts val="0"/>
              </a:spcBef>
              <a:buNone/>
            </a:pPr>
            <a:endParaRPr dirty="0"/>
          </a:p>
        </p:txBody>
      </p:sp>
      <p:sp>
        <p:nvSpPr>
          <p:cNvPr id="6" name="Rectangle 5"/>
          <p:cNvSpPr/>
          <p:nvPr/>
        </p:nvSpPr>
        <p:spPr>
          <a:xfrm rot="20063838">
            <a:off x="6749663" y="4180185"/>
            <a:ext cx="2133918"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PQP</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20947917"/>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a:stretch/>
        </p:blipFill>
        <p:spPr>
          <a:xfrm>
            <a:off x="6705600" y="469575"/>
            <a:ext cx="2253600" cy="6265199"/>
          </a:xfrm>
          <a:prstGeom prst="rect">
            <a:avLst/>
          </a:prstGeom>
          <a:noFill/>
          <a:ln>
            <a:noFill/>
          </a:ln>
        </p:spPr>
      </p:pic>
      <p:sp>
        <p:nvSpPr>
          <p:cNvPr id="265" name="Shape 265"/>
          <p:cNvSpPr txBox="1"/>
          <p:nvPr/>
        </p:nvSpPr>
        <p:spPr>
          <a:xfrm>
            <a:off x="0" y="152400"/>
            <a:ext cx="9144000" cy="565564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sng" strike="noStrike" cap="none" baseline="0" dirty="0" smtClean="0">
                <a:solidFill>
                  <a:schemeClr val="dk1"/>
                </a:solidFill>
                <a:latin typeface="Calibri"/>
                <a:ea typeface="Calibri"/>
                <a:cs typeface="Calibri"/>
                <a:sym typeface="Calibri"/>
              </a:rPr>
              <a:t>Focus question for feedback</a:t>
            </a:r>
            <a:r>
              <a:rPr lang="en-US" sz="2800" b="0" i="0" u="none" strike="noStrike" cap="none" baseline="0" dirty="0" smtClean="0">
                <a:solidFill>
                  <a:schemeClr val="dk1"/>
                </a:solidFill>
                <a:latin typeface="Calibri"/>
                <a:ea typeface="Calibri"/>
                <a:cs typeface="Calibri"/>
                <a:sym typeface="Calibri"/>
              </a:rPr>
              <a:t>: How </a:t>
            </a:r>
            <a:r>
              <a:rPr lang="en-US" sz="2800" b="0" i="0" u="none" strike="noStrike" cap="none" baseline="0" dirty="0">
                <a:solidFill>
                  <a:schemeClr val="dk1"/>
                </a:solidFill>
                <a:latin typeface="Calibri"/>
                <a:ea typeface="Calibri"/>
                <a:cs typeface="Calibri"/>
                <a:sym typeface="Calibri"/>
              </a:rPr>
              <a:t>well did we connect  our evidence to our claims?   </a:t>
            </a:r>
            <a:endParaRPr lang="en-US" sz="28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2800" dirty="0" smtClean="0">
              <a:solidFill>
                <a:schemeClr val="dk1"/>
              </a:solidFill>
              <a:latin typeface="Calibri"/>
              <a:ea typeface="Calibri"/>
              <a:cs typeface="Calibri"/>
              <a:sym typeface="Calibri"/>
            </a:endParaRPr>
          </a:p>
          <a:p>
            <a:pPr marL="0" marR="0" lvl="0" indent="0" algn="ctr" rtl="0">
              <a:spcBef>
                <a:spcPts val="0"/>
              </a:spcBef>
              <a:buSzPct val="25000"/>
              <a:buNone/>
            </a:pPr>
            <a:r>
              <a:rPr lang="en-US" sz="2800" b="1" dirty="0" smtClean="0">
                <a:solidFill>
                  <a:schemeClr val="dk1"/>
                </a:solidFill>
                <a:latin typeface="Calibri"/>
                <a:ea typeface="Calibri"/>
                <a:cs typeface="Calibri"/>
                <a:sym typeface="Calibri"/>
              </a:rPr>
              <a:t>Sample of a QUESTION </a:t>
            </a:r>
            <a:r>
              <a:rPr lang="en-US" sz="2400" b="1" dirty="0" smtClean="0">
                <a:solidFill>
                  <a:schemeClr val="dk1"/>
                </a:solidFill>
                <a:latin typeface="Calibri"/>
                <a:ea typeface="Calibri"/>
                <a:cs typeface="Calibri"/>
                <a:sym typeface="Calibri"/>
              </a:rPr>
              <a:t>(something we really want to know):</a:t>
            </a:r>
            <a:endParaRPr lang="en-US" sz="2400" b="1" dirty="0">
              <a:solidFill>
                <a:schemeClr val="dk1"/>
              </a:solidFill>
              <a:latin typeface="Calibri"/>
              <a:ea typeface="Calibri"/>
              <a:cs typeface="Calibri"/>
              <a:sym typeface="Calibri"/>
            </a:endParaRPr>
          </a:p>
          <a:p>
            <a:pPr marL="0" marR="0" lvl="0" indent="0" algn="l" rtl="0">
              <a:spcBef>
                <a:spcPts val="0"/>
              </a:spcBef>
              <a:buSzPct val="25000"/>
              <a:buNone/>
            </a:pPr>
            <a:endParaRPr lang="en-US" sz="16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2800" b="0" i="0" u="none" strike="noStrike" cap="none" baseline="0" dirty="0" smtClean="0">
                <a:solidFill>
                  <a:schemeClr val="dk1"/>
                </a:solidFill>
                <a:latin typeface="Calibri"/>
                <a:ea typeface="Calibri"/>
                <a:cs typeface="Calibri"/>
                <a:sym typeface="Calibri"/>
              </a:rPr>
              <a:t>QUESTION:</a:t>
            </a:r>
            <a:r>
              <a:rPr lang="en-US" sz="2800" b="0" i="0" u="none" strike="noStrike" cap="none" dirty="0" smtClean="0">
                <a:solidFill>
                  <a:schemeClr val="dk1"/>
                </a:solidFill>
                <a:latin typeface="Calibri"/>
                <a:ea typeface="Calibri"/>
                <a:cs typeface="Calibri"/>
                <a:sym typeface="Calibri"/>
              </a:rPr>
              <a:t>  I was confused in paragraph 3 when you talked about _______.  </a:t>
            </a:r>
            <a:r>
              <a:rPr lang="en-US" sz="2800" dirty="0" smtClean="0">
                <a:solidFill>
                  <a:schemeClr val="dk1"/>
                </a:solidFill>
                <a:latin typeface="Calibri"/>
                <a:ea typeface="Calibri"/>
                <a:cs typeface="Calibri"/>
                <a:sym typeface="Calibri"/>
              </a:rPr>
              <a:t>When I read the article, I had a </a:t>
            </a:r>
            <a:r>
              <a:rPr lang="en-US" sz="2800" dirty="0" err="1" smtClean="0">
                <a:solidFill>
                  <a:schemeClr val="dk1"/>
                </a:solidFill>
                <a:latin typeface="Calibri"/>
                <a:ea typeface="Calibri"/>
                <a:cs typeface="Calibri"/>
                <a:sym typeface="Calibri"/>
              </a:rPr>
              <a:t>vdifferent</a:t>
            </a:r>
            <a:r>
              <a:rPr lang="en-US" sz="2800" dirty="0" smtClean="0">
                <a:solidFill>
                  <a:schemeClr val="dk1"/>
                </a:solidFill>
                <a:latin typeface="Calibri"/>
                <a:ea typeface="Calibri"/>
                <a:cs typeface="Calibri"/>
                <a:sym typeface="Calibri"/>
              </a:rPr>
              <a:t> understanding</a:t>
            </a:r>
            <a:r>
              <a:rPr lang="en-US" sz="2800" b="0" i="0" u="none" strike="noStrike" cap="none" dirty="0" smtClean="0">
                <a:solidFill>
                  <a:schemeClr val="dk1"/>
                </a:solidFill>
                <a:latin typeface="Calibri"/>
                <a:ea typeface="Calibri"/>
                <a:cs typeface="Calibri"/>
                <a:sym typeface="Calibri"/>
              </a:rPr>
              <a:t>.  I thought it meant _________</a:t>
            </a:r>
            <a:r>
              <a:rPr lang="en-US" sz="2800" dirty="0" smtClean="0">
                <a:solidFill>
                  <a:schemeClr val="dk1"/>
                </a:solidFill>
                <a:latin typeface="Calibri"/>
                <a:ea typeface="Calibri"/>
                <a:cs typeface="Calibri"/>
                <a:sym typeface="Calibri"/>
              </a:rPr>
              <a:t>.</a:t>
            </a:r>
          </a:p>
          <a:p>
            <a:pPr lvl="0" algn="ctr">
              <a:buSzPct val="25000"/>
            </a:pPr>
            <a:endParaRPr lang="en-US" sz="2800" b="1" dirty="0" smtClean="0">
              <a:solidFill>
                <a:schemeClr val="dk1"/>
              </a:solidFill>
              <a:latin typeface="Calibri"/>
              <a:ea typeface="Calibri"/>
              <a:cs typeface="Calibri"/>
              <a:sym typeface="Calibri"/>
            </a:endParaRPr>
          </a:p>
          <a:p>
            <a:pPr lvl="0" algn="ctr">
              <a:buSzPct val="25000"/>
            </a:pPr>
            <a:r>
              <a:rPr lang="en-US" sz="2800" b="1" dirty="0" smtClean="0">
                <a:solidFill>
                  <a:schemeClr val="dk1"/>
                </a:solidFill>
                <a:latin typeface="Calibri"/>
                <a:ea typeface="Calibri"/>
                <a:cs typeface="Calibri"/>
                <a:sym typeface="Calibri"/>
              </a:rPr>
              <a:t>Other </a:t>
            </a:r>
            <a:r>
              <a:rPr lang="en-US" sz="2800" b="1" dirty="0">
                <a:solidFill>
                  <a:schemeClr val="dk1"/>
                </a:solidFill>
                <a:latin typeface="Calibri"/>
                <a:ea typeface="Calibri"/>
                <a:cs typeface="Calibri"/>
                <a:sym typeface="Calibri"/>
              </a:rPr>
              <a:t>Possible Stems:</a:t>
            </a:r>
          </a:p>
          <a:p>
            <a:pPr lvl="0" algn="ctr">
              <a:buSzPct val="25000"/>
            </a:pPr>
            <a:endParaRPr lang="en-US" sz="2000" b="1" dirty="0">
              <a:solidFill>
                <a:schemeClr val="dk1"/>
              </a:solidFill>
              <a:latin typeface="Calibri"/>
              <a:ea typeface="Calibri"/>
              <a:cs typeface="Calibri"/>
              <a:sym typeface="Calibri"/>
            </a:endParaRPr>
          </a:p>
          <a:p>
            <a:pPr marL="457200" indent="-457200">
              <a:buSzPct val="75000"/>
              <a:buFont typeface="Wingdings" panose="05000000000000000000" pitchFamily="2" charset="2"/>
              <a:buChar char="q"/>
            </a:pPr>
            <a:r>
              <a:rPr lang="en-US" sz="2800" b="1" dirty="0" smtClean="0">
                <a:solidFill>
                  <a:schemeClr val="dk1"/>
                </a:solidFill>
                <a:latin typeface="Calibri"/>
                <a:ea typeface="Calibri"/>
                <a:cs typeface="Calibri"/>
                <a:sym typeface="Calibri"/>
              </a:rPr>
              <a:t>How </a:t>
            </a:r>
            <a:r>
              <a:rPr lang="en-US" sz="2800" b="1" dirty="0">
                <a:solidFill>
                  <a:schemeClr val="dk1"/>
                </a:solidFill>
                <a:latin typeface="Calibri"/>
                <a:ea typeface="Calibri"/>
                <a:cs typeface="Calibri"/>
                <a:sym typeface="Calibri"/>
              </a:rPr>
              <a:t>does ____ connect to the claim? </a:t>
            </a:r>
            <a:endParaRPr lang="en-US" sz="2800" dirty="0">
              <a:solidFill>
                <a:schemeClr val="dk1"/>
              </a:solidFill>
              <a:latin typeface="Calibri"/>
              <a:ea typeface="Calibri"/>
              <a:cs typeface="Calibri"/>
              <a:sym typeface="Calibri"/>
            </a:endParaRPr>
          </a:p>
          <a:p>
            <a:pPr marL="457200" lvl="0" indent="-457200">
              <a:buSzPct val="75000"/>
              <a:buFont typeface="Wingdings" panose="05000000000000000000" pitchFamily="2" charset="2"/>
              <a:buChar char="q"/>
            </a:pPr>
            <a:r>
              <a:rPr lang="en-US" sz="2800" b="1" dirty="0" smtClean="0">
                <a:solidFill>
                  <a:schemeClr val="dk1"/>
                </a:solidFill>
                <a:latin typeface="Calibri"/>
                <a:ea typeface="Calibri"/>
                <a:cs typeface="Calibri"/>
                <a:sym typeface="Calibri"/>
              </a:rPr>
              <a:t>One </a:t>
            </a:r>
            <a:r>
              <a:rPr lang="en-US" sz="2800" b="1" dirty="0">
                <a:solidFill>
                  <a:schemeClr val="dk1"/>
                </a:solidFill>
                <a:latin typeface="Calibri"/>
                <a:ea typeface="Calibri"/>
                <a:cs typeface="Calibri"/>
                <a:sym typeface="Calibri"/>
              </a:rPr>
              <a:t>thing I </a:t>
            </a:r>
            <a:r>
              <a:rPr lang="en-US" sz="2800" b="1" dirty="0" smtClean="0">
                <a:solidFill>
                  <a:schemeClr val="dk1"/>
                </a:solidFill>
                <a:latin typeface="Calibri"/>
                <a:ea typeface="Calibri"/>
                <a:cs typeface="Calibri"/>
                <a:sym typeface="Calibri"/>
              </a:rPr>
              <a:t>wanted to know more about was… </a:t>
            </a:r>
            <a:endParaRPr lang="en-US" sz="2800" b="1" dirty="0">
              <a:solidFill>
                <a:schemeClr val="dk1"/>
              </a:solidFill>
              <a:latin typeface="Calibri"/>
              <a:ea typeface="Calibri"/>
              <a:cs typeface="Calibri"/>
              <a:sym typeface="Calibri"/>
            </a:endParaRPr>
          </a:p>
          <a:p>
            <a:pPr marL="457200" lvl="0" indent="-457200">
              <a:buSzPct val="75000"/>
              <a:buFont typeface="Wingdings" panose="05000000000000000000" pitchFamily="2" charset="2"/>
              <a:buChar char="q"/>
            </a:pPr>
            <a:r>
              <a:rPr lang="en-US" sz="2800" b="1" dirty="0">
                <a:solidFill>
                  <a:schemeClr val="dk1"/>
                </a:solidFill>
                <a:latin typeface="Calibri"/>
                <a:ea typeface="Calibri"/>
                <a:cs typeface="Calibri"/>
                <a:sym typeface="Calibri"/>
              </a:rPr>
              <a:t>Something </a:t>
            </a:r>
            <a:r>
              <a:rPr lang="en-US" sz="2800" b="1" dirty="0" smtClean="0">
                <a:solidFill>
                  <a:schemeClr val="dk1"/>
                </a:solidFill>
                <a:latin typeface="Calibri"/>
                <a:ea typeface="Calibri"/>
                <a:cs typeface="Calibri"/>
                <a:sym typeface="Calibri"/>
              </a:rPr>
              <a:t>I don’t understand is</a:t>
            </a:r>
            <a:r>
              <a:rPr lang="en-US" sz="2800" b="1" dirty="0">
                <a:solidFill>
                  <a:schemeClr val="dk1"/>
                </a:solidFill>
                <a:latin typeface="Calibri"/>
                <a:ea typeface="Calibri"/>
                <a:cs typeface="Calibri"/>
                <a:sym typeface="Calibri"/>
              </a:rPr>
              <a:t>…</a:t>
            </a:r>
          </a:p>
          <a:p>
            <a:pPr marL="0" marR="0" lvl="0" indent="0" algn="l" rtl="0">
              <a:spcBef>
                <a:spcPts val="0"/>
              </a:spcBef>
              <a:buSzPct val="25000"/>
              <a:buNone/>
            </a:pPr>
            <a:endParaRPr lang="en-US" sz="3200" b="0" i="0" u="none" strike="noStrike" cap="none" baseline="0" dirty="0">
              <a:solidFill>
                <a:schemeClr val="dk1"/>
              </a:solidFill>
              <a:latin typeface="Calibri"/>
              <a:ea typeface="Calibri"/>
              <a:cs typeface="Calibri"/>
              <a:sym typeface="Calibri"/>
            </a:endParaRPr>
          </a:p>
        </p:txBody>
      </p:sp>
      <p:sp>
        <p:nvSpPr>
          <p:cNvPr id="267" name="Shape 267"/>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dirty="0">
                <a:solidFill>
                  <a:srgbClr val="666666"/>
                </a:solidFill>
                <a:latin typeface="Calibri"/>
                <a:ea typeface="Calibri"/>
                <a:cs typeface="Calibri"/>
                <a:sym typeface="Calibri"/>
              </a:rPr>
              <a:t>Jean </a:t>
            </a:r>
            <a:r>
              <a:rPr lang="en-US" sz="1100" b="1" dirty="0" err="1">
                <a:solidFill>
                  <a:srgbClr val="666666"/>
                </a:solidFill>
                <a:latin typeface="Calibri"/>
                <a:ea typeface="Calibri"/>
                <a:cs typeface="Calibri"/>
                <a:sym typeface="Calibri"/>
              </a:rPr>
              <a:t>Wolph</a:t>
            </a:r>
            <a:r>
              <a:rPr lang="en-US" sz="1100" b="1" dirty="0">
                <a:solidFill>
                  <a:srgbClr val="666666"/>
                </a:solidFill>
                <a:latin typeface="Calibri"/>
                <a:ea typeface="Calibri"/>
                <a:cs typeface="Calibri"/>
                <a:sym typeface="Calibri"/>
              </a:rPr>
              <a:t>, Louisville Writing Project, for NWP CRWP funded by the Department of Education</a:t>
            </a:r>
          </a:p>
          <a:p>
            <a:pPr lvl="0" rtl="0">
              <a:spcBef>
                <a:spcPts val="0"/>
              </a:spcBef>
              <a:buNone/>
            </a:pPr>
            <a:endParaRPr dirty="0"/>
          </a:p>
        </p:txBody>
      </p:sp>
      <p:sp>
        <p:nvSpPr>
          <p:cNvPr id="5" name="Rectangle 4"/>
          <p:cNvSpPr/>
          <p:nvPr/>
        </p:nvSpPr>
        <p:spPr>
          <a:xfrm rot="20909226">
            <a:off x="4101531" y="663106"/>
            <a:ext cx="137730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PQP</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80136947"/>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a:stretch/>
        </p:blipFill>
        <p:spPr>
          <a:xfrm>
            <a:off x="7696200" y="1"/>
            <a:ext cx="1263000" cy="6734774"/>
          </a:xfrm>
          <a:prstGeom prst="rect">
            <a:avLst/>
          </a:prstGeom>
          <a:noFill/>
          <a:ln>
            <a:noFill/>
          </a:ln>
        </p:spPr>
      </p:pic>
      <p:sp>
        <p:nvSpPr>
          <p:cNvPr id="265" name="Shape 265"/>
          <p:cNvSpPr txBox="1"/>
          <p:nvPr/>
        </p:nvSpPr>
        <p:spPr>
          <a:xfrm>
            <a:off x="0" y="152400"/>
            <a:ext cx="9067800" cy="565564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sng" strike="noStrike" cap="none" baseline="0" dirty="0" smtClean="0">
                <a:solidFill>
                  <a:schemeClr val="dk1"/>
                </a:solidFill>
                <a:latin typeface="Calibri"/>
                <a:ea typeface="Calibri"/>
                <a:cs typeface="Calibri"/>
                <a:sym typeface="Calibri"/>
              </a:rPr>
              <a:t>Focus question for feedback</a:t>
            </a:r>
            <a:r>
              <a:rPr lang="en-US" sz="2800" b="0" i="0" u="none" strike="noStrike" cap="none" baseline="0" dirty="0" smtClean="0">
                <a:solidFill>
                  <a:schemeClr val="dk1"/>
                </a:solidFill>
                <a:latin typeface="Calibri"/>
                <a:ea typeface="Calibri"/>
                <a:cs typeface="Calibri"/>
                <a:sym typeface="Calibri"/>
              </a:rPr>
              <a:t>: How </a:t>
            </a:r>
            <a:r>
              <a:rPr lang="en-US" sz="2800" b="0" i="0" u="none" strike="noStrike" cap="none" baseline="0" dirty="0">
                <a:solidFill>
                  <a:schemeClr val="dk1"/>
                </a:solidFill>
                <a:latin typeface="Calibri"/>
                <a:ea typeface="Calibri"/>
                <a:cs typeface="Calibri"/>
                <a:sym typeface="Calibri"/>
              </a:rPr>
              <a:t>well did we connect  our evidence to our claims?   </a:t>
            </a:r>
            <a:endParaRPr lang="en-US" sz="28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2000" dirty="0" smtClean="0">
              <a:solidFill>
                <a:schemeClr val="dk1"/>
              </a:solidFill>
              <a:latin typeface="Calibri"/>
              <a:ea typeface="Calibri"/>
              <a:cs typeface="Calibri"/>
              <a:sym typeface="Calibri"/>
            </a:endParaRPr>
          </a:p>
          <a:p>
            <a:pPr marL="0" marR="0" lvl="0" indent="0" algn="ctr" rtl="0">
              <a:spcBef>
                <a:spcPts val="0"/>
              </a:spcBef>
              <a:buSzPct val="25000"/>
              <a:buNone/>
            </a:pPr>
            <a:r>
              <a:rPr lang="en-US" sz="2800" b="1" dirty="0" smtClean="0">
                <a:solidFill>
                  <a:schemeClr val="dk1"/>
                </a:solidFill>
                <a:latin typeface="Calibri"/>
                <a:ea typeface="Calibri"/>
                <a:cs typeface="Calibri"/>
                <a:sym typeface="Calibri"/>
              </a:rPr>
              <a:t>Sample of POLISH </a:t>
            </a:r>
            <a:r>
              <a:rPr lang="en-US" sz="2400" b="1" i="1" dirty="0" smtClean="0">
                <a:solidFill>
                  <a:schemeClr val="dk1"/>
                </a:solidFill>
                <a:latin typeface="Calibri"/>
                <a:ea typeface="Calibri"/>
                <a:cs typeface="Calibri"/>
                <a:sym typeface="Calibri"/>
              </a:rPr>
              <a:t>(an idea that will raise the quality of the piece):</a:t>
            </a:r>
            <a:endParaRPr lang="en-US" sz="2400" b="1" i="1" dirty="0">
              <a:solidFill>
                <a:schemeClr val="dk1"/>
              </a:solidFill>
              <a:latin typeface="Calibri"/>
              <a:ea typeface="Calibri"/>
              <a:cs typeface="Calibri"/>
              <a:sym typeface="Calibri"/>
            </a:endParaRPr>
          </a:p>
          <a:p>
            <a:pPr marL="0" marR="0" lvl="0" indent="0" algn="l" rtl="0">
              <a:spcBef>
                <a:spcPts val="0"/>
              </a:spcBef>
              <a:buSzPct val="25000"/>
              <a:buNone/>
            </a:pPr>
            <a:endParaRPr lang="en-US" sz="11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2800" b="0" i="0" u="none" strike="noStrike" cap="none" baseline="0" dirty="0" smtClean="0">
                <a:solidFill>
                  <a:schemeClr val="dk1"/>
                </a:solidFill>
                <a:latin typeface="Calibri"/>
                <a:ea typeface="Calibri"/>
                <a:cs typeface="Calibri"/>
                <a:sym typeface="Calibri"/>
              </a:rPr>
              <a:t>POLISH:</a:t>
            </a:r>
            <a:r>
              <a:rPr lang="en-US" sz="2800" b="0" i="0" u="none" strike="noStrike" cap="none" dirty="0" smtClean="0">
                <a:solidFill>
                  <a:schemeClr val="dk1"/>
                </a:solidFill>
                <a:latin typeface="Calibri"/>
                <a:ea typeface="Calibri"/>
                <a:cs typeface="Calibri"/>
                <a:sym typeface="Calibri"/>
              </a:rPr>
              <a:t>  I wonder whether you could use the quote on page __ of [name of article] </a:t>
            </a:r>
            <a:r>
              <a:rPr lang="en-US" sz="2800" b="0" i="0" u="none" strike="noStrike" cap="none" baseline="0" dirty="0" smtClean="0">
                <a:solidFill>
                  <a:schemeClr val="dk1"/>
                </a:solidFill>
                <a:latin typeface="Calibri"/>
                <a:ea typeface="Calibri"/>
                <a:cs typeface="Calibri"/>
                <a:sym typeface="Calibri"/>
              </a:rPr>
              <a:t>to support your claim</a:t>
            </a:r>
            <a:r>
              <a:rPr lang="en-US" sz="2800" dirty="0" smtClean="0">
                <a:solidFill>
                  <a:schemeClr val="dk1"/>
                </a:solidFill>
                <a:latin typeface="Calibri"/>
                <a:ea typeface="Calibri"/>
                <a:cs typeface="Calibri"/>
                <a:sym typeface="Calibri"/>
              </a:rPr>
              <a:t>.  It seems to be a very powerful piece of evidence that would enhance your argument.  You might connect it by saying ______.</a:t>
            </a:r>
          </a:p>
          <a:p>
            <a:pPr marL="0" marR="0" lvl="0" indent="0" algn="l" rtl="0">
              <a:spcBef>
                <a:spcPts val="0"/>
              </a:spcBef>
              <a:buSzPct val="25000"/>
              <a:buNone/>
            </a:pPr>
            <a:endParaRPr lang="en-US" sz="500" b="0" i="0" u="none" strike="noStrike" cap="none" baseline="0" dirty="0">
              <a:solidFill>
                <a:schemeClr val="dk1"/>
              </a:solidFill>
              <a:latin typeface="Calibri"/>
              <a:ea typeface="Calibri"/>
              <a:cs typeface="Calibri"/>
              <a:sym typeface="Calibri"/>
            </a:endParaRPr>
          </a:p>
          <a:p>
            <a:pPr lvl="0" algn="ctr">
              <a:buSzPct val="25000"/>
            </a:pPr>
            <a:r>
              <a:rPr lang="en-US" sz="2800" b="1" dirty="0">
                <a:solidFill>
                  <a:schemeClr val="dk1"/>
                </a:solidFill>
                <a:latin typeface="Calibri"/>
                <a:ea typeface="Calibri"/>
                <a:cs typeface="Calibri"/>
                <a:sym typeface="Calibri"/>
              </a:rPr>
              <a:t>Other Possible Stems:</a:t>
            </a:r>
          </a:p>
          <a:p>
            <a:pPr lvl="0" algn="ctr">
              <a:buSzPct val="25000"/>
            </a:pPr>
            <a:endParaRPr lang="en-US" sz="1200" b="1" dirty="0">
              <a:solidFill>
                <a:schemeClr val="dk1"/>
              </a:solidFill>
              <a:latin typeface="Calibri"/>
              <a:ea typeface="Calibri"/>
              <a:cs typeface="Calibri"/>
              <a:sym typeface="Calibri"/>
            </a:endParaRPr>
          </a:p>
          <a:p>
            <a:pPr marL="457200" lvl="0" indent="-457200">
              <a:buSzPct val="75000"/>
              <a:buFont typeface="Wingdings" panose="05000000000000000000" pitchFamily="2" charset="2"/>
              <a:buChar char="q"/>
            </a:pPr>
            <a:r>
              <a:rPr lang="en-US" sz="2800" b="1" dirty="0" smtClean="0">
                <a:solidFill>
                  <a:schemeClr val="dk1"/>
                </a:solidFill>
                <a:latin typeface="Calibri"/>
                <a:ea typeface="Calibri"/>
                <a:cs typeface="Calibri"/>
                <a:sym typeface="Calibri"/>
              </a:rPr>
              <a:t>You have a quote by ___ but there is no commentary that connects it to your claim.</a:t>
            </a:r>
            <a:endParaRPr lang="en-US" sz="2800" b="1" dirty="0">
              <a:solidFill>
                <a:schemeClr val="dk1"/>
              </a:solidFill>
              <a:latin typeface="Calibri"/>
              <a:ea typeface="Calibri"/>
              <a:cs typeface="Calibri"/>
              <a:sym typeface="Calibri"/>
            </a:endParaRPr>
          </a:p>
          <a:p>
            <a:pPr marL="457200" lvl="0" indent="-457200">
              <a:buSzPct val="75000"/>
              <a:buFont typeface="Wingdings" panose="05000000000000000000" pitchFamily="2" charset="2"/>
              <a:buChar char="q"/>
            </a:pPr>
            <a:r>
              <a:rPr lang="en-US" sz="2800" b="1" dirty="0">
                <a:solidFill>
                  <a:schemeClr val="dk1"/>
                </a:solidFill>
                <a:latin typeface="Calibri"/>
                <a:ea typeface="Calibri"/>
                <a:cs typeface="Calibri"/>
                <a:sym typeface="Calibri"/>
              </a:rPr>
              <a:t>Something you </a:t>
            </a:r>
            <a:r>
              <a:rPr lang="en-US" sz="2800" b="1" dirty="0" smtClean="0">
                <a:solidFill>
                  <a:schemeClr val="dk1"/>
                </a:solidFill>
                <a:latin typeface="Calibri"/>
                <a:ea typeface="Calibri"/>
                <a:cs typeface="Calibri"/>
                <a:sym typeface="Calibri"/>
              </a:rPr>
              <a:t>might want to reword is ___ because __.</a:t>
            </a:r>
            <a:endParaRPr lang="en-US" sz="2800" b="1" dirty="0">
              <a:solidFill>
                <a:schemeClr val="dk1"/>
              </a:solidFill>
              <a:latin typeface="Calibri"/>
              <a:ea typeface="Calibri"/>
              <a:cs typeface="Calibri"/>
              <a:sym typeface="Calibri"/>
            </a:endParaRPr>
          </a:p>
          <a:p>
            <a:pPr marL="457200" lvl="0" indent="-457200">
              <a:buSzPct val="75000"/>
              <a:buFont typeface="Wingdings" panose="05000000000000000000" pitchFamily="2" charset="2"/>
              <a:buChar char="q"/>
            </a:pPr>
            <a:r>
              <a:rPr lang="en-US" sz="2800" b="1" dirty="0" smtClean="0">
                <a:solidFill>
                  <a:schemeClr val="dk1"/>
                </a:solidFill>
                <a:latin typeface="Calibri"/>
                <a:ea typeface="Calibri"/>
                <a:cs typeface="Calibri"/>
                <a:sym typeface="Calibri"/>
              </a:rPr>
              <a:t>What might make your argument even stronger is ___.</a:t>
            </a:r>
            <a:endParaRPr lang="en-US" sz="2800" b="1" dirty="0">
              <a:solidFill>
                <a:schemeClr val="dk1"/>
              </a:solidFill>
              <a:latin typeface="Calibri"/>
              <a:ea typeface="Calibri"/>
              <a:cs typeface="Calibri"/>
              <a:sym typeface="Calibri"/>
            </a:endParaRPr>
          </a:p>
          <a:p>
            <a:pPr marL="0" marR="0" lvl="0" indent="0" algn="l" rtl="0">
              <a:spcBef>
                <a:spcPts val="0"/>
              </a:spcBef>
              <a:buSzPct val="25000"/>
              <a:buNone/>
            </a:pPr>
            <a:endParaRPr lang="en-US" sz="3200" b="0" i="0" u="none" strike="noStrike" cap="none" baseline="0" dirty="0">
              <a:solidFill>
                <a:schemeClr val="dk1"/>
              </a:solidFill>
              <a:latin typeface="Calibri"/>
              <a:ea typeface="Calibri"/>
              <a:cs typeface="Calibri"/>
              <a:sym typeface="Calibri"/>
            </a:endParaRPr>
          </a:p>
        </p:txBody>
      </p:sp>
      <p:sp>
        <p:nvSpPr>
          <p:cNvPr id="267" name="Shape 267"/>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
        <p:nvSpPr>
          <p:cNvPr id="5" name="Rectangle 4"/>
          <p:cNvSpPr/>
          <p:nvPr/>
        </p:nvSpPr>
        <p:spPr>
          <a:xfrm rot="20909226">
            <a:off x="4177730" y="663106"/>
            <a:ext cx="137730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PQP</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39039358"/>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Shape 549"/>
          <p:cNvPicPr preferRelativeResize="0"/>
          <p:nvPr/>
        </p:nvPicPr>
        <p:blipFill rotWithShape="1">
          <a:blip r:embed="rId3">
            <a:alphaModFix/>
          </a:blip>
          <a:srcRect/>
          <a:stretch/>
        </p:blipFill>
        <p:spPr>
          <a:xfrm>
            <a:off x="60125" y="533850"/>
            <a:ext cx="2717399" cy="5765700"/>
          </a:xfrm>
          <a:prstGeom prst="rect">
            <a:avLst/>
          </a:prstGeom>
          <a:noFill/>
          <a:ln>
            <a:noFill/>
          </a:ln>
        </p:spPr>
      </p:pic>
      <p:sp>
        <p:nvSpPr>
          <p:cNvPr id="550" name="Shape 550"/>
          <p:cNvSpPr/>
          <p:nvPr/>
        </p:nvSpPr>
        <p:spPr>
          <a:xfrm>
            <a:off x="1909997" y="304800"/>
            <a:ext cx="6934199" cy="758668"/>
          </a:xfrm>
          <a:prstGeom prst="rect">
            <a:avLst/>
          </a:prstGeom>
          <a:noFill/>
          <a:ln>
            <a:noFill/>
          </a:ln>
        </p:spPr>
        <p:txBody>
          <a:bodyPr lIns="91425" tIns="45700" rIns="91425" bIns="45700" anchor="t" anchorCtr="0">
            <a:noAutofit/>
          </a:bodyPr>
          <a:lstStyle/>
          <a:p>
            <a:pPr marL="457200" marR="0" lvl="1" indent="0" algn="l" rtl="0">
              <a:lnSpc>
                <a:spcPct val="115000"/>
              </a:lnSpc>
              <a:spcBef>
                <a:spcPts val="0"/>
              </a:spcBef>
              <a:buSzPct val="25000"/>
              <a:buNone/>
            </a:pPr>
            <a:r>
              <a:rPr lang="en-US" sz="4000" b="1" i="1" u="none" strike="noStrike" cap="none" baseline="0" dirty="0" smtClean="0">
                <a:solidFill>
                  <a:schemeClr val="dk1"/>
                </a:solidFill>
                <a:latin typeface="Calibri"/>
                <a:ea typeface="Calibri"/>
                <a:cs typeface="Calibri"/>
                <a:sym typeface="Calibri"/>
              </a:rPr>
              <a:t>Debriefing</a:t>
            </a:r>
            <a:endParaRPr lang="en-US" sz="4000" b="1" i="0" u="none" strike="noStrike" cap="none" baseline="0" dirty="0">
              <a:solidFill>
                <a:schemeClr val="dk1"/>
              </a:solidFill>
              <a:latin typeface="Calibri"/>
              <a:ea typeface="Calibri"/>
              <a:cs typeface="Calibri"/>
              <a:sym typeface="Calibri"/>
            </a:endParaRPr>
          </a:p>
        </p:txBody>
      </p:sp>
      <p:sp>
        <p:nvSpPr>
          <p:cNvPr id="551" name="Shape 551"/>
          <p:cNvSpPr txBox="1"/>
          <p:nvPr/>
        </p:nvSpPr>
        <p:spPr>
          <a:xfrm>
            <a:off x="2057400" y="1600200"/>
            <a:ext cx="6754317" cy="4770536"/>
          </a:xfrm>
          <a:prstGeom prst="rect">
            <a:avLst/>
          </a:prstGeom>
          <a:noFill/>
          <a:ln>
            <a:noFill/>
          </a:ln>
        </p:spPr>
        <p:txBody>
          <a:bodyPr lIns="91425" tIns="45700" rIns="91425" bIns="45700" anchor="t" anchorCtr="0">
            <a:noAutofit/>
          </a:bodyPr>
          <a:lstStyle/>
          <a:p>
            <a:pPr marL="0" marR="0" lvl="0" indent="0" algn="l" rtl="0">
              <a:spcBef>
                <a:spcPts val="0"/>
              </a:spcBef>
              <a:buNone/>
            </a:pPr>
            <a:endParaRPr sz="1000" b="1" i="0" u="none" strike="noStrike" cap="none" baseline="0" dirty="0">
              <a:solidFill>
                <a:schemeClr val="dk1"/>
              </a:solidFill>
              <a:latin typeface="Calibri"/>
              <a:ea typeface="Calibri"/>
              <a:cs typeface="Calibri"/>
              <a:sym typeface="Calibri"/>
            </a:endParaRPr>
          </a:p>
          <a:p>
            <a:pPr marL="914400" marR="0" lvl="2" indent="0" algn="l" rtl="0">
              <a:spcBef>
                <a:spcPts val="0"/>
              </a:spcBef>
              <a:buSzPct val="25000"/>
              <a:buNone/>
            </a:pPr>
            <a:r>
              <a:rPr lang="en-US" sz="2800" b="1" i="0" u="none" strike="noStrike" cap="none" baseline="0" dirty="0" smtClean="0">
                <a:solidFill>
                  <a:schemeClr val="dk1"/>
                </a:solidFill>
                <a:latin typeface="Calibri"/>
                <a:ea typeface="Calibri"/>
                <a:cs typeface="Calibri"/>
                <a:sym typeface="Calibri"/>
              </a:rPr>
              <a:t>Let’s </a:t>
            </a:r>
            <a:r>
              <a:rPr lang="en-US" sz="2800" b="1" i="0" u="none" strike="noStrike" cap="none" baseline="0" dirty="0">
                <a:solidFill>
                  <a:schemeClr val="dk1"/>
                </a:solidFill>
                <a:latin typeface="Calibri"/>
                <a:ea typeface="Calibri"/>
                <a:cs typeface="Calibri"/>
                <a:sym typeface="Calibri"/>
              </a:rPr>
              <a:t>share our efforts and talk about what worked and what might improve our attempts to </a:t>
            </a:r>
            <a:r>
              <a:rPr lang="en-US" sz="2800" b="1" i="0" u="none" strike="noStrike" cap="none" baseline="0" dirty="0" smtClean="0">
                <a:solidFill>
                  <a:schemeClr val="dk1"/>
                </a:solidFill>
                <a:latin typeface="Calibri"/>
                <a:ea typeface="Calibri"/>
                <a:cs typeface="Calibri"/>
                <a:sym typeface="Calibri"/>
              </a:rPr>
              <a:t>connect our evidence to our claims.</a:t>
            </a:r>
            <a:endParaRPr lang="en-US" sz="2800" b="1" i="0" u="none" strike="noStrike" cap="none" baseline="0" dirty="0">
              <a:solidFill>
                <a:schemeClr val="dk1"/>
              </a:solidFill>
              <a:latin typeface="Calibri"/>
              <a:ea typeface="Calibri"/>
              <a:cs typeface="Calibri"/>
              <a:sym typeface="Calibri"/>
            </a:endParaRPr>
          </a:p>
        </p:txBody>
      </p:sp>
      <p:sp>
        <p:nvSpPr>
          <p:cNvPr id="552" name="Shape 552"/>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1524000" y="1447800"/>
            <a:ext cx="6172199" cy="230832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dirty="0" smtClean="0">
                <a:solidFill>
                  <a:schemeClr val="dk1"/>
                </a:solidFill>
                <a:latin typeface="Calibri"/>
                <a:ea typeface="Calibri"/>
                <a:cs typeface="Calibri"/>
                <a:sym typeface="Calibri"/>
              </a:rPr>
              <a:t>Lesson 2:</a:t>
            </a:r>
          </a:p>
          <a:p>
            <a:pPr marL="0" marR="0" lvl="0" indent="0" algn="l" rtl="0">
              <a:spcBef>
                <a:spcPts val="0"/>
              </a:spcBef>
              <a:buSzPct val="25000"/>
              <a:buNone/>
            </a:pPr>
            <a:endParaRPr lang="en-US" sz="48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4800" dirty="0" smtClean="0">
                <a:solidFill>
                  <a:schemeClr val="dk1"/>
                </a:solidFill>
                <a:latin typeface="Calibri"/>
                <a:ea typeface="Calibri"/>
                <a:cs typeface="Calibri"/>
                <a:sym typeface="Calibri"/>
              </a:rPr>
              <a:t>D</a:t>
            </a:r>
            <a:r>
              <a:rPr lang="en-US" sz="4800" b="0" i="0" u="none" strike="noStrike" cap="none" baseline="0" dirty="0" smtClean="0">
                <a:solidFill>
                  <a:schemeClr val="dk1"/>
                </a:solidFill>
                <a:latin typeface="Calibri"/>
                <a:ea typeface="Calibri"/>
                <a:cs typeface="Calibri"/>
                <a:sym typeface="Calibri"/>
              </a:rPr>
              <a:t>rafting the argument</a:t>
            </a:r>
            <a:endParaRPr lang="en-US" sz="4800" b="0" i="0" u="none" strike="noStrike" cap="none" baseline="0" dirty="0">
              <a:solidFill>
                <a:schemeClr val="dk1"/>
              </a:solidFill>
              <a:latin typeface="Calibri"/>
              <a:ea typeface="Calibri"/>
              <a:cs typeface="Calibri"/>
              <a:sym typeface="Calibri"/>
            </a:endParaRPr>
          </a:p>
        </p:txBody>
      </p:sp>
      <p:pic>
        <p:nvPicPr>
          <p:cNvPr id="274" name="Shape 274"/>
          <p:cNvPicPr preferRelativeResize="0"/>
          <p:nvPr/>
        </p:nvPicPr>
        <p:blipFill rotWithShape="1">
          <a:blip r:embed="rId3">
            <a:alphaModFix/>
          </a:blip>
          <a:srcRect/>
          <a:stretch/>
        </p:blipFill>
        <p:spPr>
          <a:xfrm rot="7461922" flipH="1">
            <a:off x="2298355" y="1486854"/>
            <a:ext cx="1617701" cy="7427719"/>
          </a:xfrm>
          <a:prstGeom prst="rect">
            <a:avLst/>
          </a:prstGeom>
          <a:noFill/>
          <a:ln>
            <a:noFill/>
          </a:ln>
        </p:spPr>
      </p:pic>
      <p:sp>
        <p:nvSpPr>
          <p:cNvPr id="275" name="Shape 275"/>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dirty="0">
                <a:solidFill>
                  <a:srgbClr val="666666"/>
                </a:solidFill>
                <a:latin typeface="Calibri"/>
                <a:ea typeface="Calibri"/>
                <a:cs typeface="Calibri"/>
                <a:sym typeface="Calibri"/>
              </a:rPr>
              <a:t>Jean </a:t>
            </a:r>
            <a:r>
              <a:rPr lang="en-US" sz="1100" b="1" dirty="0" err="1">
                <a:solidFill>
                  <a:srgbClr val="666666"/>
                </a:solidFill>
                <a:latin typeface="Calibri"/>
                <a:ea typeface="Calibri"/>
                <a:cs typeface="Calibri"/>
                <a:sym typeface="Calibri"/>
              </a:rPr>
              <a:t>Wolph</a:t>
            </a:r>
            <a:r>
              <a:rPr lang="en-US" sz="1100" b="1" dirty="0">
                <a:solidFill>
                  <a:srgbClr val="666666"/>
                </a:solidFill>
                <a:latin typeface="Calibri"/>
                <a:ea typeface="Calibri"/>
                <a:cs typeface="Calibri"/>
                <a:sym typeface="Calibri"/>
              </a:rPr>
              <a:t>, Louisville Writing Project, for NWP CRWP funded by the Department of Education</a:t>
            </a:r>
          </a:p>
          <a:p>
            <a:pPr lvl="0" rtl="0">
              <a:spcBef>
                <a:spcPts val="0"/>
              </a:spcBef>
              <a:buNone/>
            </a:pPr>
            <a:endParaRPr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685801" y="76200"/>
            <a:ext cx="83057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Next Steps:  </a:t>
            </a:r>
            <a:r>
              <a:rPr lang="en-US" sz="4400" b="0" i="0" u="none" strike="noStrike" cap="none" baseline="0" dirty="0" smtClean="0">
                <a:solidFill>
                  <a:schemeClr val="dk1"/>
                </a:solidFill>
                <a:latin typeface="Calibri"/>
                <a:ea typeface="Calibri"/>
                <a:cs typeface="Calibri"/>
                <a:sym typeface="Calibri"/>
              </a:rPr>
              <a:t>Draft</a:t>
            </a:r>
            <a:r>
              <a:rPr lang="en-US" sz="4400" b="0" i="0" u="none" strike="noStrike" cap="none" dirty="0" smtClean="0">
                <a:solidFill>
                  <a:schemeClr val="dk1"/>
                </a:solidFill>
                <a:latin typeface="Calibri"/>
                <a:ea typeface="Calibri"/>
                <a:cs typeface="Calibri"/>
                <a:sym typeface="Calibri"/>
              </a:rPr>
              <a:t> from the Planner</a:t>
            </a:r>
            <a:endParaRPr lang="en-US" sz="4400" b="0" i="0" u="none" strike="noStrike" cap="none" baseline="0" dirty="0">
              <a:solidFill>
                <a:schemeClr val="dk1"/>
              </a:solidFill>
              <a:latin typeface="Calibri"/>
              <a:ea typeface="Calibri"/>
              <a:cs typeface="Calibri"/>
              <a:sym typeface="Calibri"/>
            </a:endParaRPr>
          </a:p>
        </p:txBody>
      </p:sp>
      <p:sp>
        <p:nvSpPr>
          <p:cNvPr id="559" name="Shape 559"/>
          <p:cNvSpPr txBox="1"/>
          <p:nvPr/>
        </p:nvSpPr>
        <p:spPr>
          <a:xfrm>
            <a:off x="685800" y="5618946"/>
            <a:ext cx="8305800"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1" u="none" strike="noStrike" cap="none" baseline="0" dirty="0" smtClean="0">
                <a:solidFill>
                  <a:schemeClr val="dk1"/>
                </a:solidFill>
                <a:latin typeface="Calibri"/>
                <a:ea typeface="Calibri"/>
                <a:cs typeface="Calibri"/>
                <a:sym typeface="Calibri"/>
              </a:rPr>
              <a:t>Each row in the planner can be turned into a paragraph</a:t>
            </a:r>
            <a:r>
              <a:rPr lang="en-US" sz="2400" b="1" i="1" u="none" strike="noStrike" cap="none" dirty="0" smtClean="0">
                <a:solidFill>
                  <a:schemeClr val="dk1"/>
                </a:solidFill>
                <a:latin typeface="Calibri"/>
                <a:ea typeface="Calibri"/>
                <a:cs typeface="Calibri"/>
                <a:sym typeface="Calibri"/>
              </a:rPr>
              <a:t> for your draft.  Later, you’ll connect the paragraphs with transitions.</a:t>
            </a:r>
            <a:endParaRPr lang="en-US" sz="2400" b="1" i="1" u="none" strike="noStrike" cap="none" baseline="0" dirty="0">
              <a:solidFill>
                <a:schemeClr val="dk1"/>
              </a:solidFill>
              <a:latin typeface="Calibri"/>
              <a:ea typeface="Calibri"/>
              <a:cs typeface="Calibri"/>
              <a:sym typeface="Calibri"/>
            </a:endParaRPr>
          </a:p>
        </p:txBody>
      </p:sp>
      <p:sp>
        <p:nvSpPr>
          <p:cNvPr id="560" name="Shape 560"/>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dirty="0">
                <a:solidFill>
                  <a:srgbClr val="666666"/>
                </a:solidFill>
                <a:latin typeface="Calibri"/>
                <a:ea typeface="Calibri"/>
                <a:cs typeface="Calibri"/>
                <a:sym typeface="Calibri"/>
              </a:rPr>
              <a:t>Jean </a:t>
            </a:r>
            <a:r>
              <a:rPr lang="en-US" sz="1100" b="1" dirty="0" err="1">
                <a:solidFill>
                  <a:srgbClr val="666666"/>
                </a:solidFill>
                <a:latin typeface="Calibri"/>
                <a:ea typeface="Calibri"/>
                <a:cs typeface="Calibri"/>
                <a:sym typeface="Calibri"/>
              </a:rPr>
              <a:t>Wolph</a:t>
            </a:r>
            <a:r>
              <a:rPr lang="en-US" sz="1100" b="1" dirty="0">
                <a:solidFill>
                  <a:srgbClr val="666666"/>
                </a:solidFill>
                <a:latin typeface="Calibri"/>
                <a:ea typeface="Calibri"/>
                <a:cs typeface="Calibri"/>
                <a:sym typeface="Calibri"/>
              </a:rPr>
              <a:t>, Louisville Writing Project, for NWP CRWP funded by the Department of Education</a:t>
            </a:r>
          </a:p>
          <a:p>
            <a:pPr lvl="0" rtl="0">
              <a:spcBef>
                <a:spcPts val="0"/>
              </a:spcBef>
              <a:buNone/>
            </a:pPr>
            <a:endParaRPr dirty="0"/>
          </a:p>
        </p:txBody>
      </p:sp>
      <p:pic>
        <p:nvPicPr>
          <p:cNvPr id="561" name="Shape 561"/>
          <p:cNvPicPr preferRelativeResize="0"/>
          <p:nvPr/>
        </p:nvPicPr>
        <p:blipFill>
          <a:blip r:embed="rId3">
            <a:alphaModFix/>
          </a:blip>
          <a:stretch>
            <a:fillRect/>
          </a:stretch>
        </p:blipFill>
        <p:spPr>
          <a:xfrm>
            <a:off x="685800" y="1164551"/>
            <a:ext cx="8239125" cy="4448175"/>
          </a:xfrm>
          <a:prstGeom prst="rect">
            <a:avLst/>
          </a:prstGeom>
          <a:noFill/>
          <a:ln>
            <a:noFill/>
          </a:ln>
        </p:spPr>
      </p:pic>
      <p:sp>
        <p:nvSpPr>
          <p:cNvPr id="2" name="TextBox 1"/>
          <p:cNvSpPr txBox="1"/>
          <p:nvPr/>
        </p:nvSpPr>
        <p:spPr>
          <a:xfrm>
            <a:off x="1024812" y="1110734"/>
            <a:ext cx="838200" cy="369332"/>
          </a:xfrm>
          <a:prstGeom prst="rect">
            <a:avLst/>
          </a:prstGeom>
          <a:solidFill>
            <a:srgbClr val="7AC957"/>
          </a:solidFill>
        </p:spPr>
        <p:txBody>
          <a:bodyPr wrap="square" rtlCol="0">
            <a:spAutoFit/>
          </a:bodyPr>
          <a:lstStyle/>
          <a:p>
            <a:r>
              <a:rPr lang="en-US" sz="1800" dirty="0" smtClean="0">
                <a:solidFill>
                  <a:schemeClr val="bg1"/>
                </a:solidFill>
              </a:rPr>
              <a:t>  from</a:t>
            </a:r>
            <a:endParaRPr lang="en-US" sz="1800" dirty="0">
              <a:solidFill>
                <a:schemeClr val="bg1"/>
              </a:solidFill>
            </a:endParaRPr>
          </a:p>
        </p:txBody>
      </p:sp>
      <p:sp>
        <p:nvSpPr>
          <p:cNvPr id="3" name="TextBox 2"/>
          <p:cNvSpPr txBox="1"/>
          <p:nvPr/>
        </p:nvSpPr>
        <p:spPr>
          <a:xfrm>
            <a:off x="2743199" y="1321436"/>
            <a:ext cx="6019800" cy="923330"/>
          </a:xfrm>
          <a:prstGeom prst="rect">
            <a:avLst/>
          </a:prstGeom>
          <a:solidFill>
            <a:schemeClr val="bg1"/>
          </a:solidFill>
        </p:spPr>
        <p:txBody>
          <a:bodyPr wrap="square" rtlCol="0">
            <a:spAutoFit/>
          </a:bodyPr>
          <a:lstStyle/>
          <a:p>
            <a:r>
              <a:rPr lang="en-US" sz="1800" b="1" dirty="0" smtClean="0"/>
              <a:t>Introduce the evidence, citing the source (author, title).  Quote or paraphrase the information you are citing.</a:t>
            </a:r>
            <a:endParaRPr lang="en-US" sz="1800" b="1" dirty="0"/>
          </a:p>
        </p:txBody>
      </p:sp>
      <p:sp>
        <p:nvSpPr>
          <p:cNvPr id="8" name="TextBox 7"/>
          <p:cNvSpPr txBox="1"/>
          <p:nvPr/>
        </p:nvSpPr>
        <p:spPr>
          <a:xfrm>
            <a:off x="2705099" y="2422849"/>
            <a:ext cx="6096001" cy="1200329"/>
          </a:xfrm>
          <a:prstGeom prst="rect">
            <a:avLst/>
          </a:prstGeom>
          <a:solidFill>
            <a:schemeClr val="bg1"/>
          </a:solidFill>
        </p:spPr>
        <p:txBody>
          <a:bodyPr wrap="square" rtlCol="0">
            <a:spAutoFit/>
          </a:bodyPr>
          <a:lstStyle/>
          <a:p>
            <a:r>
              <a:rPr lang="en-US" sz="1800" b="1" dirty="0" smtClean="0"/>
              <a:t>Explain how this evidence is relevant to the claim you have made.  How does it apply?  How does it serve as an example?  How does it provide proof that what you are proposing will work?  </a:t>
            </a:r>
            <a:endParaRPr lang="en-US" sz="1800" b="1" dirty="0"/>
          </a:p>
        </p:txBody>
      </p:sp>
      <p:sp>
        <p:nvSpPr>
          <p:cNvPr id="9" name="TextBox 8"/>
          <p:cNvSpPr txBox="1"/>
          <p:nvPr/>
        </p:nvSpPr>
        <p:spPr>
          <a:xfrm>
            <a:off x="2612569" y="4191000"/>
            <a:ext cx="6096001" cy="1200329"/>
          </a:xfrm>
          <a:prstGeom prst="rect">
            <a:avLst/>
          </a:prstGeom>
          <a:solidFill>
            <a:schemeClr val="bg1"/>
          </a:solidFill>
        </p:spPr>
        <p:txBody>
          <a:bodyPr wrap="square" rtlCol="0">
            <a:spAutoFit/>
          </a:bodyPr>
          <a:lstStyle/>
          <a:p>
            <a:r>
              <a:rPr lang="en-US" sz="1800" b="1" dirty="0" smtClean="0"/>
              <a:t>Connect the dots for the reader.  If we accept your reasoning, what will be the outcome?  What impact will this action have on the problem you’ve identified and are try to solve?</a:t>
            </a:r>
            <a:endParaRPr lang="en-US" sz="1800" b="1" dirty="0"/>
          </a:p>
        </p:txBody>
      </p:sp>
    </p:spTree>
    <p:extLst>
      <p:ext uri="{BB962C8B-B14F-4D97-AF65-F5344CB8AC3E}">
        <p14:creationId xmlns:p14="http://schemas.microsoft.com/office/powerpoint/2010/main" val="341685593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7696200" cy="1077218"/>
          </a:xfrm>
          <a:prstGeom prst="rect">
            <a:avLst/>
          </a:prstGeom>
          <a:noFill/>
        </p:spPr>
        <p:txBody>
          <a:bodyPr wrap="square" rtlCol="0">
            <a:spAutoFit/>
          </a:bodyPr>
          <a:lstStyle/>
          <a:p>
            <a:r>
              <a:rPr lang="en-US" sz="3200" b="1" dirty="0" smtClean="0"/>
              <a:t>Writing Standards Emphasized in the Mini-Unit</a:t>
            </a:r>
            <a:endParaRPr lang="en-US" sz="3200" b="1" dirty="0"/>
          </a:p>
        </p:txBody>
      </p:sp>
      <p:sp>
        <p:nvSpPr>
          <p:cNvPr id="3" name="Rectangle 2"/>
          <p:cNvSpPr/>
          <p:nvPr/>
        </p:nvSpPr>
        <p:spPr>
          <a:xfrm>
            <a:off x="1066800" y="1295400"/>
            <a:ext cx="7772400" cy="5139869"/>
          </a:xfrm>
          <a:prstGeom prst="rect">
            <a:avLst/>
          </a:prstGeom>
        </p:spPr>
        <p:txBody>
          <a:bodyPr wrap="square">
            <a:spAutoFit/>
          </a:bodyPr>
          <a:lstStyle/>
          <a:p>
            <a:endParaRPr lang="en-US" dirty="0"/>
          </a:p>
          <a:p>
            <a:r>
              <a:rPr lang="en-US" b="1" dirty="0" smtClean="0"/>
              <a:t> </a:t>
            </a:r>
            <a:endParaRPr lang="en-US" b="1" dirty="0"/>
          </a:p>
          <a:p>
            <a:r>
              <a:rPr lang="en-US" sz="1600" b="1" dirty="0" smtClean="0"/>
              <a:t>Write </a:t>
            </a:r>
            <a:r>
              <a:rPr lang="en-US" sz="1600" b="1" dirty="0"/>
              <a:t>arguments to support claims with clear reasons and relevant </a:t>
            </a:r>
            <a:r>
              <a:rPr lang="en-US" sz="1600" b="1" dirty="0" smtClean="0"/>
              <a:t>evidence, using </a:t>
            </a:r>
            <a:r>
              <a:rPr lang="en-US" sz="1600" b="1" dirty="0"/>
              <a:t>valid </a:t>
            </a:r>
            <a:r>
              <a:rPr lang="en-US" sz="1600" b="1" dirty="0" smtClean="0"/>
              <a:t>reasoning.</a:t>
            </a:r>
            <a:r>
              <a:rPr lang="en-US" sz="1600" b="1" dirty="0"/>
              <a:t> </a:t>
            </a:r>
            <a:r>
              <a:rPr lang="en-US" sz="1600" b="1" dirty="0" smtClean="0"/>
              <a:t>Support </a:t>
            </a:r>
            <a:r>
              <a:rPr lang="en-US" sz="1600" b="1" dirty="0"/>
              <a:t>claim(s) with clear reasons and relevant </a:t>
            </a:r>
            <a:r>
              <a:rPr lang="en-US" sz="1600" b="1" dirty="0" smtClean="0"/>
              <a:t>evidence…demonstrating </a:t>
            </a:r>
            <a:r>
              <a:rPr lang="en-US" sz="1600" b="1" dirty="0"/>
              <a:t>an understanding of the </a:t>
            </a:r>
            <a:r>
              <a:rPr lang="en-US" sz="1600" b="1" dirty="0" smtClean="0"/>
              <a:t>topic or </a:t>
            </a:r>
            <a:r>
              <a:rPr lang="en-US" sz="1600" b="1" dirty="0"/>
              <a:t>text.</a:t>
            </a:r>
          </a:p>
          <a:p>
            <a:endParaRPr lang="en-US" sz="1600" b="1" dirty="0" smtClean="0"/>
          </a:p>
          <a:p>
            <a:r>
              <a:rPr lang="en-US" sz="1600" b="1" dirty="0" smtClean="0"/>
              <a:t>Conduct </a:t>
            </a:r>
            <a:r>
              <a:rPr lang="en-US" sz="1600" b="1" dirty="0"/>
              <a:t>short research projects to answer a question, drawing on several sources and refocusing the inquiry when appropriate</a:t>
            </a:r>
            <a:r>
              <a:rPr lang="en-US" sz="1600" b="1" dirty="0" smtClean="0"/>
              <a:t>.</a:t>
            </a:r>
          </a:p>
          <a:p>
            <a:endParaRPr lang="en-US" sz="1600" b="1" dirty="0"/>
          </a:p>
          <a:p>
            <a:r>
              <a:rPr lang="en-US" sz="1600" b="1" dirty="0" smtClean="0"/>
              <a:t>Gather </a:t>
            </a:r>
            <a:r>
              <a:rPr lang="en-US" sz="1600" b="1" dirty="0"/>
              <a:t>relevant information from multiple print and digital </a:t>
            </a:r>
            <a:r>
              <a:rPr lang="en-US" sz="1600" b="1" dirty="0" smtClean="0"/>
              <a:t>sources…and </a:t>
            </a:r>
            <a:r>
              <a:rPr lang="en-US" sz="1600" b="1" dirty="0"/>
              <a:t>quote or paraphrase the data and conclusions of others while avoiding plagiarism and providing basic bibliographic information for sources</a:t>
            </a:r>
            <a:r>
              <a:rPr lang="en-US" sz="1600" b="1" dirty="0" smtClean="0"/>
              <a:t>.</a:t>
            </a:r>
          </a:p>
          <a:p>
            <a:endParaRPr lang="en-US" sz="1600" b="1" dirty="0"/>
          </a:p>
          <a:p>
            <a:r>
              <a:rPr lang="en-US" sz="1600" b="1" dirty="0" smtClean="0"/>
              <a:t>Draw </a:t>
            </a:r>
            <a:r>
              <a:rPr lang="en-US" sz="1600" b="1" dirty="0"/>
              <a:t>evidence from </a:t>
            </a:r>
            <a:r>
              <a:rPr lang="en-US" sz="1600" b="1" dirty="0" smtClean="0"/>
              <a:t>…informational </a:t>
            </a:r>
            <a:r>
              <a:rPr lang="en-US" sz="1600" b="1" dirty="0"/>
              <a:t>texts to support analysis, reflection, and research</a:t>
            </a:r>
            <a:r>
              <a:rPr lang="en-US" sz="1600" b="1" dirty="0" smtClean="0"/>
              <a:t>.</a:t>
            </a:r>
          </a:p>
          <a:p>
            <a:endParaRPr lang="en-US" sz="1600" b="1" dirty="0"/>
          </a:p>
          <a:p>
            <a:pPr lvl="1"/>
            <a:r>
              <a:rPr lang="en-US" sz="1600" b="1" dirty="0" smtClean="0"/>
              <a:t>Write </a:t>
            </a:r>
            <a:r>
              <a:rPr lang="en-US" sz="1600" b="1" dirty="0"/>
              <a:t>routinely over extended time frames (time for research, reflection, and revision) and shorter time frames (a single sitting or a day or two) for a range of discipline-specific tasks, purposes, and audiences.</a:t>
            </a:r>
          </a:p>
          <a:p>
            <a:pPr lvl="1"/>
            <a:endParaRPr lang="en-US" dirty="0"/>
          </a:p>
          <a:p>
            <a:pPr marL="342900" indent="-342900">
              <a:buAutoNum type="arabicPeriod"/>
            </a:pPr>
            <a:endParaRPr lang="en-US" dirty="0"/>
          </a:p>
        </p:txBody>
      </p:sp>
    </p:spTree>
    <p:extLst>
      <p:ext uri="{BB962C8B-B14F-4D97-AF65-F5344CB8AC3E}">
        <p14:creationId xmlns:p14="http://schemas.microsoft.com/office/powerpoint/2010/main" val="3673830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699796" y="3124200"/>
            <a:ext cx="8153399" cy="3505200"/>
          </a:xfrm>
          <a:prstGeom prst="rect">
            <a:avLst/>
          </a:prstGeom>
          <a:noFill/>
          <a:ln>
            <a:noFill/>
          </a:ln>
        </p:spPr>
        <p:txBody>
          <a:bodyPr lIns="91425" tIns="45700" rIns="91425" bIns="45700" anchor="b" anchorCtr="0">
            <a:noAutofit/>
          </a:bodyPr>
          <a:lstStyle/>
          <a:p>
            <a:pPr marL="0" marR="0" lvl="0" indent="0" algn="l" rtl="0">
              <a:spcBef>
                <a:spcPts val="0"/>
              </a:spcBef>
              <a:buClr>
                <a:srgbClr val="003300"/>
              </a:buClr>
              <a:buSzPct val="25000"/>
              <a:buFont typeface="Calibri"/>
              <a:buNone/>
            </a:pPr>
            <a:r>
              <a:rPr lang="en-US" sz="4000" b="1" i="0" u="none" strike="noStrike" cap="small" baseline="0" dirty="0">
                <a:solidFill>
                  <a:srgbClr val="003300"/>
                </a:solidFill>
                <a:latin typeface="Calibri"/>
                <a:ea typeface="Calibri"/>
                <a:cs typeface="Calibri"/>
                <a:sym typeface="Calibri"/>
              </a:rPr>
              <a:t>How could we use AUTHORIZING to enhance our argument?</a:t>
            </a:r>
            <a:br>
              <a:rPr lang="en-US" sz="4000" b="1" i="0" u="none" strike="noStrike" cap="small" baseline="0" dirty="0">
                <a:solidFill>
                  <a:srgbClr val="003300"/>
                </a:solidFill>
                <a:latin typeface="Calibri"/>
                <a:ea typeface="Calibri"/>
                <a:cs typeface="Calibri"/>
                <a:sym typeface="Calibri"/>
              </a:rPr>
            </a:br>
            <a:endParaRPr lang="en-US" sz="4000" b="1" i="0" u="none" strike="noStrike" cap="small" baseline="0" dirty="0">
              <a:solidFill>
                <a:srgbClr val="003300"/>
              </a:solidFill>
              <a:latin typeface="Calibri"/>
              <a:ea typeface="Calibri"/>
              <a:cs typeface="Calibri"/>
              <a:sym typeface="Calibri"/>
            </a:endParaRPr>
          </a:p>
        </p:txBody>
      </p:sp>
      <p:sp>
        <p:nvSpPr>
          <p:cNvPr id="398" name="Shape 398"/>
          <p:cNvSpPr txBox="1"/>
          <p:nvPr/>
        </p:nvSpPr>
        <p:spPr>
          <a:xfrm>
            <a:off x="4191000" y="762000"/>
            <a:ext cx="464819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i="0" u="none" strike="noStrike" cap="none" baseline="0" dirty="0" smtClean="0">
                <a:solidFill>
                  <a:schemeClr val="dk1"/>
                </a:solidFill>
                <a:latin typeface="Calibri"/>
                <a:ea typeface="Calibri"/>
                <a:cs typeface="Calibri"/>
                <a:sym typeface="Calibri"/>
              </a:rPr>
              <a:t>LESSON</a:t>
            </a:r>
            <a:r>
              <a:rPr lang="en-US" sz="4800" i="0" u="none" strike="noStrike" cap="none" dirty="0" smtClean="0">
                <a:solidFill>
                  <a:schemeClr val="dk1"/>
                </a:solidFill>
                <a:latin typeface="Calibri"/>
                <a:ea typeface="Calibri"/>
                <a:cs typeface="Calibri"/>
                <a:sym typeface="Calibri"/>
              </a:rPr>
              <a:t> 3:</a:t>
            </a:r>
            <a:endParaRPr lang="en-US" sz="4800"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4800" i="0" u="none" strike="noStrike" cap="none" baseline="0" dirty="0" smtClean="0">
                <a:solidFill>
                  <a:schemeClr val="dk1"/>
                </a:solidFill>
                <a:latin typeface="Calibri"/>
                <a:ea typeface="Calibri"/>
                <a:cs typeface="Calibri"/>
                <a:sym typeface="Calibri"/>
              </a:rPr>
              <a:t>Digging </a:t>
            </a:r>
            <a:r>
              <a:rPr lang="en-US" sz="4800" i="0" u="none" strike="noStrike" cap="none" baseline="0" dirty="0">
                <a:solidFill>
                  <a:schemeClr val="dk1"/>
                </a:solidFill>
                <a:latin typeface="Calibri"/>
                <a:ea typeface="Calibri"/>
                <a:cs typeface="Calibri"/>
                <a:sym typeface="Calibri"/>
              </a:rPr>
              <a:t>Deeper</a:t>
            </a:r>
            <a:r>
              <a:rPr lang="en-US" sz="4800" i="0" u="none" strike="noStrike" cap="none" baseline="0" dirty="0" smtClean="0">
                <a:solidFill>
                  <a:schemeClr val="dk1"/>
                </a:solidFill>
                <a:latin typeface="Calibri"/>
                <a:ea typeface="Calibri"/>
                <a:cs typeface="Calibri"/>
                <a:sym typeface="Calibri"/>
              </a:rPr>
              <a:t>!</a:t>
            </a:r>
          </a:p>
          <a:p>
            <a:pPr marL="0" marR="0" lvl="0" indent="0" algn="l" rtl="0">
              <a:spcBef>
                <a:spcPts val="0"/>
              </a:spcBef>
              <a:buSzPct val="25000"/>
              <a:buNone/>
            </a:pPr>
            <a:r>
              <a:rPr lang="en-US" sz="4800" b="1" i="1" dirty="0" smtClean="0">
                <a:solidFill>
                  <a:schemeClr val="dk1"/>
                </a:solidFill>
                <a:latin typeface="Calibri"/>
                <a:ea typeface="Calibri"/>
                <a:cs typeface="Calibri"/>
                <a:sym typeface="Calibri"/>
              </a:rPr>
              <a:t>Authorizing</a:t>
            </a:r>
            <a:endParaRPr lang="en-US" sz="4800" b="1" i="1" u="none" strike="noStrike" cap="none" baseline="0" dirty="0">
              <a:solidFill>
                <a:schemeClr val="dk1"/>
              </a:solidFill>
              <a:latin typeface="Calibri"/>
              <a:ea typeface="Calibri"/>
              <a:cs typeface="Calibri"/>
              <a:sym typeface="Calibri"/>
            </a:endParaRPr>
          </a:p>
        </p:txBody>
      </p:sp>
      <p:sp>
        <p:nvSpPr>
          <p:cNvPr id="399" name="Shape 399"/>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p:nvPr/>
        </p:nvSpPr>
        <p:spPr>
          <a:xfrm>
            <a:off x="1981200" y="762000"/>
            <a:ext cx="5410200"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i="0" u="none" strike="noStrike" cap="none" baseline="0">
                <a:solidFill>
                  <a:schemeClr val="dk1"/>
                </a:solidFill>
                <a:latin typeface="Calibri"/>
                <a:ea typeface="Calibri"/>
                <a:cs typeface="Calibri"/>
                <a:sym typeface="Calibri"/>
              </a:rPr>
              <a:t>What will we do when we are…</a:t>
            </a:r>
          </a:p>
        </p:txBody>
      </p:sp>
      <p:sp>
        <p:nvSpPr>
          <p:cNvPr id="408" name="Shape 408"/>
          <p:cNvSpPr txBox="1"/>
          <p:nvPr/>
        </p:nvSpPr>
        <p:spPr>
          <a:xfrm rot="-1356887">
            <a:off x="685800" y="1219200"/>
            <a:ext cx="762000" cy="584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a:solidFill>
                  <a:schemeClr val="dk1"/>
                </a:solidFill>
                <a:latin typeface="Calibri"/>
                <a:ea typeface="Calibri"/>
                <a:cs typeface="Calibri"/>
                <a:sym typeface="Calibri"/>
              </a:rPr>
              <a:t>???</a:t>
            </a:r>
          </a:p>
        </p:txBody>
      </p:sp>
      <p:sp>
        <p:nvSpPr>
          <p:cNvPr id="409" name="Shape 409"/>
          <p:cNvSpPr txBox="1"/>
          <p:nvPr/>
        </p:nvSpPr>
        <p:spPr>
          <a:xfrm rot="1754097">
            <a:off x="7474537" y="1131329"/>
            <a:ext cx="7620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a:solidFill>
                  <a:schemeClr val="dk1"/>
                </a:solidFill>
                <a:latin typeface="Calibri"/>
                <a:ea typeface="Calibri"/>
                <a:cs typeface="Calibri"/>
                <a:sym typeface="Calibri"/>
              </a:rPr>
              <a:t>???</a:t>
            </a:r>
          </a:p>
        </p:txBody>
      </p:sp>
      <p:sp>
        <p:nvSpPr>
          <p:cNvPr id="410" name="Shape 410"/>
          <p:cNvSpPr txBox="1"/>
          <p:nvPr/>
        </p:nvSpPr>
        <p:spPr>
          <a:xfrm>
            <a:off x="304800" y="3048000"/>
            <a:ext cx="8610599" cy="3429000"/>
          </a:xfrm>
          <a:prstGeom prst="rect">
            <a:avLst/>
          </a:prstGeom>
          <a:noFill/>
          <a:ln>
            <a:noFill/>
          </a:ln>
        </p:spPr>
        <p:txBody>
          <a:bodyPr lIns="91425" tIns="45700" rIns="91425" bIns="45700" anchor="t" anchorCtr="0">
            <a:noAutofit/>
          </a:bodyPr>
          <a:lstStyle/>
          <a:p>
            <a:pPr marL="742950" marR="0" lvl="1" indent="-285750" algn="l" rtl="0">
              <a:spcBef>
                <a:spcPts val="0"/>
              </a:spcBef>
              <a:buSzPct val="25000"/>
              <a:buNone/>
            </a:pPr>
            <a:r>
              <a:rPr lang="en-US" sz="3200" b="1" i="0" u="sng" strike="noStrike" cap="none" baseline="0" dirty="0">
                <a:solidFill>
                  <a:srgbClr val="000000"/>
                </a:solidFill>
                <a:latin typeface="Arial"/>
                <a:ea typeface="Arial"/>
                <a:cs typeface="Arial"/>
                <a:sym typeface="Arial"/>
              </a:rPr>
              <a:t>Authorizing</a:t>
            </a:r>
            <a:r>
              <a:rPr lang="en-US" sz="3200" b="0" i="0" u="none" strike="noStrike" cap="none" baseline="0" dirty="0">
                <a:solidFill>
                  <a:srgbClr val="000000"/>
                </a:solidFill>
                <a:latin typeface="Arial"/>
                <a:ea typeface="Arial"/>
                <a:cs typeface="Arial"/>
                <a:sym typeface="Arial"/>
              </a:rPr>
              <a:t>: </a:t>
            </a:r>
            <a:endParaRPr lang="en-US" sz="3200" b="0" i="0" u="none" strike="noStrike" cap="none" baseline="0" dirty="0" smtClean="0">
              <a:solidFill>
                <a:srgbClr val="000000"/>
              </a:solidFill>
              <a:latin typeface="Arial"/>
              <a:ea typeface="Arial"/>
              <a:cs typeface="Arial"/>
              <a:sym typeface="Arial"/>
            </a:endParaRPr>
          </a:p>
          <a:p>
            <a:pPr marL="742950" marR="0" lvl="1" indent="-285750" algn="l" rtl="0">
              <a:spcBef>
                <a:spcPts val="0"/>
              </a:spcBef>
              <a:buSzPct val="25000"/>
              <a:buNone/>
            </a:pPr>
            <a:endParaRPr lang="en-US" sz="3200" dirty="0"/>
          </a:p>
          <a:p>
            <a:pPr marL="742950" marR="0" lvl="1" indent="-285750" algn="l" rtl="0">
              <a:spcBef>
                <a:spcPts val="0"/>
              </a:spcBef>
              <a:buSzPct val="25000"/>
              <a:buNone/>
            </a:pPr>
            <a:r>
              <a:rPr lang="en-US" sz="3200" b="0" i="0" u="none" strike="noStrike" cap="none" baseline="0" dirty="0" smtClean="0">
                <a:solidFill>
                  <a:srgbClr val="000000"/>
                </a:solidFill>
                <a:latin typeface="Arial"/>
                <a:ea typeface="Arial"/>
                <a:cs typeface="Arial"/>
                <a:sym typeface="Arial"/>
              </a:rPr>
              <a:t>Referring </a:t>
            </a:r>
            <a:r>
              <a:rPr lang="en-US" sz="3200" b="0" i="0" u="none" strike="noStrike" cap="none" baseline="0" dirty="0">
                <a:solidFill>
                  <a:srgbClr val="000000"/>
                </a:solidFill>
                <a:latin typeface="Arial"/>
                <a:ea typeface="Arial"/>
                <a:cs typeface="Arial"/>
                <a:sym typeface="Arial"/>
              </a:rPr>
              <a:t>to an “expert” to support the claim</a:t>
            </a:r>
          </a:p>
          <a:p>
            <a:pPr marL="742950" marR="0" lvl="1" indent="-285750" algn="l" rtl="0">
              <a:spcBef>
                <a:spcPts val="0"/>
              </a:spcBef>
              <a:buNone/>
            </a:pPr>
            <a:endParaRPr sz="3200" b="0" i="0" u="none" strike="noStrike" cap="none" baseline="0" dirty="0">
              <a:solidFill>
                <a:srgbClr val="000000"/>
              </a:solidFill>
              <a:latin typeface="Arial"/>
              <a:ea typeface="Arial"/>
              <a:cs typeface="Arial"/>
              <a:sym typeface="Arial"/>
            </a:endParaRPr>
          </a:p>
          <a:p>
            <a:pPr marL="742950" marR="0" lvl="1" indent="-285750" algn="l" rtl="0">
              <a:spcBef>
                <a:spcPts val="0"/>
              </a:spcBef>
              <a:buSzPct val="25000"/>
              <a:buNone/>
            </a:pPr>
            <a:r>
              <a:rPr lang="en-US" sz="3200" b="1" i="0" u="sng" strike="noStrike" cap="none" baseline="0" dirty="0">
                <a:solidFill>
                  <a:srgbClr val="000000"/>
                </a:solidFill>
                <a:latin typeface="Arial"/>
                <a:ea typeface="Arial"/>
                <a:cs typeface="Arial"/>
                <a:sym typeface="Arial"/>
              </a:rPr>
              <a:t> </a:t>
            </a:r>
          </a:p>
        </p:txBody>
      </p:sp>
      <p:sp>
        <p:nvSpPr>
          <p:cNvPr id="411" name="Shape 411"/>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Shape 416"/>
          <p:cNvPicPr preferRelativeResize="0"/>
          <p:nvPr/>
        </p:nvPicPr>
        <p:blipFill rotWithShape="1">
          <a:blip r:embed="rId3">
            <a:alphaModFix/>
          </a:blip>
          <a:srcRect/>
          <a:stretch/>
        </p:blipFill>
        <p:spPr>
          <a:xfrm>
            <a:off x="-381000" y="398400"/>
            <a:ext cx="2750999" cy="6061200"/>
          </a:xfrm>
          <a:prstGeom prst="rect">
            <a:avLst/>
          </a:prstGeom>
          <a:noFill/>
          <a:ln>
            <a:noFill/>
          </a:ln>
        </p:spPr>
      </p:pic>
      <p:sp>
        <p:nvSpPr>
          <p:cNvPr id="418" name="Shape 418"/>
          <p:cNvSpPr/>
          <p:nvPr/>
        </p:nvSpPr>
        <p:spPr>
          <a:xfrm>
            <a:off x="1909997" y="304800"/>
            <a:ext cx="6934199" cy="1508104"/>
          </a:xfrm>
          <a:prstGeom prst="rect">
            <a:avLst/>
          </a:prstGeom>
          <a:noFill/>
          <a:ln>
            <a:noFill/>
          </a:ln>
        </p:spPr>
        <p:txBody>
          <a:bodyPr lIns="91425" tIns="45700" rIns="91425" bIns="45700" anchor="t" anchorCtr="0">
            <a:noAutofit/>
          </a:bodyPr>
          <a:lstStyle/>
          <a:p>
            <a:pPr marL="457200" marR="0" lvl="1" indent="0" algn="l" rtl="0">
              <a:lnSpc>
                <a:spcPct val="115000"/>
              </a:lnSpc>
              <a:spcBef>
                <a:spcPts val="0"/>
              </a:spcBef>
              <a:buSzPct val="25000"/>
              <a:buNone/>
            </a:pPr>
            <a:r>
              <a:rPr lang="en-US" sz="4000" b="1" i="1" u="none" strike="noStrike" cap="none" baseline="0" dirty="0">
                <a:solidFill>
                  <a:schemeClr val="dk1"/>
                </a:solidFill>
                <a:latin typeface="Calibri"/>
                <a:ea typeface="Calibri"/>
                <a:cs typeface="Calibri"/>
                <a:sym typeface="Calibri"/>
              </a:rPr>
              <a:t>Authorizing </a:t>
            </a:r>
            <a:r>
              <a:rPr lang="en-US" sz="4000" b="1" i="0" u="none" strike="noStrike" cap="none" baseline="0" dirty="0">
                <a:solidFill>
                  <a:schemeClr val="dk1"/>
                </a:solidFill>
                <a:latin typeface="Calibri"/>
                <a:ea typeface="Calibri"/>
                <a:cs typeface="Calibri"/>
                <a:sym typeface="Calibri"/>
              </a:rPr>
              <a:t>is</a:t>
            </a:r>
            <a:r>
              <a:rPr lang="en-US" sz="4000" b="1" i="1" u="none" strike="noStrike" cap="none" baseline="0" dirty="0">
                <a:solidFill>
                  <a:schemeClr val="dk1"/>
                </a:solidFill>
                <a:latin typeface="Calibri"/>
                <a:ea typeface="Calibri"/>
                <a:cs typeface="Calibri"/>
                <a:sym typeface="Calibri"/>
              </a:rPr>
              <a:t> </a:t>
            </a:r>
            <a:r>
              <a:rPr lang="en-US" sz="4000" b="1" i="0" u="none" strike="noStrike" cap="none" baseline="0" dirty="0">
                <a:solidFill>
                  <a:schemeClr val="dk1"/>
                </a:solidFill>
                <a:latin typeface="Calibri"/>
                <a:ea typeface="Calibri"/>
                <a:cs typeface="Calibri"/>
                <a:sym typeface="Calibri"/>
              </a:rPr>
              <a:t>another move in argument writing. </a:t>
            </a:r>
          </a:p>
        </p:txBody>
      </p:sp>
      <p:sp>
        <p:nvSpPr>
          <p:cNvPr id="419" name="Shape 419"/>
          <p:cNvSpPr txBox="1"/>
          <p:nvPr/>
        </p:nvSpPr>
        <p:spPr>
          <a:xfrm>
            <a:off x="2590800" y="2362200"/>
            <a:ext cx="6220916" cy="427809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sng" strike="noStrike" cap="none" baseline="0">
                <a:solidFill>
                  <a:schemeClr val="dk1"/>
                </a:solidFill>
                <a:latin typeface="Calibri"/>
                <a:ea typeface="Calibri"/>
                <a:cs typeface="Calibri"/>
                <a:sym typeface="Calibri"/>
              </a:rPr>
              <a:t>First</a:t>
            </a:r>
            <a:r>
              <a:rPr lang="en-US" sz="3200" b="1" i="0" u="none" strike="noStrike" cap="none" baseline="0">
                <a:solidFill>
                  <a:schemeClr val="dk1"/>
                </a:solidFill>
                <a:latin typeface="Calibri"/>
                <a:ea typeface="Calibri"/>
                <a:cs typeface="Calibri"/>
                <a:sym typeface="Calibri"/>
              </a:rPr>
              <a:t>, we select a compelling piece of evidence.</a:t>
            </a:r>
          </a:p>
          <a:p>
            <a:pPr marL="285750" marR="0" lvl="0" indent="-82550" algn="l" rtl="0">
              <a:spcBef>
                <a:spcPts val="0"/>
              </a:spcBef>
              <a:buClr>
                <a:schemeClr val="dk1"/>
              </a:buClr>
              <a:buFont typeface="Calibri"/>
              <a:buNone/>
            </a:pPr>
            <a:endParaRPr sz="3200" b="1"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3200" b="1" i="0" u="sng" strike="noStrike" cap="none" baseline="0">
                <a:solidFill>
                  <a:schemeClr val="dk1"/>
                </a:solidFill>
                <a:latin typeface="Calibri"/>
                <a:ea typeface="Calibri"/>
                <a:cs typeface="Calibri"/>
                <a:sym typeface="Calibri"/>
              </a:rPr>
              <a:t>Then</a:t>
            </a:r>
            <a:r>
              <a:rPr lang="en-US" sz="3200" b="1" i="0" u="none" strike="noStrike" cap="none" baseline="0">
                <a:solidFill>
                  <a:schemeClr val="dk1"/>
                </a:solidFill>
                <a:latin typeface="Calibri"/>
                <a:ea typeface="Calibri"/>
                <a:cs typeface="Calibri"/>
                <a:sym typeface="Calibri"/>
              </a:rPr>
              <a:t> we identify the source of the evidence.</a:t>
            </a:r>
          </a:p>
          <a:p>
            <a:pPr marL="0" marR="0" lvl="0" indent="0" algn="l" rtl="0">
              <a:spcBef>
                <a:spcPts val="0"/>
              </a:spcBef>
              <a:buNone/>
            </a:pPr>
            <a:endParaRPr sz="3200" b="1"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3200" b="1" i="0" u="sng" strike="noStrike" cap="none" baseline="0">
                <a:solidFill>
                  <a:schemeClr val="dk1"/>
                </a:solidFill>
                <a:latin typeface="Calibri"/>
                <a:ea typeface="Calibri"/>
                <a:cs typeface="Calibri"/>
                <a:sym typeface="Calibri"/>
              </a:rPr>
              <a:t>Finally,</a:t>
            </a:r>
            <a:r>
              <a:rPr lang="en-US" sz="3200" b="1" i="0" u="none" strike="noStrike" cap="none" baseline="0">
                <a:solidFill>
                  <a:schemeClr val="dk1"/>
                </a:solidFill>
                <a:latin typeface="Calibri"/>
                <a:ea typeface="Calibri"/>
                <a:cs typeface="Calibri"/>
                <a:sym typeface="Calibri"/>
              </a:rPr>
              <a:t> we show the importance of that source, if it is not obvious.  </a:t>
            </a:r>
          </a:p>
          <a:p>
            <a:pPr marL="0" marR="0" lvl="0" indent="0" algn="l" rtl="0">
              <a:spcBef>
                <a:spcPts val="0"/>
              </a:spcBef>
              <a:buNone/>
            </a:pPr>
            <a:endParaRPr sz="1600" b="1" i="0" u="none" strike="noStrike" cap="none" baseline="0">
              <a:solidFill>
                <a:schemeClr val="dk1"/>
              </a:solidFill>
              <a:latin typeface="Calibri"/>
              <a:ea typeface="Calibri"/>
              <a:cs typeface="Calibri"/>
              <a:sym typeface="Calibri"/>
            </a:endParaRPr>
          </a:p>
        </p:txBody>
      </p:sp>
      <p:cxnSp>
        <p:nvCxnSpPr>
          <p:cNvPr id="420" name="Shape 420"/>
          <p:cNvCxnSpPr/>
          <p:nvPr/>
        </p:nvCxnSpPr>
        <p:spPr>
          <a:xfrm>
            <a:off x="2514600" y="1981200"/>
            <a:ext cx="6019799" cy="0"/>
          </a:xfrm>
          <a:prstGeom prst="straightConnector1">
            <a:avLst/>
          </a:prstGeom>
          <a:noFill/>
          <a:ln w="9525" cap="flat">
            <a:solidFill>
              <a:srgbClr val="4A7DBB"/>
            </a:solidFill>
            <a:prstDash val="solid"/>
            <a:round/>
            <a:headEnd type="none" w="med" len="med"/>
            <a:tailEnd type="none" w="med" len="med"/>
          </a:ln>
        </p:spPr>
      </p:cxnSp>
      <p:sp>
        <p:nvSpPr>
          <p:cNvPr id="421" name="Shape 421"/>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8610476"/>
              </p:ext>
            </p:extLst>
          </p:nvPr>
        </p:nvGraphicFramePr>
        <p:xfrm>
          <a:off x="609601" y="1397000"/>
          <a:ext cx="8000999" cy="4267200"/>
        </p:xfrm>
        <a:graphic>
          <a:graphicData uri="http://schemas.openxmlformats.org/drawingml/2006/table">
            <a:tbl>
              <a:tblPr firstRow="1" bandRow="1">
                <a:tableStyleId>{E6C273C0-7DFD-4751-B92D-E6D2597B2E65}</a:tableStyleId>
              </a:tblPr>
              <a:tblGrid>
                <a:gridCol w="1981199"/>
                <a:gridCol w="1600200"/>
                <a:gridCol w="4419600"/>
              </a:tblGrid>
              <a:tr h="370840">
                <a:tc gridSpan="3">
                  <a:txBody>
                    <a:bodyPr/>
                    <a:lstStyle/>
                    <a:p>
                      <a:pPr algn="ctr"/>
                      <a:r>
                        <a:rPr lang="en-US" sz="2800" dirty="0" smtClean="0"/>
                        <a:t>Authorizing </a:t>
                      </a:r>
                    </a:p>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b="1" dirty="0" smtClean="0"/>
                        <a:t>Evidence</a:t>
                      </a:r>
                      <a:endParaRPr lang="en-US" sz="2000" b="1" dirty="0"/>
                    </a:p>
                  </a:txBody>
                  <a:tcPr/>
                </a:tc>
                <a:tc>
                  <a:txBody>
                    <a:bodyPr/>
                    <a:lstStyle/>
                    <a:p>
                      <a:r>
                        <a:rPr lang="en-US" sz="2000" b="1" dirty="0" smtClean="0"/>
                        <a:t>Source</a:t>
                      </a:r>
                      <a:endParaRPr lang="en-US" sz="2000" b="1" dirty="0"/>
                    </a:p>
                  </a:txBody>
                  <a:tcPr/>
                </a:tc>
                <a:tc>
                  <a:txBody>
                    <a:bodyPr/>
                    <a:lstStyle/>
                    <a:p>
                      <a:r>
                        <a:rPr lang="en-US" sz="2000" b="1" dirty="0" smtClean="0"/>
                        <a:t>Importance</a:t>
                      </a:r>
                    </a:p>
                    <a:p>
                      <a:endParaRPr lang="en-US" sz="2000" b="1" dirty="0" smtClean="0"/>
                    </a:p>
                    <a:p>
                      <a:r>
                        <a:rPr lang="en-US" sz="2000" b="1" dirty="0" smtClean="0"/>
                        <a:t>Why</a:t>
                      </a:r>
                      <a:r>
                        <a:rPr lang="en-US" sz="2000" b="1" baseline="0" dirty="0" smtClean="0"/>
                        <a:t> is this source so CREDIBLE?  Why should we pay attention?</a:t>
                      </a:r>
                      <a:endParaRPr lang="en-US" sz="2000" b="1" dirty="0"/>
                    </a:p>
                  </a:txBody>
                  <a:tcPr/>
                </a:tc>
              </a:tr>
              <a:tr h="370840">
                <a:tc>
                  <a:txBody>
                    <a:bodyPr/>
                    <a:lstStyle/>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a:p>
                  </a:txBody>
                  <a:tcPr/>
                </a:tc>
                <a:tc>
                  <a:txBody>
                    <a:bodyPr/>
                    <a:lstStyle/>
                    <a:p>
                      <a:endParaRPr lang="en-US" sz="2000" b="1"/>
                    </a:p>
                  </a:txBody>
                  <a:tcPr/>
                </a:tc>
                <a:tc>
                  <a:txBody>
                    <a:bodyPr/>
                    <a:lstStyle/>
                    <a:p>
                      <a:endParaRPr lang="en-US" sz="2000" b="1" dirty="0"/>
                    </a:p>
                  </a:txBody>
                  <a:tcPr/>
                </a:tc>
              </a:tr>
            </a:tbl>
          </a:graphicData>
        </a:graphic>
      </p:graphicFrame>
      <p:sp>
        <p:nvSpPr>
          <p:cNvPr id="3" name="Rectangle 2"/>
          <p:cNvSpPr/>
          <p:nvPr/>
        </p:nvSpPr>
        <p:spPr>
          <a:xfrm>
            <a:off x="533400" y="457200"/>
            <a:ext cx="5038559" cy="646331"/>
          </a:xfrm>
          <a:prstGeom prst="rect">
            <a:avLst/>
          </a:prstGeom>
        </p:spPr>
        <p:txBody>
          <a:bodyPr wrap="none">
            <a:spAutoFit/>
          </a:bodyPr>
          <a:lstStyle/>
          <a:p>
            <a:r>
              <a:rPr lang="en-US" sz="3600" b="1" dirty="0" smtClean="0">
                <a:solidFill>
                  <a:schemeClr val="dk1"/>
                </a:solidFill>
                <a:latin typeface="Calibri"/>
                <a:ea typeface="Calibri"/>
                <a:cs typeface="Calibri"/>
                <a:sym typeface="Calibri"/>
              </a:rPr>
              <a:t>Let’s Practice </a:t>
            </a:r>
            <a:r>
              <a:rPr lang="en-US" sz="3600" b="1" i="1" dirty="0" smtClean="0">
                <a:solidFill>
                  <a:schemeClr val="dk1"/>
                </a:solidFill>
                <a:latin typeface="Calibri"/>
                <a:ea typeface="Calibri"/>
                <a:cs typeface="Calibri"/>
                <a:sym typeface="Calibri"/>
              </a:rPr>
              <a:t>Authorizing</a:t>
            </a:r>
            <a:endParaRPr lang="en-US" sz="3600" b="1" dirty="0"/>
          </a:p>
        </p:txBody>
      </p:sp>
    </p:spTree>
    <p:extLst>
      <p:ext uri="{BB962C8B-B14F-4D97-AF65-F5344CB8AC3E}">
        <p14:creationId xmlns:p14="http://schemas.microsoft.com/office/powerpoint/2010/main" val="1186518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Shape 427"/>
          <p:cNvPicPr preferRelativeResize="0"/>
          <p:nvPr/>
        </p:nvPicPr>
        <p:blipFill rotWithShape="1">
          <a:blip r:embed="rId3">
            <a:alphaModFix/>
          </a:blip>
          <a:srcRect/>
          <a:stretch/>
        </p:blipFill>
        <p:spPr>
          <a:xfrm>
            <a:off x="228600" y="609600"/>
            <a:ext cx="1066800" cy="6026450"/>
          </a:xfrm>
          <a:prstGeom prst="rect">
            <a:avLst/>
          </a:prstGeom>
          <a:noFill/>
          <a:ln>
            <a:noFill/>
          </a:ln>
        </p:spPr>
      </p:pic>
      <p:sp>
        <p:nvSpPr>
          <p:cNvPr id="428" name="Shape 428"/>
          <p:cNvSpPr/>
          <p:nvPr/>
        </p:nvSpPr>
        <p:spPr>
          <a:xfrm>
            <a:off x="228600" y="76200"/>
            <a:ext cx="6934200" cy="1508104"/>
          </a:xfrm>
          <a:prstGeom prst="rect">
            <a:avLst/>
          </a:prstGeom>
          <a:noFill/>
          <a:ln>
            <a:noFill/>
          </a:ln>
        </p:spPr>
        <p:txBody>
          <a:bodyPr lIns="91425" tIns="45700" rIns="91425" bIns="45700" anchor="t" anchorCtr="0">
            <a:noAutofit/>
          </a:bodyPr>
          <a:lstStyle/>
          <a:p>
            <a:pPr marL="457200" marR="0" lvl="1" indent="0" algn="r" rtl="0">
              <a:lnSpc>
                <a:spcPct val="115000"/>
              </a:lnSpc>
              <a:spcBef>
                <a:spcPts val="0"/>
              </a:spcBef>
              <a:buSzPct val="25000"/>
              <a:buNone/>
            </a:pPr>
            <a:r>
              <a:rPr lang="en-US" sz="4000" b="1" i="0" u="none" strike="noStrike" cap="none" baseline="0" dirty="0">
                <a:solidFill>
                  <a:schemeClr val="dk1"/>
                </a:solidFill>
                <a:latin typeface="Calibri"/>
                <a:ea typeface="Calibri"/>
                <a:cs typeface="Calibri"/>
                <a:sym typeface="Calibri"/>
              </a:rPr>
              <a:t>How </a:t>
            </a:r>
            <a:r>
              <a:rPr lang="en-US" sz="4000" b="1" i="0" u="none" strike="noStrike" cap="none" baseline="0" dirty="0" smtClean="0">
                <a:solidFill>
                  <a:schemeClr val="dk1"/>
                </a:solidFill>
                <a:latin typeface="Calibri"/>
                <a:ea typeface="Calibri"/>
                <a:cs typeface="Calibri"/>
                <a:sym typeface="Calibri"/>
              </a:rPr>
              <a:t>is this writer </a:t>
            </a:r>
            <a:r>
              <a:rPr lang="en-US" sz="4000" b="1" i="0" u="none" strike="noStrike" cap="none" baseline="0" dirty="0">
                <a:solidFill>
                  <a:schemeClr val="dk1"/>
                </a:solidFill>
                <a:latin typeface="Calibri"/>
                <a:ea typeface="Calibri"/>
                <a:cs typeface="Calibri"/>
                <a:sym typeface="Calibri"/>
              </a:rPr>
              <a:t>using </a:t>
            </a:r>
            <a:r>
              <a:rPr lang="en-US" sz="4000" b="1" i="0" u="none" strike="noStrike" cap="none" baseline="0" dirty="0" smtClean="0">
                <a:solidFill>
                  <a:schemeClr val="dk1"/>
                </a:solidFill>
                <a:latin typeface="Calibri"/>
                <a:ea typeface="Calibri"/>
                <a:cs typeface="Calibri"/>
                <a:sym typeface="Calibri"/>
              </a:rPr>
              <a:t>AUTHORIZING</a:t>
            </a:r>
            <a:r>
              <a:rPr lang="en-US" sz="4000" b="1" i="0" u="none" strike="noStrike" cap="none" baseline="0" dirty="0">
                <a:solidFill>
                  <a:schemeClr val="dk1"/>
                </a:solidFill>
                <a:latin typeface="Calibri"/>
                <a:ea typeface="Calibri"/>
                <a:cs typeface="Calibri"/>
                <a:sym typeface="Calibri"/>
              </a:rPr>
              <a:t>? </a:t>
            </a:r>
          </a:p>
        </p:txBody>
      </p:sp>
      <p:sp>
        <p:nvSpPr>
          <p:cNvPr id="429" name="Shape 429"/>
          <p:cNvSpPr txBox="1"/>
          <p:nvPr/>
        </p:nvSpPr>
        <p:spPr>
          <a:xfrm>
            <a:off x="1219200" y="1905000"/>
            <a:ext cx="7162800" cy="5386089"/>
          </a:xfrm>
          <a:prstGeom prst="rect">
            <a:avLst/>
          </a:prstGeom>
          <a:noFill/>
          <a:ln>
            <a:noFill/>
          </a:ln>
        </p:spPr>
        <p:txBody>
          <a:bodyPr lIns="91425" tIns="45700" rIns="91425" bIns="45700" anchor="t" anchorCtr="0">
            <a:noAutofit/>
          </a:bodyPr>
          <a:lstStyle/>
          <a:p>
            <a:pPr lvl="0">
              <a:buSzPct val="25000"/>
            </a:pPr>
            <a:r>
              <a:rPr lang="en-US" sz="2800" dirty="0"/>
              <a:t>Registered </a:t>
            </a:r>
            <a:r>
              <a:rPr lang="en-US" sz="2800" dirty="0" smtClean="0"/>
              <a:t>dietician Marisa </a:t>
            </a:r>
            <a:r>
              <a:rPr lang="en-US" sz="2800" dirty="0"/>
              <a:t>Moore notes that an Egg </a:t>
            </a:r>
            <a:r>
              <a:rPr lang="en-US" sz="2800" dirty="0" err="1"/>
              <a:t>McMuffin</a:t>
            </a:r>
            <a:r>
              <a:rPr lang="en-US" sz="2800" dirty="0"/>
              <a:t>, at 300 calories, is a smarter choice than other “calorie-laden biscuit breakfasts</a:t>
            </a:r>
            <a:r>
              <a:rPr lang="en-US" sz="2800" dirty="0" smtClean="0"/>
              <a:t>.”</a:t>
            </a:r>
          </a:p>
          <a:p>
            <a:pPr lvl="0">
              <a:buSzPct val="25000"/>
            </a:pPr>
            <a:endParaRPr lang="en-US" sz="2000" b="0" i="0" u="none" strike="noStrike" cap="none" baseline="0" dirty="0">
              <a:solidFill>
                <a:schemeClr val="dk1"/>
              </a:solidFill>
              <a:latin typeface="Calibri"/>
              <a:ea typeface="Calibri"/>
              <a:cs typeface="Calibri"/>
              <a:sym typeface="Calibri"/>
            </a:endParaRPr>
          </a:p>
          <a:p>
            <a:r>
              <a:rPr lang="en-US" sz="1600" i="1" dirty="0" smtClean="0"/>
              <a:t>from “America's Top 10 Healthiest Fast Food Restaurants” </a:t>
            </a:r>
            <a:r>
              <a:rPr lang="en-US" sz="1600" i="1" dirty="0"/>
              <a:t>by Dan </a:t>
            </a:r>
            <a:r>
              <a:rPr lang="en-US" sz="1600" i="1" dirty="0" smtClean="0"/>
              <a:t>Winters,  retrieved 7-26-14 from http://www.health.com/health/article/0,,20411588_last,00.html</a:t>
            </a:r>
          </a:p>
          <a:p>
            <a:r>
              <a:rPr lang="en-US" sz="2000" dirty="0" smtClean="0"/>
              <a:t> </a:t>
            </a:r>
          </a:p>
          <a:p>
            <a:pPr marL="0" marR="0" lvl="0" indent="0" algn="l" rtl="0">
              <a:spcBef>
                <a:spcPts val="0"/>
              </a:spcBef>
              <a:buNone/>
            </a:pPr>
            <a:endParaRPr sz="2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200" b="0" i="0" u="none" strike="noStrike" cap="none" baseline="0" dirty="0">
              <a:solidFill>
                <a:schemeClr val="dk1"/>
              </a:solidFill>
              <a:latin typeface="Calibri"/>
              <a:ea typeface="Calibri"/>
              <a:cs typeface="Calibri"/>
              <a:sym typeface="Calibri"/>
            </a:endParaRPr>
          </a:p>
        </p:txBody>
      </p:sp>
      <p:sp>
        <p:nvSpPr>
          <p:cNvPr id="432" name="Shape 432"/>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
        <p:nvSpPr>
          <p:cNvPr id="2" name="Rectangle 1"/>
          <p:cNvSpPr/>
          <p:nvPr/>
        </p:nvSpPr>
        <p:spPr>
          <a:xfrm>
            <a:off x="192613" y="1921961"/>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3783520"/>
              </p:ext>
            </p:extLst>
          </p:nvPr>
        </p:nvGraphicFramePr>
        <p:xfrm>
          <a:off x="457200" y="990600"/>
          <a:ext cx="8458200" cy="4754880"/>
        </p:xfrm>
        <a:graphic>
          <a:graphicData uri="http://schemas.openxmlformats.org/drawingml/2006/table">
            <a:tbl>
              <a:tblPr firstRow="1" bandRow="1">
                <a:tableStyleId>{E6C273C0-7DFD-4751-B92D-E6D2597B2E65}</a:tableStyleId>
              </a:tblPr>
              <a:tblGrid>
                <a:gridCol w="2032000"/>
                <a:gridCol w="2032000"/>
                <a:gridCol w="4394200"/>
              </a:tblGrid>
              <a:tr h="370840">
                <a:tc gridSpan="3">
                  <a:txBody>
                    <a:bodyPr/>
                    <a:lstStyle/>
                    <a:p>
                      <a:pPr algn="ctr"/>
                      <a:r>
                        <a:rPr lang="en-US" sz="2800" dirty="0" smtClean="0"/>
                        <a:t>Authorizing </a:t>
                      </a:r>
                    </a:p>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800" b="1" dirty="0" smtClean="0"/>
                        <a:t>Evidence</a:t>
                      </a:r>
                      <a:endParaRPr lang="en-US" sz="1800" b="1" dirty="0"/>
                    </a:p>
                  </a:txBody>
                  <a:tcPr/>
                </a:tc>
                <a:tc>
                  <a:txBody>
                    <a:bodyPr/>
                    <a:lstStyle/>
                    <a:p>
                      <a:r>
                        <a:rPr lang="en-US" sz="1800" b="1" dirty="0" smtClean="0"/>
                        <a:t>Source</a:t>
                      </a:r>
                      <a:endParaRPr lang="en-US" sz="1800" b="1" dirty="0"/>
                    </a:p>
                  </a:txBody>
                  <a:tcPr/>
                </a:tc>
                <a:tc>
                  <a:txBody>
                    <a:bodyPr/>
                    <a:lstStyle/>
                    <a:p>
                      <a:r>
                        <a:rPr lang="en-US" sz="1800" b="1" dirty="0" smtClean="0"/>
                        <a:t>Importance</a:t>
                      </a:r>
                    </a:p>
                    <a:p>
                      <a:endParaRPr lang="en-US" sz="1800" b="1" dirty="0" smtClean="0"/>
                    </a:p>
                    <a:p>
                      <a:r>
                        <a:rPr lang="en-US" sz="1800" b="1" dirty="0" smtClean="0"/>
                        <a:t>Why</a:t>
                      </a:r>
                      <a:r>
                        <a:rPr lang="en-US" sz="1800" b="1" baseline="0" dirty="0" smtClean="0"/>
                        <a:t> is this source so CREDIBLE?  Why should we pay attention?</a:t>
                      </a:r>
                      <a:endParaRPr lang="en-US" sz="1800" b="1" dirty="0"/>
                    </a:p>
                  </a:txBody>
                  <a:tcPr/>
                </a:tc>
              </a:tr>
              <a:tr h="370840">
                <a:tc>
                  <a:txBody>
                    <a:bodyPr/>
                    <a:lstStyle/>
                    <a:p>
                      <a:r>
                        <a:rPr lang="en-US" sz="1800" b="1" dirty="0" smtClean="0"/>
                        <a:t> </a:t>
                      </a:r>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a:p>
                  </a:txBody>
                  <a:tcPr/>
                </a:tc>
                <a:tc>
                  <a:txBody>
                    <a:bodyPr/>
                    <a:lstStyle/>
                    <a:p>
                      <a:r>
                        <a:rPr lang="en-US" sz="1800" b="1" dirty="0" smtClean="0"/>
                        <a:t> </a:t>
                      </a:r>
                      <a:endParaRPr lang="en-US" sz="1800" b="1" dirty="0"/>
                    </a:p>
                  </a:txBody>
                  <a:tcPr/>
                </a:tc>
                <a:tc>
                  <a:txBody>
                    <a:bodyPr/>
                    <a:lstStyle/>
                    <a:p>
                      <a:endParaRPr lang="en-US" sz="1800" b="1" dirty="0" smtClean="0"/>
                    </a:p>
                    <a:p>
                      <a:r>
                        <a:rPr lang="en-US" sz="1800" b="1" dirty="0" smtClean="0"/>
                        <a:t> </a:t>
                      </a:r>
                      <a:endParaRPr lang="en-US" sz="1800" b="1" dirty="0"/>
                    </a:p>
                  </a:txBody>
                  <a:tcPr/>
                </a:tc>
              </a:tr>
            </a:tbl>
          </a:graphicData>
        </a:graphic>
      </p:graphicFrame>
      <p:sp>
        <p:nvSpPr>
          <p:cNvPr id="3" name="Rectangle 2"/>
          <p:cNvSpPr/>
          <p:nvPr/>
        </p:nvSpPr>
        <p:spPr>
          <a:xfrm>
            <a:off x="457200" y="228600"/>
            <a:ext cx="7786106" cy="646331"/>
          </a:xfrm>
          <a:prstGeom prst="rect">
            <a:avLst/>
          </a:prstGeom>
        </p:spPr>
        <p:txBody>
          <a:bodyPr wrap="none">
            <a:spAutoFit/>
          </a:bodyPr>
          <a:lstStyle/>
          <a:p>
            <a:r>
              <a:rPr lang="en-US" sz="3600" b="1" dirty="0" smtClean="0">
                <a:solidFill>
                  <a:schemeClr val="dk1"/>
                </a:solidFill>
                <a:latin typeface="Calibri"/>
                <a:ea typeface="Calibri"/>
                <a:cs typeface="Calibri"/>
                <a:sym typeface="Calibri"/>
              </a:rPr>
              <a:t>Let’s Practice </a:t>
            </a:r>
            <a:r>
              <a:rPr lang="en-US" sz="3600" b="1" i="1" dirty="0" smtClean="0">
                <a:solidFill>
                  <a:schemeClr val="dk1"/>
                </a:solidFill>
                <a:latin typeface="Calibri"/>
                <a:ea typeface="Calibri"/>
                <a:cs typeface="Calibri"/>
                <a:sym typeface="Calibri"/>
              </a:rPr>
              <a:t>Authorizing with Passage </a:t>
            </a:r>
            <a:endParaRPr lang="en-US" sz="3600" b="1" dirty="0"/>
          </a:p>
        </p:txBody>
      </p:sp>
      <p:sp>
        <p:nvSpPr>
          <p:cNvPr id="4" name="Rectangle 3"/>
          <p:cNvSpPr/>
          <p:nvPr/>
        </p:nvSpPr>
        <p:spPr>
          <a:xfrm>
            <a:off x="8077200" y="90100"/>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9745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8736262"/>
              </p:ext>
            </p:extLst>
          </p:nvPr>
        </p:nvGraphicFramePr>
        <p:xfrm>
          <a:off x="457200" y="990600"/>
          <a:ext cx="8458200" cy="5303520"/>
        </p:xfrm>
        <a:graphic>
          <a:graphicData uri="http://schemas.openxmlformats.org/drawingml/2006/table">
            <a:tbl>
              <a:tblPr firstRow="1" bandRow="1">
                <a:tableStyleId>{E6C273C0-7DFD-4751-B92D-E6D2597B2E65}</a:tableStyleId>
              </a:tblPr>
              <a:tblGrid>
                <a:gridCol w="2032000"/>
                <a:gridCol w="2032000"/>
                <a:gridCol w="4394200"/>
              </a:tblGrid>
              <a:tr h="370840">
                <a:tc gridSpan="3">
                  <a:txBody>
                    <a:bodyPr/>
                    <a:lstStyle/>
                    <a:p>
                      <a:pPr algn="ctr"/>
                      <a:r>
                        <a:rPr lang="en-US" sz="2800" dirty="0" smtClean="0"/>
                        <a:t>Authorizing </a:t>
                      </a:r>
                    </a:p>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800" b="1" dirty="0" smtClean="0"/>
                        <a:t>Evidence</a:t>
                      </a:r>
                      <a:endParaRPr lang="en-US" sz="1800" b="1" dirty="0"/>
                    </a:p>
                  </a:txBody>
                  <a:tcPr/>
                </a:tc>
                <a:tc>
                  <a:txBody>
                    <a:bodyPr/>
                    <a:lstStyle/>
                    <a:p>
                      <a:r>
                        <a:rPr lang="en-US" sz="1800" b="1" dirty="0" smtClean="0"/>
                        <a:t>Source</a:t>
                      </a:r>
                      <a:endParaRPr lang="en-US" sz="1800" b="1" dirty="0"/>
                    </a:p>
                  </a:txBody>
                  <a:tcPr/>
                </a:tc>
                <a:tc>
                  <a:txBody>
                    <a:bodyPr/>
                    <a:lstStyle/>
                    <a:p>
                      <a:r>
                        <a:rPr lang="en-US" sz="1800" b="1" dirty="0" smtClean="0"/>
                        <a:t>Importance</a:t>
                      </a:r>
                    </a:p>
                    <a:p>
                      <a:endParaRPr lang="en-US" sz="1800" b="1" dirty="0" smtClean="0"/>
                    </a:p>
                    <a:p>
                      <a:r>
                        <a:rPr lang="en-US" sz="1800" b="1" dirty="0" smtClean="0"/>
                        <a:t>Why</a:t>
                      </a:r>
                      <a:r>
                        <a:rPr lang="en-US" sz="1800" b="1" baseline="0" dirty="0" smtClean="0"/>
                        <a:t> is this source so CREDIBLE?  Why should we pay attention?</a:t>
                      </a:r>
                      <a:endParaRPr lang="en-US" sz="1800" b="1" dirty="0"/>
                    </a:p>
                  </a:txBody>
                  <a:tcPr/>
                </a:tc>
              </a:tr>
              <a:tr h="370840">
                <a:tc>
                  <a:txBody>
                    <a:bodyPr/>
                    <a:lstStyle/>
                    <a:p>
                      <a:endParaRPr lang="en-US" sz="18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An Egg </a:t>
                      </a:r>
                      <a:r>
                        <a:rPr lang="en-US" sz="1800" b="1" dirty="0" err="1" smtClean="0"/>
                        <a:t>McMuffin</a:t>
                      </a:r>
                      <a:r>
                        <a:rPr lang="en-US" sz="1800" b="1" dirty="0" smtClean="0"/>
                        <a:t>, at 300 calories, is a smarter choice than other “calorie-laden biscuit breakfasts.”</a:t>
                      </a:r>
                    </a:p>
                    <a:p>
                      <a:endParaRPr lang="en-US" sz="1800" b="1" dirty="0" smtClean="0"/>
                    </a:p>
                    <a:p>
                      <a:endParaRPr lang="en-US" sz="1800" b="1" dirty="0" smtClean="0"/>
                    </a:p>
                    <a:p>
                      <a:endParaRPr lang="en-US" sz="1800" b="1" dirty="0" smtClean="0"/>
                    </a:p>
                    <a:p>
                      <a:endParaRPr lang="en-US" sz="1800" b="1" dirty="0" smtClean="0"/>
                    </a:p>
                    <a:p>
                      <a:endParaRPr lang="en-US" sz="1800" b="1" dirty="0"/>
                    </a:p>
                  </a:txBody>
                  <a:tcPr/>
                </a:tc>
                <a:tc>
                  <a:txBody>
                    <a:bodyPr/>
                    <a:lstStyle/>
                    <a:p>
                      <a:endParaRPr lang="en-US" sz="1800" b="1" dirty="0" smtClean="0"/>
                    </a:p>
                    <a:p>
                      <a:r>
                        <a:rPr lang="en-US" sz="1800" b="1" dirty="0" smtClean="0"/>
                        <a:t>Marisa Moore </a:t>
                      </a:r>
                      <a:endParaRPr lang="en-US" sz="1800" b="1" dirty="0"/>
                    </a:p>
                  </a:txBody>
                  <a:tcPr/>
                </a:tc>
                <a:tc>
                  <a:txBody>
                    <a:bodyPr/>
                    <a:lstStyle/>
                    <a:p>
                      <a:endParaRPr lang="en-US" sz="1800" b="1" dirty="0" smtClean="0"/>
                    </a:p>
                    <a:p>
                      <a:r>
                        <a:rPr lang="en-US" sz="1800" b="1" dirty="0" smtClean="0"/>
                        <a:t>She’s a registered dietician, someone who is trained to</a:t>
                      </a:r>
                      <a:r>
                        <a:rPr lang="en-US" sz="1800" b="1" baseline="0" dirty="0" smtClean="0"/>
                        <a:t> analyze why some foods are more nutritious or healthy than others.</a:t>
                      </a:r>
                      <a:r>
                        <a:rPr lang="en-US" sz="1800" b="1" dirty="0" smtClean="0"/>
                        <a:t> </a:t>
                      </a:r>
                      <a:endParaRPr lang="en-US" sz="1800" b="1" dirty="0"/>
                    </a:p>
                  </a:txBody>
                  <a:tcPr/>
                </a:tc>
              </a:tr>
            </a:tbl>
          </a:graphicData>
        </a:graphic>
      </p:graphicFrame>
      <p:sp>
        <p:nvSpPr>
          <p:cNvPr id="3" name="Rectangle 2"/>
          <p:cNvSpPr/>
          <p:nvPr/>
        </p:nvSpPr>
        <p:spPr>
          <a:xfrm>
            <a:off x="457200" y="228600"/>
            <a:ext cx="7786106" cy="646331"/>
          </a:xfrm>
          <a:prstGeom prst="rect">
            <a:avLst/>
          </a:prstGeom>
        </p:spPr>
        <p:txBody>
          <a:bodyPr wrap="none">
            <a:spAutoFit/>
          </a:bodyPr>
          <a:lstStyle/>
          <a:p>
            <a:r>
              <a:rPr lang="en-US" sz="3600" b="1" dirty="0" smtClean="0">
                <a:solidFill>
                  <a:schemeClr val="dk1"/>
                </a:solidFill>
                <a:latin typeface="Calibri"/>
                <a:ea typeface="Calibri"/>
                <a:cs typeface="Calibri"/>
                <a:sym typeface="Calibri"/>
              </a:rPr>
              <a:t>Let’s Practice </a:t>
            </a:r>
            <a:r>
              <a:rPr lang="en-US" sz="3600" b="1" i="1" dirty="0" smtClean="0">
                <a:solidFill>
                  <a:schemeClr val="dk1"/>
                </a:solidFill>
                <a:latin typeface="Calibri"/>
                <a:ea typeface="Calibri"/>
                <a:cs typeface="Calibri"/>
                <a:sym typeface="Calibri"/>
              </a:rPr>
              <a:t>Authorizing with Passage </a:t>
            </a:r>
            <a:endParaRPr lang="en-US" sz="3600" b="1" dirty="0"/>
          </a:p>
        </p:txBody>
      </p:sp>
      <p:sp>
        <p:nvSpPr>
          <p:cNvPr id="4" name="Rectangle 3"/>
          <p:cNvSpPr/>
          <p:nvPr/>
        </p:nvSpPr>
        <p:spPr>
          <a:xfrm>
            <a:off x="8077200" y="90100"/>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61107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Shape 427"/>
          <p:cNvPicPr preferRelativeResize="0"/>
          <p:nvPr/>
        </p:nvPicPr>
        <p:blipFill rotWithShape="1">
          <a:blip r:embed="rId3">
            <a:alphaModFix/>
          </a:blip>
          <a:srcRect/>
          <a:stretch/>
        </p:blipFill>
        <p:spPr>
          <a:xfrm>
            <a:off x="228600" y="556524"/>
            <a:ext cx="1066800" cy="6026450"/>
          </a:xfrm>
          <a:prstGeom prst="rect">
            <a:avLst/>
          </a:prstGeom>
          <a:noFill/>
          <a:ln>
            <a:noFill/>
          </a:ln>
        </p:spPr>
      </p:pic>
      <p:sp>
        <p:nvSpPr>
          <p:cNvPr id="428" name="Shape 428"/>
          <p:cNvSpPr/>
          <p:nvPr/>
        </p:nvSpPr>
        <p:spPr>
          <a:xfrm>
            <a:off x="228600" y="76200"/>
            <a:ext cx="6934200" cy="1508104"/>
          </a:xfrm>
          <a:prstGeom prst="rect">
            <a:avLst/>
          </a:prstGeom>
          <a:noFill/>
          <a:ln>
            <a:noFill/>
          </a:ln>
        </p:spPr>
        <p:txBody>
          <a:bodyPr lIns="91425" tIns="45700" rIns="91425" bIns="45700" anchor="t" anchorCtr="0">
            <a:noAutofit/>
          </a:bodyPr>
          <a:lstStyle/>
          <a:p>
            <a:pPr marL="457200" marR="0" lvl="1" indent="0" algn="r" rtl="0">
              <a:lnSpc>
                <a:spcPct val="115000"/>
              </a:lnSpc>
              <a:spcBef>
                <a:spcPts val="0"/>
              </a:spcBef>
              <a:buSzPct val="25000"/>
              <a:buNone/>
            </a:pPr>
            <a:r>
              <a:rPr lang="en-US" sz="4000" b="1" i="0" u="none" strike="noStrike" cap="none" baseline="0" dirty="0">
                <a:solidFill>
                  <a:schemeClr val="dk1"/>
                </a:solidFill>
                <a:latin typeface="Calibri"/>
                <a:ea typeface="Calibri"/>
                <a:cs typeface="Calibri"/>
                <a:sym typeface="Calibri"/>
              </a:rPr>
              <a:t>How </a:t>
            </a:r>
            <a:r>
              <a:rPr lang="en-US" sz="4000" b="1" i="0" u="none" strike="noStrike" cap="none" baseline="0" dirty="0" smtClean="0">
                <a:solidFill>
                  <a:schemeClr val="dk1"/>
                </a:solidFill>
                <a:latin typeface="Calibri"/>
                <a:ea typeface="Calibri"/>
                <a:cs typeface="Calibri"/>
                <a:sym typeface="Calibri"/>
              </a:rPr>
              <a:t>is this writer using AUTHORIZING</a:t>
            </a:r>
            <a:r>
              <a:rPr lang="en-US" sz="4000" b="1" i="0" u="none" strike="noStrike" cap="none" baseline="0" dirty="0">
                <a:solidFill>
                  <a:schemeClr val="dk1"/>
                </a:solidFill>
                <a:latin typeface="Calibri"/>
                <a:ea typeface="Calibri"/>
                <a:cs typeface="Calibri"/>
                <a:sym typeface="Calibri"/>
              </a:rPr>
              <a:t>? </a:t>
            </a:r>
          </a:p>
        </p:txBody>
      </p:sp>
      <p:sp>
        <p:nvSpPr>
          <p:cNvPr id="430" name="Shape 430"/>
          <p:cNvSpPr/>
          <p:nvPr/>
        </p:nvSpPr>
        <p:spPr>
          <a:xfrm>
            <a:off x="1447800" y="1752599"/>
            <a:ext cx="7467600" cy="3938051"/>
          </a:xfrm>
          <a:prstGeom prst="rect">
            <a:avLst/>
          </a:prstGeom>
          <a:noFill/>
          <a:ln>
            <a:noFill/>
          </a:ln>
        </p:spPr>
        <p:txBody>
          <a:bodyPr lIns="91425" tIns="45700" rIns="91425" bIns="45700" anchor="t" anchorCtr="0">
            <a:noAutofit/>
          </a:bodyPr>
          <a:lstStyle/>
          <a:p>
            <a:pPr lvl="0"/>
            <a:r>
              <a:rPr lang="en-US" sz="2800" dirty="0"/>
              <a:t>One sack of “hash bites” or “potato </a:t>
            </a:r>
            <a:r>
              <a:rPr lang="en-US" sz="2800" dirty="0" err="1"/>
              <a:t>snackers</a:t>
            </a:r>
            <a:r>
              <a:rPr lang="en-US" sz="2800" dirty="0"/>
              <a:t>” from White Castle, for example, contains 10 grams of very unhealthy trans fat. The American Heart Association recommends we consume less than 2 grams of trans fat per day. So in one side order, you’ve just eaten more than five days’ worth of heart-busting trans fat</a:t>
            </a:r>
            <a:r>
              <a:rPr lang="en-US" sz="2800" dirty="0" smtClean="0"/>
              <a:t>!</a:t>
            </a:r>
          </a:p>
          <a:p>
            <a:pPr lvl="0"/>
            <a:endParaRPr lang="en-US" sz="2800" dirty="0"/>
          </a:p>
          <a:p>
            <a:r>
              <a:rPr lang="en-US" sz="1600" b="1" dirty="0" smtClean="0"/>
              <a:t>from </a:t>
            </a:r>
            <a:r>
              <a:rPr lang="en-US" sz="1600" b="1" i="1" dirty="0" smtClean="0"/>
              <a:t>Healthy </a:t>
            </a:r>
            <a:r>
              <a:rPr lang="en-US" sz="1600" b="1" i="1" dirty="0"/>
              <a:t>Fast Food:  Tips for Making Healthier Fast Food Choices  </a:t>
            </a:r>
            <a:endParaRPr lang="en-US" sz="1600" i="1" dirty="0"/>
          </a:p>
          <a:p>
            <a:r>
              <a:rPr lang="en-US" sz="1600" b="1" i="1" dirty="0"/>
              <a:t>Retrieved 7-16-14 </a:t>
            </a:r>
            <a:r>
              <a:rPr lang="en-US" sz="1600" b="1" i="1" dirty="0" smtClean="0"/>
              <a:t>from http</a:t>
            </a:r>
            <a:r>
              <a:rPr lang="en-US" sz="1600" b="1" i="1" dirty="0"/>
              <a:t>://www.helpguide.org/life/fast_food_nutrition.htm</a:t>
            </a:r>
            <a:endParaRPr lang="en-US" sz="1600" i="1" dirty="0"/>
          </a:p>
          <a:p>
            <a:pPr lvl="0"/>
            <a:endParaRPr lang="en-US" sz="2800" dirty="0"/>
          </a:p>
        </p:txBody>
      </p:sp>
      <p:sp>
        <p:nvSpPr>
          <p:cNvPr id="432" name="Shape 432"/>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
        <p:nvSpPr>
          <p:cNvPr id="9" name="Rectangle 8"/>
          <p:cNvSpPr/>
          <p:nvPr/>
        </p:nvSpPr>
        <p:spPr>
          <a:xfrm>
            <a:off x="304800" y="1752599"/>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52605511"/>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33547877"/>
              </p:ext>
            </p:extLst>
          </p:nvPr>
        </p:nvGraphicFramePr>
        <p:xfrm>
          <a:off x="609601" y="1397000"/>
          <a:ext cx="8000999" cy="4267200"/>
        </p:xfrm>
        <a:graphic>
          <a:graphicData uri="http://schemas.openxmlformats.org/drawingml/2006/table">
            <a:tbl>
              <a:tblPr firstRow="1" bandRow="1">
                <a:tableStyleId>{E6C273C0-7DFD-4751-B92D-E6D2597B2E65}</a:tableStyleId>
              </a:tblPr>
              <a:tblGrid>
                <a:gridCol w="1981199"/>
                <a:gridCol w="1600200"/>
                <a:gridCol w="4419600"/>
              </a:tblGrid>
              <a:tr h="370840">
                <a:tc gridSpan="3">
                  <a:txBody>
                    <a:bodyPr/>
                    <a:lstStyle/>
                    <a:p>
                      <a:pPr algn="ctr"/>
                      <a:r>
                        <a:rPr lang="en-US" sz="2800" dirty="0" smtClean="0"/>
                        <a:t>Authorizing </a:t>
                      </a:r>
                    </a:p>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b="1" dirty="0" smtClean="0"/>
                        <a:t>Evidence</a:t>
                      </a:r>
                      <a:endParaRPr lang="en-US" sz="2000" b="1" dirty="0"/>
                    </a:p>
                  </a:txBody>
                  <a:tcPr/>
                </a:tc>
                <a:tc>
                  <a:txBody>
                    <a:bodyPr/>
                    <a:lstStyle/>
                    <a:p>
                      <a:r>
                        <a:rPr lang="en-US" sz="2000" b="1" dirty="0" smtClean="0"/>
                        <a:t>Source</a:t>
                      </a:r>
                      <a:endParaRPr lang="en-US" sz="2000" b="1" dirty="0"/>
                    </a:p>
                  </a:txBody>
                  <a:tcPr/>
                </a:tc>
                <a:tc>
                  <a:txBody>
                    <a:bodyPr/>
                    <a:lstStyle/>
                    <a:p>
                      <a:r>
                        <a:rPr lang="en-US" sz="2000" b="1" dirty="0" smtClean="0"/>
                        <a:t>Importance</a:t>
                      </a:r>
                    </a:p>
                    <a:p>
                      <a:endParaRPr lang="en-US" sz="2000" b="1" dirty="0" smtClean="0"/>
                    </a:p>
                    <a:p>
                      <a:r>
                        <a:rPr lang="en-US" sz="2000" b="1" dirty="0" smtClean="0"/>
                        <a:t>Why</a:t>
                      </a:r>
                      <a:r>
                        <a:rPr lang="en-US" sz="2000" b="1" baseline="0" dirty="0" smtClean="0"/>
                        <a:t> is this source so CREDIBLE?  Why should we pay attention?</a:t>
                      </a:r>
                      <a:endParaRPr lang="en-US" sz="2000" b="1" dirty="0"/>
                    </a:p>
                  </a:txBody>
                  <a:tcPr/>
                </a:tc>
              </a:tr>
              <a:tr h="370840">
                <a:tc>
                  <a:txBody>
                    <a:bodyPr/>
                    <a:lstStyle/>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a:p>
                  </a:txBody>
                  <a:tcPr/>
                </a:tc>
                <a:tc>
                  <a:txBody>
                    <a:bodyPr/>
                    <a:lstStyle/>
                    <a:p>
                      <a:endParaRPr lang="en-US" sz="2000" b="1"/>
                    </a:p>
                  </a:txBody>
                  <a:tcPr/>
                </a:tc>
                <a:tc>
                  <a:txBody>
                    <a:bodyPr/>
                    <a:lstStyle/>
                    <a:p>
                      <a:endParaRPr lang="en-US" sz="2000" b="1" dirty="0"/>
                    </a:p>
                  </a:txBody>
                  <a:tcPr/>
                </a:tc>
              </a:tr>
            </a:tbl>
          </a:graphicData>
        </a:graphic>
      </p:graphicFrame>
      <p:sp>
        <p:nvSpPr>
          <p:cNvPr id="3" name="Rectangle 2"/>
          <p:cNvSpPr/>
          <p:nvPr/>
        </p:nvSpPr>
        <p:spPr>
          <a:xfrm>
            <a:off x="533400" y="457200"/>
            <a:ext cx="6375463" cy="646331"/>
          </a:xfrm>
          <a:prstGeom prst="rect">
            <a:avLst/>
          </a:prstGeom>
        </p:spPr>
        <p:txBody>
          <a:bodyPr wrap="none">
            <a:spAutoFit/>
          </a:bodyPr>
          <a:lstStyle/>
          <a:p>
            <a:r>
              <a:rPr lang="en-US" sz="3600" b="1" dirty="0" smtClean="0">
                <a:solidFill>
                  <a:schemeClr val="dk1"/>
                </a:solidFill>
                <a:latin typeface="Calibri"/>
                <a:ea typeface="Calibri"/>
                <a:cs typeface="Calibri"/>
                <a:sym typeface="Calibri"/>
              </a:rPr>
              <a:t>Try it:  </a:t>
            </a:r>
            <a:r>
              <a:rPr lang="en-US" sz="3600" b="1" i="1" dirty="0" smtClean="0">
                <a:solidFill>
                  <a:schemeClr val="dk1"/>
                </a:solidFill>
                <a:latin typeface="Calibri"/>
                <a:ea typeface="Calibri"/>
                <a:cs typeface="Calibri"/>
                <a:sym typeface="Calibri"/>
              </a:rPr>
              <a:t>Authorizing with Passage</a:t>
            </a:r>
            <a:endParaRPr lang="en-US" sz="3600" b="1" dirty="0"/>
          </a:p>
        </p:txBody>
      </p:sp>
      <p:sp>
        <p:nvSpPr>
          <p:cNvPr id="4" name="Rectangle 3"/>
          <p:cNvSpPr/>
          <p:nvPr/>
        </p:nvSpPr>
        <p:spPr>
          <a:xfrm>
            <a:off x="6858000" y="304800"/>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71645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9452964"/>
              </p:ext>
            </p:extLst>
          </p:nvPr>
        </p:nvGraphicFramePr>
        <p:xfrm>
          <a:off x="609601" y="1397000"/>
          <a:ext cx="8000999" cy="5181600"/>
        </p:xfrm>
        <a:graphic>
          <a:graphicData uri="http://schemas.openxmlformats.org/drawingml/2006/table">
            <a:tbl>
              <a:tblPr firstRow="1" bandRow="1">
                <a:tableStyleId>{E6C273C0-7DFD-4751-B92D-E6D2597B2E65}</a:tableStyleId>
              </a:tblPr>
              <a:tblGrid>
                <a:gridCol w="1981199"/>
                <a:gridCol w="1600200"/>
                <a:gridCol w="4419600"/>
              </a:tblGrid>
              <a:tr h="370840">
                <a:tc gridSpan="3">
                  <a:txBody>
                    <a:bodyPr/>
                    <a:lstStyle/>
                    <a:p>
                      <a:pPr algn="ctr"/>
                      <a:r>
                        <a:rPr lang="en-US" sz="2800" dirty="0" smtClean="0"/>
                        <a:t>Authorizing </a:t>
                      </a:r>
                    </a:p>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b="1" dirty="0" smtClean="0"/>
                        <a:t>Evidence</a:t>
                      </a:r>
                      <a:endParaRPr lang="en-US" sz="2000" b="1" dirty="0"/>
                    </a:p>
                  </a:txBody>
                  <a:tcPr/>
                </a:tc>
                <a:tc>
                  <a:txBody>
                    <a:bodyPr/>
                    <a:lstStyle/>
                    <a:p>
                      <a:r>
                        <a:rPr lang="en-US" sz="2000" b="1" dirty="0" smtClean="0"/>
                        <a:t>Source</a:t>
                      </a:r>
                      <a:endParaRPr lang="en-US" sz="2000" b="1" dirty="0"/>
                    </a:p>
                  </a:txBody>
                  <a:tcPr/>
                </a:tc>
                <a:tc>
                  <a:txBody>
                    <a:bodyPr/>
                    <a:lstStyle/>
                    <a:p>
                      <a:r>
                        <a:rPr lang="en-US" sz="2000" b="1" dirty="0" smtClean="0"/>
                        <a:t>Importance</a:t>
                      </a:r>
                    </a:p>
                    <a:p>
                      <a:endParaRPr lang="en-US" sz="2000" b="1" dirty="0" smtClean="0"/>
                    </a:p>
                    <a:p>
                      <a:r>
                        <a:rPr lang="en-US" sz="2000" b="1" dirty="0" smtClean="0"/>
                        <a:t>Why</a:t>
                      </a:r>
                      <a:r>
                        <a:rPr lang="en-US" sz="2000" b="1" baseline="0" dirty="0" smtClean="0"/>
                        <a:t> is this source so CREDIBLE?  Why should we pay attention?</a:t>
                      </a:r>
                      <a:endParaRPr lang="en-US" sz="2000" b="1" dirty="0"/>
                    </a:p>
                  </a:txBody>
                  <a:tcPr/>
                </a:tc>
              </a:tr>
              <a:tr h="370840">
                <a:tc>
                  <a:txBody>
                    <a:bodyPr/>
                    <a:lstStyle/>
                    <a:p>
                      <a:r>
                        <a:rPr lang="en-US" sz="2000" dirty="0" smtClean="0"/>
                        <a:t>We should consume less than 2 grams of trans fat per day. </a:t>
                      </a:r>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a:p>
                  </a:txBody>
                  <a:tcPr/>
                </a:tc>
                <a:tc>
                  <a:txBody>
                    <a:bodyPr/>
                    <a:lstStyle/>
                    <a:p>
                      <a:r>
                        <a:rPr lang="en-US" sz="2000" dirty="0" smtClean="0"/>
                        <a:t>The American Heart Association</a:t>
                      </a:r>
                      <a:endParaRPr lang="en-US" sz="2000" b="1" dirty="0"/>
                    </a:p>
                  </a:txBody>
                  <a:tcPr/>
                </a:tc>
                <a:tc>
                  <a:txBody>
                    <a:bodyPr/>
                    <a:lstStyle/>
                    <a:p>
                      <a:r>
                        <a:rPr lang="en-US" sz="2000" b="0" dirty="0" smtClean="0">
                          <a:effectLst/>
                        </a:rPr>
                        <a:t>The American Heart Association (AHA) </a:t>
                      </a:r>
                      <a:r>
                        <a:rPr lang="en-US" sz="2000" dirty="0" smtClean="0">
                          <a:effectLst/>
                        </a:rPr>
                        <a:t>is a non-profit organization that promotes taking care of our hearts so that we reduce disability and deaths from cardiovascular disease and strokes.</a:t>
                      </a:r>
                      <a:endParaRPr lang="en-US" sz="2000" b="1" dirty="0"/>
                    </a:p>
                  </a:txBody>
                  <a:tcPr/>
                </a:tc>
              </a:tr>
            </a:tbl>
          </a:graphicData>
        </a:graphic>
      </p:graphicFrame>
      <p:sp>
        <p:nvSpPr>
          <p:cNvPr id="3" name="Rectangle 2"/>
          <p:cNvSpPr/>
          <p:nvPr/>
        </p:nvSpPr>
        <p:spPr>
          <a:xfrm>
            <a:off x="533400" y="457200"/>
            <a:ext cx="6375463" cy="646331"/>
          </a:xfrm>
          <a:prstGeom prst="rect">
            <a:avLst/>
          </a:prstGeom>
        </p:spPr>
        <p:txBody>
          <a:bodyPr wrap="none">
            <a:spAutoFit/>
          </a:bodyPr>
          <a:lstStyle/>
          <a:p>
            <a:r>
              <a:rPr lang="en-US" sz="3600" b="1" dirty="0" smtClean="0">
                <a:solidFill>
                  <a:schemeClr val="dk1"/>
                </a:solidFill>
                <a:latin typeface="Calibri"/>
                <a:ea typeface="Calibri"/>
                <a:cs typeface="Calibri"/>
                <a:sym typeface="Calibri"/>
              </a:rPr>
              <a:t>Try it:  </a:t>
            </a:r>
            <a:r>
              <a:rPr lang="en-US" sz="3600" b="1" i="1" dirty="0" smtClean="0">
                <a:solidFill>
                  <a:schemeClr val="dk1"/>
                </a:solidFill>
                <a:latin typeface="Calibri"/>
                <a:ea typeface="Calibri"/>
                <a:cs typeface="Calibri"/>
                <a:sym typeface="Calibri"/>
              </a:rPr>
              <a:t>Authorizing with Passage</a:t>
            </a:r>
            <a:endParaRPr lang="en-US" sz="3600" b="1" dirty="0"/>
          </a:p>
        </p:txBody>
      </p:sp>
      <p:sp>
        <p:nvSpPr>
          <p:cNvPr id="4" name="Rectangle 3"/>
          <p:cNvSpPr/>
          <p:nvPr/>
        </p:nvSpPr>
        <p:spPr>
          <a:xfrm>
            <a:off x="6858000" y="304800"/>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5932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8569631"/>
              </p:ext>
            </p:extLst>
          </p:nvPr>
        </p:nvGraphicFramePr>
        <p:xfrm>
          <a:off x="838200" y="1066800"/>
          <a:ext cx="7848600" cy="5410200"/>
        </p:xfrm>
        <a:graphic>
          <a:graphicData uri="http://schemas.openxmlformats.org/drawingml/2006/table">
            <a:tbl>
              <a:tblPr firstRow="1" bandRow="1">
                <a:tableStyleId>{E6C273C0-7DFD-4751-B92D-E6D2597B2E65}</a:tableStyleId>
              </a:tblPr>
              <a:tblGrid>
                <a:gridCol w="2209800"/>
                <a:gridCol w="1905000"/>
                <a:gridCol w="1905000"/>
                <a:gridCol w="1828800"/>
              </a:tblGrid>
              <a:tr h="377813">
                <a:tc>
                  <a:txBody>
                    <a:bodyPr/>
                    <a:lstStyle/>
                    <a:p>
                      <a:r>
                        <a:rPr lang="en-US" sz="1600" dirty="0" smtClean="0"/>
                        <a:t>Before</a:t>
                      </a:r>
                      <a:r>
                        <a:rPr lang="en-US" sz="1600" baseline="0" dirty="0" smtClean="0"/>
                        <a:t> Mini-Unit</a:t>
                      </a:r>
                      <a:endParaRPr lang="en-US" sz="1600" dirty="0"/>
                    </a:p>
                  </a:txBody>
                  <a:tcPr/>
                </a:tc>
                <a:tc>
                  <a:txBody>
                    <a:bodyPr/>
                    <a:lstStyle/>
                    <a:p>
                      <a:r>
                        <a:rPr lang="en-US" sz="1600" dirty="0" smtClean="0"/>
                        <a:t>Days 1-2</a:t>
                      </a:r>
                      <a:endParaRPr lang="en-US" sz="1600" dirty="0"/>
                    </a:p>
                  </a:txBody>
                  <a:tcPr/>
                </a:tc>
                <a:tc>
                  <a:txBody>
                    <a:bodyPr/>
                    <a:lstStyle/>
                    <a:p>
                      <a:r>
                        <a:rPr lang="en-US" sz="1600" dirty="0" smtClean="0"/>
                        <a:t>Day 3</a:t>
                      </a:r>
                      <a:endParaRPr lang="en-US" sz="1600" dirty="0"/>
                    </a:p>
                  </a:txBody>
                  <a:tcPr/>
                </a:tc>
                <a:tc>
                  <a:txBody>
                    <a:bodyPr/>
                    <a:lstStyle/>
                    <a:p>
                      <a:r>
                        <a:rPr lang="en-US" sz="1600" dirty="0" smtClean="0"/>
                        <a:t>Days</a:t>
                      </a:r>
                      <a:r>
                        <a:rPr lang="en-US" sz="1600" baseline="0" dirty="0" smtClean="0"/>
                        <a:t> 4-5</a:t>
                      </a:r>
                      <a:endParaRPr lang="en-US" sz="1600" dirty="0"/>
                    </a:p>
                  </a:txBody>
                  <a:tcPr/>
                </a:tc>
              </a:tr>
              <a:tr h="5032387">
                <a:tc>
                  <a:txBody>
                    <a:bodyPr/>
                    <a:lstStyle/>
                    <a:p>
                      <a:endParaRPr lang="en-US" sz="1600" dirty="0" smtClean="0">
                        <a:solidFill>
                          <a:srgbClr val="FF0000"/>
                        </a:solidFill>
                      </a:endParaRPr>
                    </a:p>
                    <a:p>
                      <a:r>
                        <a:rPr lang="en-US" sz="1600" b="1" dirty="0" smtClean="0">
                          <a:solidFill>
                            <a:schemeClr val="tx1"/>
                          </a:solidFill>
                        </a:rPr>
                        <a:t>Students </a:t>
                      </a:r>
                      <a:r>
                        <a:rPr lang="en-US" sz="1600" b="1" baseline="0" dirty="0" smtClean="0">
                          <a:solidFill>
                            <a:schemeClr val="tx1"/>
                          </a:solidFill>
                        </a:rPr>
                        <a:t>read, annotate, and share/discuss a text </a:t>
                      </a:r>
                      <a:r>
                        <a:rPr lang="en-US" sz="1600" b="1" baseline="0" dirty="0" smtClean="0">
                          <a:solidFill>
                            <a:schemeClr val="tx1"/>
                          </a:solidFill>
                        </a:rPr>
                        <a:t>set</a:t>
                      </a:r>
                      <a:endParaRPr lang="en-US" sz="1600" b="1" baseline="0" dirty="0" smtClean="0">
                        <a:solidFill>
                          <a:schemeClr val="tx1"/>
                        </a:solidFill>
                      </a:endParaRPr>
                    </a:p>
                    <a:p>
                      <a:pPr marL="0" marR="0" lvl="0" indent="0" algn="ctr" rtl="0">
                        <a:spcBef>
                          <a:spcPts val="0"/>
                        </a:spcBef>
                        <a:buFont typeface="Arial" panose="020B0604020202020204" pitchFamily="34" charset="0"/>
                        <a:buNone/>
                      </a:pPr>
                      <a:r>
                        <a:rPr lang="en-US" sz="1200" b="1" i="1" cap="all" dirty="0" smtClean="0">
                          <a:solidFill>
                            <a:srgbClr val="FF0000"/>
                          </a:solidFill>
                        </a:rPr>
                        <a:t>	</a:t>
                      </a:r>
                    </a:p>
                    <a:p>
                      <a:pPr marL="91440" marR="0" lvl="0" indent="0" algn="l" rtl="0">
                        <a:spcBef>
                          <a:spcPts val="0"/>
                        </a:spcBef>
                        <a:buClr>
                          <a:schemeClr val="dk1"/>
                        </a:buClr>
                        <a:buSzPct val="100000"/>
                        <a:buFont typeface="Calibri"/>
                        <a:buNone/>
                      </a:pPr>
                      <a:endParaRPr lang="en-US" sz="1200" b="1" i="1" cap="all" baseline="0" dirty="0" smtClean="0">
                        <a:solidFill>
                          <a:srgbClr val="FF0000"/>
                        </a:solidFill>
                      </a:endParaRPr>
                    </a:p>
                    <a:p>
                      <a:pPr marL="0" marR="0" lvl="0" indent="0" algn="l" rtl="0">
                        <a:spcBef>
                          <a:spcPts val="0"/>
                        </a:spcBef>
                        <a:buClr>
                          <a:schemeClr val="dk1"/>
                        </a:buClr>
                        <a:buSzPct val="100000"/>
                        <a:buFont typeface="Calibri"/>
                        <a:buNone/>
                      </a:pPr>
                      <a:r>
                        <a:rPr lang="en-US" sz="1600" b="1" i="0" cap="none" baseline="0" dirty="0" smtClean="0">
                          <a:solidFill>
                            <a:schemeClr val="tx1"/>
                          </a:solidFill>
                        </a:rPr>
                        <a:t>Students form working claims and identify relevant evidence</a:t>
                      </a:r>
                      <a:endParaRPr lang="en-US" sz="2000" i="0" cap="none" baseline="0" dirty="0">
                        <a:solidFill>
                          <a:schemeClr val="tx1"/>
                        </a:solidFill>
                      </a:endParaRPr>
                    </a:p>
                  </a:txBody>
                  <a:tcPr/>
                </a:tc>
                <a:tc>
                  <a:txBody>
                    <a:bodyPr/>
                    <a:lstStyle/>
                    <a:p>
                      <a:endParaRPr lang="en-US" sz="1600" b="1" dirty="0" smtClean="0">
                        <a:solidFill>
                          <a:schemeClr val="tx1"/>
                        </a:solidFill>
                      </a:endParaRPr>
                    </a:p>
                    <a:p>
                      <a:r>
                        <a:rPr lang="en-US" sz="1600" b="1" dirty="0" smtClean="0">
                          <a:solidFill>
                            <a:schemeClr val="tx1"/>
                          </a:solidFill>
                        </a:rPr>
                        <a:t>Study of ways to use sources and connect them to the claim: Illustrating</a:t>
                      </a:r>
                    </a:p>
                    <a:p>
                      <a:endParaRPr lang="en-US" sz="1600" b="1" dirty="0" smtClean="0">
                        <a:solidFill>
                          <a:schemeClr val="tx1"/>
                        </a:solidFill>
                      </a:endParaRPr>
                    </a:p>
                    <a:p>
                      <a:r>
                        <a:rPr lang="en-US" sz="1600" b="1" dirty="0" smtClean="0">
                          <a:solidFill>
                            <a:schemeClr val="tx1"/>
                          </a:solidFill>
                        </a:rPr>
                        <a:t>Drafting</a:t>
                      </a:r>
                    </a:p>
                    <a:p>
                      <a:r>
                        <a:rPr lang="en-US" sz="1600" b="1" dirty="0" smtClean="0">
                          <a:solidFill>
                            <a:schemeClr val="tx1"/>
                          </a:solidFill>
                        </a:rPr>
                        <a:t>PQP</a:t>
                      </a:r>
                    </a:p>
                    <a:p>
                      <a:r>
                        <a:rPr lang="en-US" sz="1600" b="1" dirty="0" smtClean="0">
                          <a:solidFill>
                            <a:schemeClr val="tx1"/>
                          </a:solidFill>
                        </a:rPr>
                        <a:t>Reflecting</a:t>
                      </a:r>
                    </a:p>
                    <a:p>
                      <a:endParaRPr lang="en-US" sz="1600" dirty="0">
                        <a:solidFill>
                          <a:srgbClr val="FF0000"/>
                        </a:solidFill>
                      </a:endParaRPr>
                    </a:p>
                  </a:txBody>
                  <a:tcPr/>
                </a:tc>
                <a:tc>
                  <a:txBody>
                    <a:bodyPr/>
                    <a:lstStyle/>
                    <a:p>
                      <a:endParaRPr lang="en-US" sz="1600" dirty="0" smtClean="0">
                        <a:solidFill>
                          <a:srgbClr val="FF0000"/>
                        </a:solidFill>
                      </a:endParaRPr>
                    </a:p>
                    <a:p>
                      <a:r>
                        <a:rPr lang="en-US" sz="1600" b="1" dirty="0" smtClean="0">
                          <a:solidFill>
                            <a:schemeClr val="tx1"/>
                          </a:solidFill>
                        </a:rPr>
                        <a:t>Study of ways to use sources and connect them to the claim: Authorizing</a:t>
                      </a:r>
                    </a:p>
                    <a:p>
                      <a:endParaRPr lang="en-US" sz="1600" b="1" dirty="0" smtClean="0">
                        <a:solidFill>
                          <a:schemeClr val="tx1"/>
                        </a:solidFill>
                      </a:endParaRPr>
                    </a:p>
                    <a:p>
                      <a:r>
                        <a:rPr lang="en-US" sz="1600" b="1" dirty="0" smtClean="0">
                          <a:solidFill>
                            <a:schemeClr val="tx1"/>
                          </a:solidFill>
                        </a:rPr>
                        <a:t>Drafting</a:t>
                      </a:r>
                    </a:p>
                    <a:p>
                      <a:r>
                        <a:rPr lang="en-US" sz="1600" b="1" dirty="0" smtClean="0">
                          <a:solidFill>
                            <a:schemeClr val="tx1"/>
                          </a:solidFill>
                        </a:rPr>
                        <a:t>PQP</a:t>
                      </a:r>
                    </a:p>
                    <a:p>
                      <a:r>
                        <a:rPr lang="en-US" sz="1600" b="1" dirty="0" smtClean="0">
                          <a:solidFill>
                            <a:schemeClr val="tx1"/>
                          </a:solidFill>
                        </a:rPr>
                        <a:t>Reflecting</a:t>
                      </a:r>
                    </a:p>
                    <a:p>
                      <a:endParaRPr lang="en-US" sz="1600" dirty="0" smtClean="0">
                        <a:solidFill>
                          <a:srgbClr val="FF0000"/>
                        </a:solidFill>
                      </a:endParaRPr>
                    </a:p>
                  </a:txBody>
                  <a:tcPr/>
                </a:tc>
                <a:tc>
                  <a:txBody>
                    <a:bodyPr/>
                    <a:lstStyle/>
                    <a:p>
                      <a:endParaRPr lang="en-US" sz="1600" dirty="0" smtClean="0">
                        <a:solidFill>
                          <a:srgbClr val="FF0000"/>
                        </a:solidFill>
                      </a:endParaRPr>
                    </a:p>
                    <a:p>
                      <a:r>
                        <a:rPr lang="en-US" sz="1600" b="1" dirty="0" smtClean="0">
                          <a:solidFill>
                            <a:schemeClr val="tx1"/>
                          </a:solidFill>
                        </a:rPr>
                        <a:t>Study of ways to use sources and connect them to the claim: Countering</a:t>
                      </a:r>
                    </a:p>
                    <a:p>
                      <a:endParaRPr lang="en-US" sz="1600" b="1" dirty="0" smtClean="0">
                        <a:solidFill>
                          <a:schemeClr val="tx1"/>
                        </a:solidFill>
                      </a:endParaRPr>
                    </a:p>
                    <a:p>
                      <a:r>
                        <a:rPr lang="en-US" sz="1600" b="1" dirty="0" smtClean="0">
                          <a:solidFill>
                            <a:schemeClr val="tx1"/>
                          </a:solidFill>
                        </a:rPr>
                        <a:t>Drafting</a:t>
                      </a:r>
                    </a:p>
                    <a:p>
                      <a:r>
                        <a:rPr lang="en-US" sz="1600" b="1" dirty="0" smtClean="0">
                          <a:solidFill>
                            <a:schemeClr val="tx1"/>
                          </a:solidFill>
                        </a:rPr>
                        <a:t>PQP</a:t>
                      </a:r>
                    </a:p>
                    <a:p>
                      <a:r>
                        <a:rPr lang="en-US" sz="1600" b="1" dirty="0" smtClean="0">
                          <a:solidFill>
                            <a:schemeClr val="tx1"/>
                          </a:solidFill>
                        </a:rPr>
                        <a:t>Reflecting</a:t>
                      </a:r>
                    </a:p>
                    <a:p>
                      <a:endParaRPr lang="en-US" sz="1600" dirty="0" smtClean="0">
                        <a:solidFill>
                          <a:srgbClr val="FF0000"/>
                        </a:solidFill>
                      </a:endParaRPr>
                    </a:p>
                    <a:p>
                      <a:endParaRPr lang="en-US" sz="1600" dirty="0">
                        <a:solidFill>
                          <a:srgbClr val="FF0000"/>
                        </a:solidFill>
                      </a:endParaRPr>
                    </a:p>
                  </a:txBody>
                  <a:tcPr/>
                </a:tc>
              </a:tr>
            </a:tbl>
          </a:graphicData>
        </a:graphic>
      </p:graphicFrame>
      <p:sp>
        <p:nvSpPr>
          <p:cNvPr id="3" name="TextBox 2"/>
          <p:cNvSpPr txBox="1"/>
          <p:nvPr/>
        </p:nvSpPr>
        <p:spPr>
          <a:xfrm>
            <a:off x="2590800" y="152400"/>
            <a:ext cx="5715000" cy="584775"/>
          </a:xfrm>
          <a:prstGeom prst="rect">
            <a:avLst/>
          </a:prstGeom>
          <a:noFill/>
        </p:spPr>
        <p:txBody>
          <a:bodyPr wrap="square" rtlCol="0">
            <a:spAutoFit/>
          </a:bodyPr>
          <a:lstStyle/>
          <a:p>
            <a:r>
              <a:rPr lang="en-US" sz="3200" b="1" dirty="0" smtClean="0"/>
              <a:t>Mini-Unit Sequence</a:t>
            </a:r>
            <a:endParaRPr lang="en-US" sz="3200" b="1" dirty="0"/>
          </a:p>
        </p:txBody>
      </p:sp>
    </p:spTree>
    <p:extLst>
      <p:ext uri="{BB962C8B-B14F-4D97-AF65-F5344CB8AC3E}">
        <p14:creationId xmlns:p14="http://schemas.microsoft.com/office/powerpoint/2010/main" val="593637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Shape 438"/>
          <p:cNvPicPr preferRelativeResize="0"/>
          <p:nvPr/>
        </p:nvPicPr>
        <p:blipFill rotWithShape="1">
          <a:blip r:embed="rId3">
            <a:alphaModFix/>
          </a:blip>
          <a:srcRect/>
          <a:stretch/>
        </p:blipFill>
        <p:spPr>
          <a:xfrm>
            <a:off x="198424" y="381000"/>
            <a:ext cx="1351525" cy="5484100"/>
          </a:xfrm>
          <a:prstGeom prst="rect">
            <a:avLst/>
          </a:prstGeom>
          <a:noFill/>
          <a:ln>
            <a:noFill/>
          </a:ln>
        </p:spPr>
      </p:pic>
      <p:sp>
        <p:nvSpPr>
          <p:cNvPr id="439" name="Shape 439"/>
          <p:cNvSpPr/>
          <p:nvPr/>
        </p:nvSpPr>
        <p:spPr>
          <a:xfrm>
            <a:off x="2286000" y="152400"/>
            <a:ext cx="6400799" cy="2215991"/>
          </a:xfrm>
          <a:prstGeom prst="rect">
            <a:avLst/>
          </a:prstGeom>
          <a:noFill/>
          <a:ln>
            <a:noFill/>
          </a:ln>
        </p:spPr>
        <p:txBody>
          <a:bodyPr lIns="91425" tIns="45700" rIns="91425" bIns="45700" anchor="t" anchorCtr="0">
            <a:noAutofit/>
          </a:bodyPr>
          <a:lstStyle/>
          <a:p>
            <a:pPr marL="457200" marR="0" lvl="1" indent="0" algn="l" rtl="0">
              <a:lnSpc>
                <a:spcPct val="115000"/>
              </a:lnSpc>
              <a:spcBef>
                <a:spcPts val="0"/>
              </a:spcBef>
              <a:buSzPct val="25000"/>
              <a:buNone/>
            </a:pPr>
            <a:r>
              <a:rPr lang="en-US" sz="4000" b="1" i="0" u="none" strike="noStrike" cap="none" baseline="0" dirty="0">
                <a:solidFill>
                  <a:schemeClr val="dk1"/>
                </a:solidFill>
                <a:latin typeface="Calibri"/>
                <a:ea typeface="Calibri"/>
                <a:cs typeface="Calibri"/>
                <a:sym typeface="Calibri"/>
              </a:rPr>
              <a:t>How </a:t>
            </a:r>
            <a:r>
              <a:rPr lang="en-US" sz="4000" b="1" i="0" u="sng" strike="noStrike" cap="none" baseline="0" dirty="0">
                <a:solidFill>
                  <a:schemeClr val="dk1"/>
                </a:solidFill>
                <a:latin typeface="Calibri"/>
                <a:ea typeface="Calibri"/>
                <a:cs typeface="Calibri"/>
                <a:sym typeface="Calibri"/>
              </a:rPr>
              <a:t>might</a:t>
            </a:r>
            <a:r>
              <a:rPr lang="en-US" sz="4000" b="1" i="0" u="none" strike="noStrike" cap="none" baseline="0" dirty="0">
                <a:solidFill>
                  <a:schemeClr val="dk1"/>
                </a:solidFill>
                <a:latin typeface="Calibri"/>
                <a:ea typeface="Calibri"/>
                <a:cs typeface="Calibri"/>
                <a:sym typeface="Calibri"/>
              </a:rPr>
              <a:t> this writer change this passage to use AUTHORIZING? </a:t>
            </a:r>
          </a:p>
        </p:txBody>
      </p:sp>
      <p:sp>
        <p:nvSpPr>
          <p:cNvPr id="440" name="Shape 440"/>
          <p:cNvSpPr txBox="1"/>
          <p:nvPr/>
        </p:nvSpPr>
        <p:spPr>
          <a:xfrm>
            <a:off x="1600200" y="2590800"/>
            <a:ext cx="7391400" cy="3602755"/>
          </a:xfrm>
          <a:prstGeom prst="rect">
            <a:avLst/>
          </a:prstGeom>
          <a:noFill/>
          <a:ln>
            <a:noFill/>
          </a:ln>
        </p:spPr>
        <p:txBody>
          <a:bodyPr lIns="91425" tIns="45700" rIns="91425" bIns="45700" anchor="t" anchorCtr="0">
            <a:noAutofit/>
          </a:bodyPr>
          <a:lstStyle/>
          <a:p>
            <a:r>
              <a:rPr lang="en-US" sz="2800" dirty="0"/>
              <a:t>Organizations point to high rates of childhood obesity and children's poor diets.  “[I]t doesn't make sense to advertise and market unhealthy food to children at all, much less in schools," according to Margo </a:t>
            </a:r>
            <a:r>
              <a:rPr lang="en-US" sz="2800" dirty="0" err="1"/>
              <a:t>Wootan</a:t>
            </a:r>
            <a:r>
              <a:rPr lang="en-US" sz="2800" dirty="0"/>
              <a:t>.  </a:t>
            </a:r>
            <a:endParaRPr lang="en-US" sz="2800" dirty="0" smtClean="0"/>
          </a:p>
          <a:p>
            <a:endParaRPr lang="en-US" sz="2800" dirty="0"/>
          </a:p>
          <a:p>
            <a:r>
              <a:rPr lang="en-US" dirty="0" smtClean="0"/>
              <a:t>from </a:t>
            </a:r>
            <a:r>
              <a:rPr lang="en-US" i="1" dirty="0" smtClean="0"/>
              <a:t>First </a:t>
            </a:r>
            <a:r>
              <a:rPr lang="en-US" i="1" dirty="0"/>
              <a:t>Lady Proposes Ban on Junk Food Marketing in Schools</a:t>
            </a:r>
            <a:endParaRPr lang="en-US" b="1" i="1" dirty="0"/>
          </a:p>
          <a:p>
            <a:r>
              <a:rPr lang="en-US" i="1" cap="all" dirty="0"/>
              <a:t>adapted from an article BY MAGGIE FOX, </a:t>
            </a:r>
            <a:r>
              <a:rPr lang="en-US" i="1" cap="all" dirty="0" err="1"/>
              <a:t>nbc</a:t>
            </a:r>
            <a:r>
              <a:rPr lang="en-US" i="1" cap="all" dirty="0"/>
              <a:t> </a:t>
            </a:r>
            <a:r>
              <a:rPr lang="en-US" i="1" cap="all" dirty="0" err="1"/>
              <a:t>nEWS</a:t>
            </a:r>
            <a:r>
              <a:rPr lang="en-US" i="1" dirty="0"/>
              <a:t> </a:t>
            </a:r>
            <a:r>
              <a:rPr lang="en-US" i="1" cap="all" dirty="0"/>
              <a:t>RETRIEVED 6-10-14 FROM </a:t>
            </a:r>
            <a:r>
              <a:rPr lang="en-US" i="1" u="sng" cap="all" dirty="0">
                <a:hlinkClick r:id="rId4"/>
              </a:rPr>
              <a:t>http://www.nbcnews.com/health/kids-health/first-lady-proposes-ban-junk-food-marketing-schools-n38201</a:t>
            </a:r>
            <a:endParaRPr lang="en-US" i="1" dirty="0" smtClean="0"/>
          </a:p>
          <a:p>
            <a:endParaRPr lang="en-US" sz="2800" dirty="0"/>
          </a:p>
        </p:txBody>
      </p:sp>
      <p:sp>
        <p:nvSpPr>
          <p:cNvPr id="441" name="Shape 441"/>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
        <p:nvSpPr>
          <p:cNvPr id="6" name="Rectangle 5"/>
          <p:cNvSpPr/>
          <p:nvPr/>
        </p:nvSpPr>
        <p:spPr>
          <a:xfrm>
            <a:off x="304800" y="2675929"/>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7252167"/>
              </p:ext>
            </p:extLst>
          </p:nvPr>
        </p:nvGraphicFramePr>
        <p:xfrm>
          <a:off x="609601" y="1397000"/>
          <a:ext cx="8000999" cy="4267200"/>
        </p:xfrm>
        <a:graphic>
          <a:graphicData uri="http://schemas.openxmlformats.org/drawingml/2006/table">
            <a:tbl>
              <a:tblPr firstRow="1" bandRow="1">
                <a:tableStyleId>{E6C273C0-7DFD-4751-B92D-E6D2597B2E65}</a:tableStyleId>
              </a:tblPr>
              <a:tblGrid>
                <a:gridCol w="1981199"/>
                <a:gridCol w="1600200"/>
                <a:gridCol w="4419600"/>
              </a:tblGrid>
              <a:tr h="370840">
                <a:tc gridSpan="3">
                  <a:txBody>
                    <a:bodyPr/>
                    <a:lstStyle/>
                    <a:p>
                      <a:pPr algn="ctr"/>
                      <a:r>
                        <a:rPr lang="en-US" sz="2800" dirty="0" smtClean="0"/>
                        <a:t>Authorizing </a:t>
                      </a:r>
                    </a:p>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b="1" dirty="0" smtClean="0"/>
                        <a:t>Evidence</a:t>
                      </a:r>
                      <a:endParaRPr lang="en-US" sz="2000" b="1" dirty="0"/>
                    </a:p>
                  </a:txBody>
                  <a:tcPr/>
                </a:tc>
                <a:tc>
                  <a:txBody>
                    <a:bodyPr/>
                    <a:lstStyle/>
                    <a:p>
                      <a:r>
                        <a:rPr lang="en-US" sz="2000" b="1" dirty="0" smtClean="0"/>
                        <a:t>Source</a:t>
                      </a:r>
                      <a:endParaRPr lang="en-US" sz="2000" b="1" dirty="0"/>
                    </a:p>
                  </a:txBody>
                  <a:tcPr/>
                </a:tc>
                <a:tc>
                  <a:txBody>
                    <a:bodyPr/>
                    <a:lstStyle/>
                    <a:p>
                      <a:r>
                        <a:rPr lang="en-US" sz="2000" b="1" dirty="0" smtClean="0"/>
                        <a:t>Importance</a:t>
                      </a:r>
                    </a:p>
                    <a:p>
                      <a:endParaRPr lang="en-US" sz="2000" b="1" dirty="0" smtClean="0"/>
                    </a:p>
                    <a:p>
                      <a:r>
                        <a:rPr lang="en-US" sz="2000" b="1" dirty="0" smtClean="0"/>
                        <a:t>Why</a:t>
                      </a:r>
                      <a:r>
                        <a:rPr lang="en-US" sz="2000" b="1" baseline="0" dirty="0" smtClean="0"/>
                        <a:t> is this source so CREDIBLE?  Why should we pay attention?</a:t>
                      </a:r>
                      <a:endParaRPr lang="en-US" sz="2000" b="1" dirty="0"/>
                    </a:p>
                  </a:txBody>
                  <a:tcPr/>
                </a:tc>
              </a:tr>
              <a:tr h="370840">
                <a:tc>
                  <a:txBody>
                    <a:bodyPr/>
                    <a:lstStyle/>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a:p>
                  </a:txBody>
                  <a:tcPr/>
                </a:tc>
                <a:tc>
                  <a:txBody>
                    <a:bodyPr/>
                    <a:lstStyle/>
                    <a:p>
                      <a:endParaRPr lang="en-US" sz="2000" b="1"/>
                    </a:p>
                  </a:txBody>
                  <a:tcPr/>
                </a:tc>
                <a:tc>
                  <a:txBody>
                    <a:bodyPr/>
                    <a:lstStyle/>
                    <a:p>
                      <a:endParaRPr lang="en-US" sz="2000" b="1" dirty="0"/>
                    </a:p>
                  </a:txBody>
                  <a:tcPr/>
                </a:tc>
              </a:tr>
            </a:tbl>
          </a:graphicData>
        </a:graphic>
      </p:graphicFrame>
      <p:sp>
        <p:nvSpPr>
          <p:cNvPr id="3" name="Rectangle 2"/>
          <p:cNvSpPr/>
          <p:nvPr/>
        </p:nvSpPr>
        <p:spPr>
          <a:xfrm>
            <a:off x="533400" y="457200"/>
            <a:ext cx="6375463" cy="646331"/>
          </a:xfrm>
          <a:prstGeom prst="rect">
            <a:avLst/>
          </a:prstGeom>
        </p:spPr>
        <p:txBody>
          <a:bodyPr wrap="none">
            <a:spAutoFit/>
          </a:bodyPr>
          <a:lstStyle/>
          <a:p>
            <a:r>
              <a:rPr lang="en-US" sz="3600" b="1" dirty="0" smtClean="0">
                <a:solidFill>
                  <a:schemeClr val="dk1"/>
                </a:solidFill>
                <a:latin typeface="Calibri"/>
                <a:ea typeface="Calibri"/>
                <a:cs typeface="Calibri"/>
                <a:sym typeface="Calibri"/>
              </a:rPr>
              <a:t>Try it:  </a:t>
            </a:r>
            <a:r>
              <a:rPr lang="en-US" sz="3600" b="1" i="1" dirty="0" smtClean="0">
                <a:solidFill>
                  <a:schemeClr val="dk1"/>
                </a:solidFill>
                <a:latin typeface="Calibri"/>
                <a:ea typeface="Calibri"/>
                <a:cs typeface="Calibri"/>
                <a:sym typeface="Calibri"/>
              </a:rPr>
              <a:t>Authorizing with Passage</a:t>
            </a:r>
            <a:endParaRPr lang="en-US" sz="3600" b="1" dirty="0"/>
          </a:p>
        </p:txBody>
      </p:sp>
      <p:sp>
        <p:nvSpPr>
          <p:cNvPr id="4" name="Rectangle 3"/>
          <p:cNvSpPr/>
          <p:nvPr/>
        </p:nvSpPr>
        <p:spPr>
          <a:xfrm>
            <a:off x="6858000" y="304800"/>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01210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5551105"/>
              </p:ext>
            </p:extLst>
          </p:nvPr>
        </p:nvGraphicFramePr>
        <p:xfrm>
          <a:off x="609600" y="1228130"/>
          <a:ext cx="8229600" cy="5187910"/>
        </p:xfrm>
        <a:graphic>
          <a:graphicData uri="http://schemas.openxmlformats.org/drawingml/2006/table">
            <a:tbl>
              <a:tblPr firstRow="1" bandRow="1">
                <a:tableStyleId>{E6C273C0-7DFD-4751-B92D-E6D2597B2E65}</a:tableStyleId>
              </a:tblPr>
              <a:tblGrid>
                <a:gridCol w="1981199"/>
                <a:gridCol w="1600200"/>
                <a:gridCol w="4648201"/>
              </a:tblGrid>
              <a:tr h="370840">
                <a:tc gridSpan="3">
                  <a:txBody>
                    <a:bodyPr/>
                    <a:lstStyle/>
                    <a:p>
                      <a:pPr algn="ctr"/>
                      <a:r>
                        <a:rPr lang="en-US" sz="2800" dirty="0" smtClean="0"/>
                        <a:t>Authorizing </a:t>
                      </a:r>
                    </a:p>
                    <a:p>
                      <a:endParaRPr lang="en-US" dirty="0"/>
                    </a:p>
                  </a:txBody>
                  <a:tcPr/>
                </a:tc>
                <a:tc hMerge="1">
                  <a:txBody>
                    <a:bodyPr/>
                    <a:lstStyle/>
                    <a:p>
                      <a:endParaRPr lang="en-US" dirty="0"/>
                    </a:p>
                  </a:txBody>
                  <a:tcPr/>
                </a:tc>
                <a:tc hMerge="1">
                  <a:txBody>
                    <a:bodyPr/>
                    <a:lstStyle/>
                    <a:p>
                      <a:endParaRPr lang="en-US" dirty="0"/>
                    </a:p>
                  </a:txBody>
                  <a:tcPr/>
                </a:tc>
              </a:tr>
              <a:tr h="1316950">
                <a:tc>
                  <a:txBody>
                    <a:bodyPr/>
                    <a:lstStyle/>
                    <a:p>
                      <a:r>
                        <a:rPr lang="en-US" sz="2000" b="1" dirty="0" smtClean="0"/>
                        <a:t>Evidence</a:t>
                      </a:r>
                      <a:endParaRPr lang="en-US" sz="2000" b="1" dirty="0"/>
                    </a:p>
                  </a:txBody>
                  <a:tcPr/>
                </a:tc>
                <a:tc>
                  <a:txBody>
                    <a:bodyPr/>
                    <a:lstStyle/>
                    <a:p>
                      <a:r>
                        <a:rPr lang="en-US" sz="2000" b="1" dirty="0" smtClean="0"/>
                        <a:t>Source</a:t>
                      </a:r>
                      <a:endParaRPr lang="en-US" sz="2000" b="1" dirty="0"/>
                    </a:p>
                  </a:txBody>
                  <a:tcPr/>
                </a:tc>
                <a:tc>
                  <a:txBody>
                    <a:bodyPr/>
                    <a:lstStyle/>
                    <a:p>
                      <a:r>
                        <a:rPr lang="en-US" sz="2000" b="1" dirty="0" smtClean="0"/>
                        <a:t>Importance</a:t>
                      </a:r>
                    </a:p>
                    <a:p>
                      <a:endParaRPr lang="en-US" sz="2000" b="1" dirty="0" smtClean="0"/>
                    </a:p>
                    <a:p>
                      <a:r>
                        <a:rPr lang="en-US" sz="2000" b="1" dirty="0" smtClean="0"/>
                        <a:t>Why</a:t>
                      </a:r>
                      <a:r>
                        <a:rPr lang="en-US" sz="2000" b="1" baseline="0" dirty="0" smtClean="0"/>
                        <a:t> is this source so CREDIBLE?  Why should we pay attention?</a:t>
                      </a:r>
                      <a:endParaRPr lang="en-US" sz="2000" b="1" dirty="0"/>
                    </a:p>
                  </a:txBody>
                  <a:tcPr/>
                </a:tc>
              </a:tr>
              <a:tr h="370840">
                <a:tc>
                  <a:txBody>
                    <a:bodyPr/>
                    <a:lstStyle/>
                    <a:p>
                      <a:r>
                        <a:rPr lang="en-US" sz="2000" b="1" dirty="0" smtClean="0"/>
                        <a:t>“[I]t doesn't make sense to advertise and market unhealthy food to children at all, much less in schools."</a:t>
                      </a:r>
                    </a:p>
                    <a:p>
                      <a:endParaRPr lang="en-US" sz="2000" b="1" dirty="0" smtClean="0"/>
                    </a:p>
                    <a:p>
                      <a:endParaRPr lang="en-US" sz="2000" b="1" dirty="0"/>
                    </a:p>
                  </a:txBody>
                  <a:tcPr/>
                </a:tc>
                <a:tc>
                  <a:txBody>
                    <a:bodyPr/>
                    <a:lstStyle/>
                    <a:p>
                      <a:r>
                        <a:rPr lang="en-US" sz="2000" b="1" dirty="0" smtClean="0"/>
                        <a:t>Margaret </a:t>
                      </a:r>
                      <a:r>
                        <a:rPr lang="en-US" sz="2000" b="1" dirty="0" err="1" smtClean="0"/>
                        <a:t>Wootan</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She is the nutrition policy director for the Center for Science in the Public Interest (CSPI).  We would expect that a policy director would be up on the latest research in order to make recommendations</a:t>
                      </a:r>
                      <a:r>
                        <a:rPr lang="en-US" sz="2000" b="1" baseline="0" dirty="0" smtClean="0"/>
                        <a:t> for policies.  Her organization is an independent center that focuses on providing information that will lead to good decisions for people (as opposed to business or government).</a:t>
                      </a:r>
                      <a:endParaRPr lang="en-US" sz="2000" b="1" dirty="0"/>
                    </a:p>
                  </a:txBody>
                  <a:tcPr/>
                </a:tc>
              </a:tr>
            </a:tbl>
          </a:graphicData>
        </a:graphic>
      </p:graphicFrame>
      <p:sp>
        <p:nvSpPr>
          <p:cNvPr id="3" name="Rectangle 2"/>
          <p:cNvSpPr/>
          <p:nvPr/>
        </p:nvSpPr>
        <p:spPr>
          <a:xfrm>
            <a:off x="533400" y="457200"/>
            <a:ext cx="6375463" cy="646331"/>
          </a:xfrm>
          <a:prstGeom prst="rect">
            <a:avLst/>
          </a:prstGeom>
        </p:spPr>
        <p:txBody>
          <a:bodyPr wrap="none">
            <a:spAutoFit/>
          </a:bodyPr>
          <a:lstStyle/>
          <a:p>
            <a:r>
              <a:rPr lang="en-US" sz="3600" b="1" dirty="0" smtClean="0">
                <a:solidFill>
                  <a:schemeClr val="dk1"/>
                </a:solidFill>
                <a:latin typeface="Calibri"/>
                <a:ea typeface="Calibri"/>
                <a:cs typeface="Calibri"/>
                <a:sym typeface="Calibri"/>
              </a:rPr>
              <a:t>Try it:  </a:t>
            </a:r>
            <a:r>
              <a:rPr lang="en-US" sz="3600" b="1" i="1" dirty="0" smtClean="0">
                <a:solidFill>
                  <a:schemeClr val="dk1"/>
                </a:solidFill>
                <a:latin typeface="Calibri"/>
                <a:ea typeface="Calibri"/>
                <a:cs typeface="Calibri"/>
                <a:sym typeface="Calibri"/>
              </a:rPr>
              <a:t>Authorizing with Passage</a:t>
            </a:r>
            <a:endParaRPr lang="en-US" sz="3600" b="1" dirty="0"/>
          </a:p>
        </p:txBody>
      </p:sp>
      <p:sp>
        <p:nvSpPr>
          <p:cNvPr id="4" name="Rectangle 3"/>
          <p:cNvSpPr/>
          <p:nvPr/>
        </p:nvSpPr>
        <p:spPr>
          <a:xfrm>
            <a:off x="6858000" y="304800"/>
            <a:ext cx="56938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8993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Shape 447"/>
          <p:cNvPicPr preferRelativeResize="0"/>
          <p:nvPr/>
        </p:nvPicPr>
        <p:blipFill rotWithShape="1">
          <a:blip r:embed="rId3">
            <a:alphaModFix/>
          </a:blip>
          <a:srcRect/>
          <a:stretch/>
        </p:blipFill>
        <p:spPr>
          <a:xfrm>
            <a:off x="1" y="106775"/>
            <a:ext cx="762000" cy="6447300"/>
          </a:xfrm>
          <a:prstGeom prst="rect">
            <a:avLst/>
          </a:prstGeom>
          <a:noFill/>
          <a:ln>
            <a:noFill/>
          </a:ln>
        </p:spPr>
      </p:pic>
      <p:sp>
        <p:nvSpPr>
          <p:cNvPr id="448" name="Shape 448"/>
          <p:cNvSpPr/>
          <p:nvPr/>
        </p:nvSpPr>
        <p:spPr>
          <a:xfrm>
            <a:off x="228600" y="27982"/>
            <a:ext cx="8839200" cy="6604885"/>
          </a:xfrm>
          <a:prstGeom prst="rect">
            <a:avLst/>
          </a:prstGeom>
          <a:noFill/>
          <a:ln>
            <a:noFill/>
          </a:ln>
        </p:spPr>
        <p:txBody>
          <a:bodyPr lIns="91425" tIns="45700" rIns="91425" bIns="45700" anchor="t" anchorCtr="0">
            <a:noAutofit/>
          </a:bodyPr>
          <a:lstStyle/>
          <a:p>
            <a:pPr marL="457200" lvl="1">
              <a:lnSpc>
                <a:spcPct val="115000"/>
              </a:lnSpc>
              <a:buSzPct val="25000"/>
            </a:pPr>
            <a:r>
              <a:rPr lang="en-US" sz="4400" b="1" dirty="0">
                <a:solidFill>
                  <a:schemeClr val="dk1"/>
                </a:solidFill>
                <a:latin typeface="Calibri"/>
                <a:ea typeface="Calibri"/>
                <a:cs typeface="Calibri"/>
                <a:sym typeface="Calibri"/>
              </a:rPr>
              <a:t>Try it:  </a:t>
            </a:r>
          </a:p>
          <a:p>
            <a:pPr marL="457200" lvl="1">
              <a:lnSpc>
                <a:spcPct val="115000"/>
              </a:lnSpc>
            </a:pPr>
            <a:endParaRPr lang="en-US" sz="1000" b="1" dirty="0">
              <a:solidFill>
                <a:schemeClr val="dk1"/>
              </a:solidFill>
              <a:latin typeface="Calibri"/>
              <a:ea typeface="Calibri"/>
              <a:cs typeface="Calibri"/>
              <a:sym typeface="Calibri"/>
            </a:endParaRPr>
          </a:p>
          <a:p>
            <a:pPr marL="457200" lvl="1">
              <a:lnSpc>
                <a:spcPct val="115000"/>
              </a:lnSpc>
              <a:buSzPct val="25000"/>
            </a:pPr>
            <a:r>
              <a:rPr lang="en-US" sz="3200" b="1" dirty="0">
                <a:solidFill>
                  <a:schemeClr val="dk1"/>
                </a:solidFill>
                <a:latin typeface="Calibri"/>
                <a:ea typeface="Calibri"/>
                <a:cs typeface="Calibri"/>
                <a:sym typeface="Calibri"/>
              </a:rPr>
              <a:t>Review your text set on Fast Food. Select 2-3 pieces of compelling evidence—</a:t>
            </a:r>
            <a:r>
              <a:rPr lang="en-US" sz="3200" b="1" i="1" dirty="0">
                <a:solidFill>
                  <a:schemeClr val="dk1"/>
                </a:solidFill>
                <a:latin typeface="Calibri"/>
                <a:ea typeface="Calibri"/>
                <a:cs typeface="Calibri"/>
                <a:sym typeface="Calibri"/>
              </a:rPr>
              <a:t>EVIDENCE</a:t>
            </a:r>
            <a:r>
              <a:rPr lang="en-US" sz="3200" b="1" dirty="0">
                <a:solidFill>
                  <a:schemeClr val="dk1"/>
                </a:solidFill>
                <a:latin typeface="Calibri"/>
                <a:ea typeface="Calibri"/>
                <a:cs typeface="Calibri"/>
                <a:sym typeface="Calibri"/>
              </a:rPr>
              <a:t> </a:t>
            </a:r>
            <a:r>
              <a:rPr lang="en-US" sz="3200" b="1" i="1" dirty="0">
                <a:solidFill>
                  <a:schemeClr val="dk1"/>
                </a:solidFill>
                <a:latin typeface="Calibri"/>
                <a:ea typeface="Calibri"/>
                <a:cs typeface="Calibri"/>
                <a:sym typeface="Calibri"/>
              </a:rPr>
              <a:t>THAT WILL SUPPORT YOUR CLAIM—</a:t>
            </a:r>
            <a:r>
              <a:rPr lang="en-US" sz="3200" b="1" dirty="0">
                <a:solidFill>
                  <a:schemeClr val="dk1"/>
                </a:solidFill>
                <a:latin typeface="Calibri"/>
                <a:ea typeface="Calibri"/>
                <a:cs typeface="Calibri"/>
                <a:sym typeface="Calibri"/>
              </a:rPr>
              <a:t>in</a:t>
            </a:r>
            <a:r>
              <a:rPr lang="en-US" sz="3200" b="1" i="1"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which the source is clearly identified.</a:t>
            </a:r>
          </a:p>
          <a:p>
            <a:pPr marL="457200" lvl="1">
              <a:lnSpc>
                <a:spcPct val="115000"/>
              </a:lnSpc>
            </a:pPr>
            <a:endParaRPr lang="en-US" sz="3200" b="1" dirty="0">
              <a:solidFill>
                <a:schemeClr val="lt1"/>
              </a:solidFill>
              <a:latin typeface="Calibri"/>
              <a:ea typeface="Calibri"/>
              <a:cs typeface="Calibri"/>
              <a:sym typeface="Calibri"/>
            </a:endParaRPr>
          </a:p>
          <a:p>
            <a:pPr marL="457200" lvl="1">
              <a:lnSpc>
                <a:spcPct val="115000"/>
              </a:lnSpc>
              <a:buSzPct val="25000"/>
            </a:pPr>
            <a:r>
              <a:rPr lang="en-US" sz="3200" b="1" dirty="0">
                <a:solidFill>
                  <a:schemeClr val="dk1"/>
                </a:solidFill>
                <a:latin typeface="Calibri"/>
                <a:ea typeface="Calibri"/>
                <a:cs typeface="Calibri"/>
                <a:sym typeface="Calibri"/>
              </a:rPr>
              <a:t>Think:  Is the source reputable? Why? In what ways is this person or agency an “expert</a:t>
            </a:r>
            <a:r>
              <a:rPr lang="en-US" sz="3200" b="1" dirty="0" smtClean="0">
                <a:solidFill>
                  <a:schemeClr val="dk1"/>
                </a:solidFill>
                <a:latin typeface="Calibri"/>
                <a:ea typeface="Calibri"/>
                <a:cs typeface="Calibri"/>
                <a:sym typeface="Calibri"/>
              </a:rPr>
              <a:t>”? How can I use this information  to support my claim?</a:t>
            </a:r>
            <a:endParaRPr lang="en-US" sz="3200" b="1" dirty="0">
              <a:solidFill>
                <a:schemeClr val="dk1"/>
              </a:solidFill>
              <a:latin typeface="Calibri"/>
              <a:ea typeface="Calibri"/>
              <a:cs typeface="Calibri"/>
              <a:sym typeface="Calibri"/>
            </a:endParaRPr>
          </a:p>
        </p:txBody>
      </p:sp>
      <p:sp>
        <p:nvSpPr>
          <p:cNvPr id="449" name="Shape 449"/>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dirty="0">
                <a:solidFill>
                  <a:srgbClr val="666666"/>
                </a:solidFill>
                <a:latin typeface="Calibri"/>
                <a:ea typeface="Calibri"/>
                <a:cs typeface="Calibri"/>
                <a:sym typeface="Calibri"/>
              </a:rPr>
              <a:t>Jean </a:t>
            </a:r>
            <a:r>
              <a:rPr lang="en-US" sz="1100" b="1" dirty="0" err="1">
                <a:solidFill>
                  <a:srgbClr val="666666"/>
                </a:solidFill>
                <a:latin typeface="Calibri"/>
                <a:ea typeface="Calibri"/>
                <a:cs typeface="Calibri"/>
                <a:sym typeface="Calibri"/>
              </a:rPr>
              <a:t>Wolph</a:t>
            </a:r>
            <a:r>
              <a:rPr lang="en-US" sz="1100" b="1" dirty="0">
                <a:solidFill>
                  <a:srgbClr val="666666"/>
                </a:solidFill>
                <a:latin typeface="Calibri"/>
                <a:ea typeface="Calibri"/>
                <a:cs typeface="Calibri"/>
                <a:sym typeface="Calibri"/>
              </a:rPr>
              <a:t>, Louisville Writing Project, for NWP CRWP funded by the Department of Education</a:t>
            </a:r>
          </a:p>
          <a:p>
            <a:pPr lvl="0" rtl="0">
              <a:spcBef>
                <a:spcPts val="0"/>
              </a:spcBef>
              <a:buNone/>
            </a:pPr>
            <a:endParaRPr dirty="0"/>
          </a:p>
        </p:txBody>
      </p:sp>
    </p:spTree>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4224451"/>
              </p:ext>
            </p:extLst>
          </p:nvPr>
        </p:nvGraphicFramePr>
        <p:xfrm>
          <a:off x="609600" y="1905000"/>
          <a:ext cx="8000999" cy="4267200"/>
        </p:xfrm>
        <a:graphic>
          <a:graphicData uri="http://schemas.openxmlformats.org/drawingml/2006/table">
            <a:tbl>
              <a:tblPr firstRow="1" bandRow="1">
                <a:tableStyleId>{E6C273C0-7DFD-4751-B92D-E6D2597B2E65}</a:tableStyleId>
              </a:tblPr>
              <a:tblGrid>
                <a:gridCol w="1981199"/>
                <a:gridCol w="1600200"/>
                <a:gridCol w="4419600"/>
              </a:tblGrid>
              <a:tr h="370840">
                <a:tc gridSpan="3">
                  <a:txBody>
                    <a:bodyPr/>
                    <a:lstStyle/>
                    <a:p>
                      <a:pPr algn="ctr"/>
                      <a:r>
                        <a:rPr lang="en-US" sz="2800" dirty="0" smtClean="0"/>
                        <a:t>Authorizing </a:t>
                      </a:r>
                    </a:p>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b="1" dirty="0" smtClean="0"/>
                        <a:t>Evidence</a:t>
                      </a:r>
                      <a:endParaRPr lang="en-US" sz="2000" b="1" dirty="0"/>
                    </a:p>
                  </a:txBody>
                  <a:tcPr/>
                </a:tc>
                <a:tc>
                  <a:txBody>
                    <a:bodyPr/>
                    <a:lstStyle/>
                    <a:p>
                      <a:r>
                        <a:rPr lang="en-US" sz="2000" b="1" dirty="0" smtClean="0"/>
                        <a:t>Source</a:t>
                      </a:r>
                      <a:endParaRPr lang="en-US" sz="2000" b="1" dirty="0"/>
                    </a:p>
                  </a:txBody>
                  <a:tcPr/>
                </a:tc>
                <a:tc>
                  <a:txBody>
                    <a:bodyPr/>
                    <a:lstStyle/>
                    <a:p>
                      <a:r>
                        <a:rPr lang="en-US" sz="2000" b="1" dirty="0" smtClean="0"/>
                        <a:t>Importance</a:t>
                      </a:r>
                    </a:p>
                    <a:p>
                      <a:endParaRPr lang="en-US" sz="2000" b="1" dirty="0" smtClean="0"/>
                    </a:p>
                    <a:p>
                      <a:r>
                        <a:rPr lang="en-US" sz="2000" b="1" dirty="0" smtClean="0"/>
                        <a:t>Why</a:t>
                      </a:r>
                      <a:r>
                        <a:rPr lang="en-US" sz="2000" b="1" baseline="0" dirty="0" smtClean="0"/>
                        <a:t> is this source so CREDIBLE?  Why should we pay attention?</a:t>
                      </a:r>
                      <a:endParaRPr lang="en-US" sz="2000" b="1" dirty="0"/>
                    </a:p>
                  </a:txBody>
                  <a:tcPr/>
                </a:tc>
              </a:tr>
              <a:tr h="370840">
                <a:tc>
                  <a:txBody>
                    <a:bodyPr/>
                    <a:lstStyle/>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a:p>
                  </a:txBody>
                  <a:tcPr/>
                </a:tc>
                <a:tc>
                  <a:txBody>
                    <a:bodyPr/>
                    <a:lstStyle/>
                    <a:p>
                      <a:endParaRPr lang="en-US" sz="2000" b="1"/>
                    </a:p>
                  </a:txBody>
                  <a:tcPr/>
                </a:tc>
                <a:tc>
                  <a:txBody>
                    <a:bodyPr/>
                    <a:lstStyle/>
                    <a:p>
                      <a:endParaRPr lang="en-US" sz="2000" b="1" dirty="0"/>
                    </a:p>
                  </a:txBody>
                  <a:tcPr/>
                </a:tc>
              </a:tr>
            </a:tbl>
          </a:graphicData>
        </a:graphic>
      </p:graphicFrame>
      <p:sp>
        <p:nvSpPr>
          <p:cNvPr id="3" name="Rectangle 2"/>
          <p:cNvSpPr/>
          <p:nvPr/>
        </p:nvSpPr>
        <p:spPr>
          <a:xfrm>
            <a:off x="567922" y="457199"/>
            <a:ext cx="7511993" cy="1200329"/>
          </a:xfrm>
          <a:prstGeom prst="rect">
            <a:avLst/>
          </a:prstGeom>
        </p:spPr>
        <p:txBody>
          <a:bodyPr wrap="none">
            <a:spAutoFit/>
          </a:bodyPr>
          <a:lstStyle/>
          <a:p>
            <a:r>
              <a:rPr lang="en-US" sz="3600" b="1" dirty="0" smtClean="0">
                <a:solidFill>
                  <a:schemeClr val="dk1"/>
                </a:solidFill>
                <a:latin typeface="Calibri"/>
                <a:ea typeface="Calibri"/>
                <a:cs typeface="Calibri"/>
                <a:sym typeface="Calibri"/>
              </a:rPr>
              <a:t>Try it:  </a:t>
            </a:r>
            <a:r>
              <a:rPr lang="en-US" sz="3600" b="1" i="1" dirty="0" smtClean="0">
                <a:solidFill>
                  <a:schemeClr val="dk1"/>
                </a:solidFill>
                <a:latin typeface="Calibri"/>
                <a:ea typeface="Calibri"/>
                <a:cs typeface="Calibri"/>
                <a:sym typeface="Calibri"/>
              </a:rPr>
              <a:t>Authorizing with Evidence that </a:t>
            </a:r>
          </a:p>
          <a:p>
            <a:r>
              <a:rPr lang="en-US" sz="3600" b="1" i="1" dirty="0" smtClean="0">
                <a:solidFill>
                  <a:schemeClr val="dk1"/>
                </a:solidFill>
                <a:latin typeface="Calibri"/>
                <a:ea typeface="Calibri"/>
                <a:cs typeface="Calibri"/>
                <a:sym typeface="Calibri"/>
              </a:rPr>
              <a:t>             Supports YOUR Claim</a:t>
            </a:r>
            <a:endParaRPr lang="en-US" sz="3600" b="1" dirty="0"/>
          </a:p>
        </p:txBody>
      </p:sp>
    </p:spTree>
    <p:extLst>
      <p:ext uri="{BB962C8B-B14F-4D97-AF65-F5344CB8AC3E}">
        <p14:creationId xmlns:p14="http://schemas.microsoft.com/office/powerpoint/2010/main" val="3558070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Shape 549"/>
          <p:cNvPicPr preferRelativeResize="0"/>
          <p:nvPr/>
        </p:nvPicPr>
        <p:blipFill rotWithShape="1">
          <a:blip r:embed="rId3">
            <a:alphaModFix/>
          </a:blip>
          <a:srcRect/>
          <a:stretch/>
        </p:blipFill>
        <p:spPr>
          <a:xfrm>
            <a:off x="60125" y="533850"/>
            <a:ext cx="2717399" cy="5765700"/>
          </a:xfrm>
          <a:prstGeom prst="rect">
            <a:avLst/>
          </a:prstGeom>
          <a:noFill/>
          <a:ln>
            <a:noFill/>
          </a:ln>
        </p:spPr>
      </p:pic>
      <p:sp>
        <p:nvSpPr>
          <p:cNvPr id="550" name="Shape 550"/>
          <p:cNvSpPr/>
          <p:nvPr/>
        </p:nvSpPr>
        <p:spPr>
          <a:xfrm>
            <a:off x="1909997" y="304800"/>
            <a:ext cx="6934199" cy="758668"/>
          </a:xfrm>
          <a:prstGeom prst="rect">
            <a:avLst/>
          </a:prstGeom>
          <a:noFill/>
          <a:ln>
            <a:noFill/>
          </a:ln>
        </p:spPr>
        <p:txBody>
          <a:bodyPr lIns="91425" tIns="45700" rIns="91425" bIns="45700" anchor="t" anchorCtr="0">
            <a:noAutofit/>
          </a:bodyPr>
          <a:lstStyle/>
          <a:p>
            <a:pPr marL="457200" marR="0" lvl="1" indent="0" algn="l" rtl="0">
              <a:lnSpc>
                <a:spcPct val="115000"/>
              </a:lnSpc>
              <a:spcBef>
                <a:spcPts val="0"/>
              </a:spcBef>
              <a:buSzPct val="25000"/>
              <a:buNone/>
            </a:pPr>
            <a:r>
              <a:rPr lang="en-US" sz="4000" b="1" i="1" u="none" strike="noStrike" cap="none" baseline="0" dirty="0" smtClean="0">
                <a:solidFill>
                  <a:schemeClr val="dk1"/>
                </a:solidFill>
                <a:latin typeface="Calibri"/>
                <a:ea typeface="Calibri"/>
                <a:cs typeface="Calibri"/>
                <a:sym typeface="Calibri"/>
              </a:rPr>
              <a:t>Debriefing</a:t>
            </a:r>
            <a:endParaRPr lang="en-US" sz="4000" b="1" i="0" u="none" strike="noStrike" cap="none" baseline="0" dirty="0">
              <a:solidFill>
                <a:schemeClr val="dk1"/>
              </a:solidFill>
              <a:latin typeface="Calibri"/>
              <a:ea typeface="Calibri"/>
              <a:cs typeface="Calibri"/>
              <a:sym typeface="Calibri"/>
            </a:endParaRPr>
          </a:p>
        </p:txBody>
      </p:sp>
      <p:sp>
        <p:nvSpPr>
          <p:cNvPr id="551" name="Shape 551"/>
          <p:cNvSpPr txBox="1"/>
          <p:nvPr/>
        </p:nvSpPr>
        <p:spPr>
          <a:xfrm>
            <a:off x="2057400" y="1600200"/>
            <a:ext cx="6754317" cy="4770536"/>
          </a:xfrm>
          <a:prstGeom prst="rect">
            <a:avLst/>
          </a:prstGeom>
          <a:noFill/>
          <a:ln>
            <a:noFill/>
          </a:ln>
        </p:spPr>
        <p:txBody>
          <a:bodyPr lIns="91425" tIns="45700" rIns="91425" bIns="45700" anchor="t" anchorCtr="0">
            <a:noAutofit/>
          </a:bodyPr>
          <a:lstStyle/>
          <a:p>
            <a:pPr marL="0" marR="0" lvl="0" indent="0" algn="l" rtl="0">
              <a:spcBef>
                <a:spcPts val="0"/>
              </a:spcBef>
              <a:buNone/>
            </a:pPr>
            <a:endParaRPr sz="1000" b="1" i="0" u="none" strike="noStrike" cap="none" baseline="0" dirty="0">
              <a:solidFill>
                <a:schemeClr val="dk1"/>
              </a:solidFill>
              <a:latin typeface="Calibri"/>
              <a:ea typeface="Calibri"/>
              <a:cs typeface="Calibri"/>
              <a:sym typeface="Calibri"/>
            </a:endParaRPr>
          </a:p>
          <a:p>
            <a:pPr marL="914400" marR="0" lvl="2" indent="0" algn="l" rtl="0">
              <a:spcBef>
                <a:spcPts val="0"/>
              </a:spcBef>
              <a:buSzPct val="25000"/>
              <a:buNone/>
            </a:pPr>
            <a:r>
              <a:rPr lang="en-US" sz="2800" b="1" i="0" u="none" strike="noStrike" cap="none" baseline="0" dirty="0" smtClean="0">
                <a:solidFill>
                  <a:schemeClr val="dk1"/>
                </a:solidFill>
                <a:latin typeface="Calibri"/>
                <a:ea typeface="Calibri"/>
                <a:cs typeface="Calibri"/>
                <a:sym typeface="Calibri"/>
              </a:rPr>
              <a:t>Let’s </a:t>
            </a:r>
            <a:r>
              <a:rPr lang="en-US" sz="2800" b="1" i="0" u="none" strike="noStrike" cap="none" baseline="0" dirty="0">
                <a:solidFill>
                  <a:schemeClr val="dk1"/>
                </a:solidFill>
                <a:latin typeface="Calibri"/>
                <a:ea typeface="Calibri"/>
                <a:cs typeface="Calibri"/>
                <a:sym typeface="Calibri"/>
              </a:rPr>
              <a:t>share our efforts and talk about what worked and what might improve our attempts to </a:t>
            </a:r>
            <a:r>
              <a:rPr lang="en-US" sz="2800" b="1" i="0" u="none" strike="noStrike" cap="none" baseline="0" dirty="0" smtClean="0">
                <a:solidFill>
                  <a:schemeClr val="dk1"/>
                </a:solidFill>
                <a:latin typeface="Calibri"/>
                <a:ea typeface="Calibri"/>
                <a:cs typeface="Calibri"/>
                <a:sym typeface="Calibri"/>
              </a:rPr>
              <a:t>use authorizing.</a:t>
            </a:r>
            <a:endParaRPr lang="en-US" sz="2800" b="1" i="0" u="none" strike="noStrike" cap="none" baseline="0" dirty="0">
              <a:solidFill>
                <a:schemeClr val="dk1"/>
              </a:solidFill>
              <a:latin typeface="Calibri"/>
              <a:ea typeface="Calibri"/>
              <a:cs typeface="Calibri"/>
              <a:sym typeface="Calibri"/>
            </a:endParaRPr>
          </a:p>
        </p:txBody>
      </p:sp>
      <p:sp>
        <p:nvSpPr>
          <p:cNvPr id="552" name="Shape 552"/>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extLst>
      <p:ext uri="{BB962C8B-B14F-4D97-AF65-F5344CB8AC3E}">
        <p14:creationId xmlns:p14="http://schemas.microsoft.com/office/powerpoint/2010/main" val="420541318"/>
      </p:ext>
    </p:extLst>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872614" y="76200"/>
            <a:ext cx="80771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Next Steps:  Draft</a:t>
            </a:r>
          </a:p>
        </p:txBody>
      </p:sp>
      <p:sp>
        <p:nvSpPr>
          <p:cNvPr id="456" name="Shape 456"/>
          <p:cNvSpPr txBox="1"/>
          <p:nvPr/>
        </p:nvSpPr>
        <p:spPr>
          <a:xfrm>
            <a:off x="1066800" y="5417976"/>
            <a:ext cx="8014500" cy="10700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1" u="none" strike="noStrike" cap="none" baseline="0" dirty="0" smtClean="0">
                <a:solidFill>
                  <a:schemeClr val="dk1"/>
                </a:solidFill>
                <a:latin typeface="Calibri"/>
                <a:ea typeface="Calibri"/>
                <a:cs typeface="Calibri"/>
                <a:sym typeface="Calibri"/>
              </a:rPr>
              <a:t>Revise </a:t>
            </a:r>
            <a:r>
              <a:rPr lang="en-US" sz="2400" b="1" i="1" u="none" strike="noStrike" cap="none" baseline="0" dirty="0">
                <a:solidFill>
                  <a:schemeClr val="dk1"/>
                </a:solidFill>
                <a:latin typeface="Calibri"/>
                <a:ea typeface="Calibri"/>
                <a:cs typeface="Calibri"/>
                <a:sym typeface="Calibri"/>
              </a:rPr>
              <a:t>your original </a:t>
            </a:r>
            <a:r>
              <a:rPr lang="en-US" sz="2400" b="1" i="1" u="none" strike="noStrike" cap="none" baseline="0" dirty="0" smtClean="0">
                <a:solidFill>
                  <a:schemeClr val="dk1"/>
                </a:solidFill>
                <a:latin typeface="Calibri"/>
                <a:ea typeface="Calibri"/>
                <a:cs typeface="Calibri"/>
                <a:sym typeface="Calibri"/>
              </a:rPr>
              <a:t>draft </a:t>
            </a:r>
            <a:r>
              <a:rPr lang="en-US" sz="2400" b="1" i="1" u="none" strike="noStrike" cap="none" baseline="0" dirty="0">
                <a:solidFill>
                  <a:schemeClr val="dk1"/>
                </a:solidFill>
                <a:latin typeface="Calibri"/>
                <a:ea typeface="Calibri"/>
                <a:cs typeface="Calibri"/>
                <a:sym typeface="Calibri"/>
              </a:rPr>
              <a:t>to include this new text in which you use authorizing to enhance your argument.</a:t>
            </a:r>
          </a:p>
        </p:txBody>
      </p:sp>
      <p:sp>
        <p:nvSpPr>
          <p:cNvPr id="457" name="Shape 457"/>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dirty="0">
                <a:solidFill>
                  <a:srgbClr val="666666"/>
                </a:solidFill>
                <a:latin typeface="Calibri"/>
                <a:ea typeface="Calibri"/>
                <a:cs typeface="Calibri"/>
                <a:sym typeface="Calibri"/>
              </a:rPr>
              <a:t>Jean </a:t>
            </a:r>
            <a:r>
              <a:rPr lang="en-US" sz="1100" b="1" dirty="0" err="1">
                <a:solidFill>
                  <a:srgbClr val="666666"/>
                </a:solidFill>
                <a:latin typeface="Calibri"/>
                <a:ea typeface="Calibri"/>
                <a:cs typeface="Calibri"/>
                <a:sym typeface="Calibri"/>
              </a:rPr>
              <a:t>Wolph</a:t>
            </a:r>
            <a:r>
              <a:rPr lang="en-US" sz="1100" b="1" dirty="0">
                <a:solidFill>
                  <a:srgbClr val="666666"/>
                </a:solidFill>
                <a:latin typeface="Calibri"/>
                <a:ea typeface="Calibri"/>
                <a:cs typeface="Calibri"/>
                <a:sym typeface="Calibri"/>
              </a:rPr>
              <a:t>, Louisville Writing Project, for NWP CRWP funded by the Department of Education</a:t>
            </a:r>
          </a:p>
          <a:p>
            <a:pPr lvl="0" rtl="0">
              <a:spcBef>
                <a:spcPts val="0"/>
              </a:spcBef>
              <a:buNone/>
            </a:pPr>
            <a:endParaRPr dirty="0"/>
          </a:p>
        </p:txBody>
      </p:sp>
      <p:sp>
        <p:nvSpPr>
          <p:cNvPr id="2" name="TextBox 1"/>
          <p:cNvSpPr txBox="1"/>
          <p:nvPr/>
        </p:nvSpPr>
        <p:spPr>
          <a:xfrm>
            <a:off x="894735" y="1143000"/>
            <a:ext cx="7924800" cy="1384995"/>
          </a:xfrm>
          <a:prstGeom prst="rect">
            <a:avLst/>
          </a:prstGeom>
          <a:solidFill>
            <a:schemeClr val="accent5">
              <a:lumMod val="40000"/>
              <a:lumOff val="60000"/>
            </a:schemeClr>
          </a:solidFill>
        </p:spPr>
        <p:txBody>
          <a:bodyPr wrap="square" rtlCol="0">
            <a:spAutoFit/>
          </a:bodyPr>
          <a:lstStyle/>
          <a:p>
            <a:pPr marL="457200" indent="-457200">
              <a:buFont typeface="Arial" panose="020B0604020202020204" pitchFamily="34" charset="0"/>
              <a:buChar char="•"/>
            </a:pPr>
            <a:r>
              <a:rPr lang="en-US" sz="2800" dirty="0" smtClean="0"/>
              <a:t>Using the Authorizing chart you’ve just created, decide whether you will add each of the 2-3 pieces of evidence to your draft.</a:t>
            </a:r>
            <a:endParaRPr lang="en-US" sz="2800" dirty="0"/>
          </a:p>
        </p:txBody>
      </p:sp>
      <p:sp>
        <p:nvSpPr>
          <p:cNvPr id="7" name="TextBox 6"/>
          <p:cNvSpPr txBox="1"/>
          <p:nvPr/>
        </p:nvSpPr>
        <p:spPr>
          <a:xfrm>
            <a:off x="894735" y="2590800"/>
            <a:ext cx="7924800" cy="1815882"/>
          </a:xfrm>
          <a:prstGeom prst="rect">
            <a:avLst/>
          </a:prstGeom>
          <a:solidFill>
            <a:schemeClr val="accent3">
              <a:lumMod val="40000"/>
              <a:lumOff val="60000"/>
            </a:schemeClr>
          </a:solidFill>
        </p:spPr>
        <p:txBody>
          <a:bodyPr wrap="square" rtlCol="0">
            <a:spAutoFit/>
          </a:bodyPr>
          <a:lstStyle/>
          <a:p>
            <a:pPr marL="285750" indent="-285750">
              <a:buFont typeface="Arial" panose="020B0604020202020204" pitchFamily="34" charset="0"/>
              <a:buChar char="•"/>
            </a:pPr>
            <a:r>
              <a:rPr lang="en-US" sz="2800" dirty="0" smtClean="0"/>
              <a:t>Using one Post-It© note for each piece of evidence, use the information on your chart to draft the sentences that will point to the source in a way that shows what is credible about it.</a:t>
            </a:r>
            <a:endParaRPr lang="en-US" sz="2800" dirty="0"/>
          </a:p>
        </p:txBody>
      </p:sp>
      <p:sp>
        <p:nvSpPr>
          <p:cNvPr id="8" name="TextBox 7"/>
          <p:cNvSpPr txBox="1"/>
          <p:nvPr/>
        </p:nvSpPr>
        <p:spPr>
          <a:xfrm>
            <a:off x="902109" y="4485992"/>
            <a:ext cx="7977900" cy="954107"/>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2800" dirty="0" smtClean="0"/>
              <a:t>Where in your draft will these sentences work best?  Mark the spot(s) and insert them.</a:t>
            </a:r>
            <a:endParaRPr lang="en-US" sz="2800"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Shape 463"/>
          <p:cNvPicPr preferRelativeResize="0"/>
          <p:nvPr/>
        </p:nvPicPr>
        <p:blipFill rotWithShape="1">
          <a:blip r:embed="rId3">
            <a:alphaModFix/>
          </a:blip>
          <a:srcRect/>
          <a:stretch/>
        </p:blipFill>
        <p:spPr>
          <a:xfrm>
            <a:off x="5864200" y="135999"/>
            <a:ext cx="3087000" cy="6549000"/>
          </a:xfrm>
          <a:prstGeom prst="rect">
            <a:avLst/>
          </a:prstGeom>
          <a:noFill/>
          <a:ln>
            <a:noFill/>
          </a:ln>
        </p:spPr>
      </p:pic>
      <p:sp>
        <p:nvSpPr>
          <p:cNvPr id="464" name="Shape 464"/>
          <p:cNvSpPr txBox="1"/>
          <p:nvPr/>
        </p:nvSpPr>
        <p:spPr>
          <a:xfrm>
            <a:off x="533399" y="228600"/>
            <a:ext cx="5943601" cy="50783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smtClean="0">
                <a:solidFill>
                  <a:schemeClr val="dk1"/>
                </a:solidFill>
                <a:latin typeface="Calibri"/>
                <a:ea typeface="Calibri"/>
                <a:cs typeface="Calibri"/>
                <a:sym typeface="Calibri"/>
              </a:rPr>
              <a:t>REFLECTION</a:t>
            </a:r>
          </a:p>
          <a:p>
            <a:pPr marL="0" marR="0" lvl="0" indent="0" algn="l" rtl="0">
              <a:spcBef>
                <a:spcPts val="0"/>
              </a:spcBef>
              <a:buSzPct val="25000"/>
              <a:buNone/>
            </a:pPr>
            <a:endParaRPr lang="en-US" sz="3600" dirty="0">
              <a:solidFill>
                <a:schemeClr val="dk1"/>
              </a:solidFill>
              <a:latin typeface="Calibri"/>
              <a:ea typeface="Calibri"/>
              <a:cs typeface="Calibri"/>
              <a:sym typeface="Calibri"/>
            </a:endParaRPr>
          </a:p>
          <a:p>
            <a:pPr marL="0" marR="0" lvl="0" indent="0" algn="l" rtl="0">
              <a:spcBef>
                <a:spcPts val="0"/>
              </a:spcBef>
              <a:buSzPct val="25000"/>
              <a:buNone/>
            </a:pPr>
            <a:r>
              <a:rPr lang="en-US" sz="3600" b="0" i="0" u="none" strike="noStrike" cap="none" baseline="0" dirty="0" smtClean="0">
                <a:solidFill>
                  <a:schemeClr val="dk1"/>
                </a:solidFill>
                <a:latin typeface="Calibri"/>
                <a:ea typeface="Calibri"/>
                <a:cs typeface="Calibri"/>
                <a:sym typeface="Calibri"/>
              </a:rPr>
              <a:t>How </a:t>
            </a:r>
            <a:r>
              <a:rPr lang="en-US" sz="3600" b="0" i="0" u="none" strike="noStrike" cap="none" baseline="0" dirty="0">
                <a:solidFill>
                  <a:schemeClr val="dk1"/>
                </a:solidFill>
                <a:latin typeface="Calibri"/>
                <a:ea typeface="Calibri"/>
                <a:cs typeface="Calibri"/>
                <a:sym typeface="Calibri"/>
              </a:rPr>
              <a:t>can we explain the process we just used?</a:t>
            </a:r>
          </a:p>
          <a:p>
            <a:pPr marL="0" marR="0" lvl="0" indent="0" algn="l" rtl="0">
              <a:spcBef>
                <a:spcPts val="0"/>
              </a:spcBef>
              <a:buNone/>
            </a:pPr>
            <a:endParaRPr sz="36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3600" b="0" i="0" u="none" strike="noStrike" cap="none" baseline="0" dirty="0">
                <a:solidFill>
                  <a:schemeClr val="dk1"/>
                </a:solidFill>
                <a:latin typeface="Calibri"/>
                <a:ea typeface="Calibri"/>
                <a:cs typeface="Calibri"/>
                <a:sym typeface="Calibri"/>
              </a:rPr>
              <a:t>How will we apply it to our own research and argument writing in order to make a stronger connection between our evidence and our claim?</a:t>
            </a:r>
          </a:p>
        </p:txBody>
      </p:sp>
      <p:sp>
        <p:nvSpPr>
          <p:cNvPr id="465" name="Shape 465"/>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762000" y="3048000"/>
            <a:ext cx="8153399" cy="3505200"/>
          </a:xfrm>
          <a:prstGeom prst="rect">
            <a:avLst/>
          </a:prstGeom>
          <a:noFill/>
          <a:ln>
            <a:noFill/>
          </a:ln>
        </p:spPr>
        <p:txBody>
          <a:bodyPr lIns="91425" tIns="45700" rIns="91425" bIns="45700" anchor="b" anchorCtr="0">
            <a:noAutofit/>
          </a:bodyPr>
          <a:lstStyle/>
          <a:p>
            <a:pPr marL="0" marR="0" lvl="0" indent="0" algn="l" rtl="0">
              <a:spcBef>
                <a:spcPts val="0"/>
              </a:spcBef>
              <a:buClr>
                <a:srgbClr val="003300"/>
              </a:buClr>
              <a:buSzPct val="25000"/>
              <a:buFont typeface="Calibri"/>
              <a:buNone/>
            </a:pPr>
            <a:r>
              <a:rPr lang="en-US" sz="4000" b="1" i="0" u="none" strike="noStrike" cap="small" baseline="0" dirty="0">
                <a:solidFill>
                  <a:srgbClr val="003300"/>
                </a:solidFill>
                <a:latin typeface="Calibri"/>
                <a:ea typeface="Calibri"/>
                <a:cs typeface="Calibri"/>
                <a:sym typeface="Calibri"/>
              </a:rPr>
              <a:t>Could </a:t>
            </a:r>
            <a:r>
              <a:rPr lang="en-US" sz="4000" b="1" i="0" u="none" strike="noStrike" cap="small" baseline="0" dirty="0" smtClean="0">
                <a:solidFill>
                  <a:srgbClr val="003300"/>
                </a:solidFill>
                <a:latin typeface="Calibri"/>
                <a:ea typeface="Calibri"/>
                <a:cs typeface="Calibri"/>
                <a:sym typeface="Calibri"/>
              </a:rPr>
              <a:t>you </a:t>
            </a:r>
            <a:r>
              <a:rPr lang="en-US" sz="4000" b="1" i="0" u="none" strike="noStrike" cap="small" baseline="0" dirty="0">
                <a:solidFill>
                  <a:srgbClr val="003300"/>
                </a:solidFill>
                <a:latin typeface="Calibri"/>
                <a:ea typeface="Calibri"/>
                <a:cs typeface="Calibri"/>
                <a:sym typeface="Calibri"/>
              </a:rPr>
              <a:t>COUNTER some of the evidence that Opponents of </a:t>
            </a:r>
            <a:r>
              <a:rPr lang="en-US" sz="4000" b="1" i="0" u="none" strike="noStrike" cap="small" baseline="0" dirty="0" smtClean="0">
                <a:solidFill>
                  <a:srgbClr val="003300"/>
                </a:solidFill>
                <a:latin typeface="Calibri"/>
                <a:ea typeface="Calibri"/>
                <a:cs typeface="Calibri"/>
                <a:sym typeface="Calibri"/>
              </a:rPr>
              <a:t>your position might </a:t>
            </a:r>
            <a:r>
              <a:rPr lang="en-US" sz="4000" b="1" i="0" u="none" strike="noStrike" cap="small" baseline="0" dirty="0">
                <a:solidFill>
                  <a:srgbClr val="003300"/>
                </a:solidFill>
                <a:latin typeface="Calibri"/>
                <a:ea typeface="Calibri"/>
                <a:cs typeface="Calibri"/>
                <a:sym typeface="Calibri"/>
              </a:rPr>
              <a:t>offer?</a:t>
            </a:r>
            <a:br>
              <a:rPr lang="en-US" sz="4000" b="1" i="0" u="none" strike="noStrike" cap="small" baseline="0" dirty="0">
                <a:solidFill>
                  <a:srgbClr val="003300"/>
                </a:solidFill>
                <a:latin typeface="Calibri"/>
                <a:ea typeface="Calibri"/>
                <a:cs typeface="Calibri"/>
                <a:sym typeface="Calibri"/>
              </a:rPr>
            </a:br>
            <a:endParaRPr lang="en-US" sz="4000" b="1" i="0" u="none" strike="noStrike" cap="small" baseline="0" dirty="0">
              <a:solidFill>
                <a:srgbClr val="003300"/>
              </a:solidFill>
              <a:latin typeface="Calibri"/>
              <a:ea typeface="Calibri"/>
              <a:cs typeface="Calibri"/>
              <a:sym typeface="Calibri"/>
            </a:endParaRPr>
          </a:p>
        </p:txBody>
      </p:sp>
      <p:sp>
        <p:nvSpPr>
          <p:cNvPr id="472" name="Shape 472"/>
          <p:cNvSpPr txBox="1"/>
          <p:nvPr/>
        </p:nvSpPr>
        <p:spPr>
          <a:xfrm>
            <a:off x="4191000" y="762000"/>
            <a:ext cx="464819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dirty="0" smtClean="0">
                <a:solidFill>
                  <a:schemeClr val="dk1"/>
                </a:solidFill>
                <a:latin typeface="Calibri"/>
                <a:ea typeface="Calibri"/>
                <a:cs typeface="Calibri"/>
                <a:sym typeface="Calibri"/>
              </a:rPr>
              <a:t>LESSON 4:</a:t>
            </a:r>
          </a:p>
          <a:p>
            <a:pPr marL="0" marR="0" lvl="0" indent="0" algn="l" rtl="0">
              <a:spcBef>
                <a:spcPts val="0"/>
              </a:spcBef>
              <a:buSzPct val="25000"/>
              <a:buNone/>
            </a:pPr>
            <a:r>
              <a:rPr lang="en-US" sz="4800" i="0" u="none" strike="noStrike" cap="none" baseline="0" dirty="0" smtClean="0">
                <a:solidFill>
                  <a:schemeClr val="dk1"/>
                </a:solidFill>
                <a:latin typeface="Calibri"/>
                <a:ea typeface="Calibri"/>
                <a:cs typeface="Calibri"/>
                <a:sym typeface="Calibri"/>
              </a:rPr>
              <a:t>Digging </a:t>
            </a:r>
            <a:r>
              <a:rPr lang="en-US" sz="4800" i="0" u="none" strike="noStrike" cap="none" baseline="0" dirty="0">
                <a:solidFill>
                  <a:schemeClr val="dk1"/>
                </a:solidFill>
                <a:latin typeface="Calibri"/>
                <a:ea typeface="Calibri"/>
                <a:cs typeface="Calibri"/>
                <a:sym typeface="Calibri"/>
              </a:rPr>
              <a:t>Deeper</a:t>
            </a:r>
            <a:r>
              <a:rPr lang="en-US" sz="4800" i="0" u="none" strike="noStrike" cap="none" baseline="0" dirty="0" smtClean="0">
                <a:solidFill>
                  <a:schemeClr val="dk1"/>
                </a:solidFill>
                <a:latin typeface="Calibri"/>
                <a:ea typeface="Calibri"/>
                <a:cs typeface="Calibri"/>
                <a:sym typeface="Calibri"/>
              </a:rPr>
              <a:t>!</a:t>
            </a:r>
          </a:p>
          <a:p>
            <a:pPr marL="0" marR="0" lvl="0" indent="0" algn="l" rtl="0">
              <a:spcBef>
                <a:spcPts val="0"/>
              </a:spcBef>
              <a:buSzPct val="25000"/>
              <a:buNone/>
            </a:pPr>
            <a:r>
              <a:rPr lang="en-US" sz="4800" b="1" i="1" dirty="0" smtClean="0">
                <a:solidFill>
                  <a:schemeClr val="dk1"/>
                </a:solidFill>
                <a:latin typeface="Calibri"/>
                <a:ea typeface="Calibri"/>
                <a:cs typeface="Calibri"/>
                <a:sym typeface="Calibri"/>
              </a:rPr>
              <a:t>Countering</a:t>
            </a:r>
            <a:endParaRPr lang="en-US" sz="4800" b="1" i="1" u="none" strike="noStrike" cap="none" baseline="0" dirty="0">
              <a:solidFill>
                <a:schemeClr val="dk1"/>
              </a:solidFill>
              <a:latin typeface="Calibri"/>
              <a:ea typeface="Calibri"/>
              <a:cs typeface="Calibri"/>
              <a:sym typeface="Calibri"/>
            </a:endParaRPr>
          </a:p>
        </p:txBody>
      </p:sp>
      <p:sp>
        <p:nvSpPr>
          <p:cNvPr id="473" name="Shape 473"/>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p:nvPr/>
        </p:nvSpPr>
        <p:spPr>
          <a:xfrm>
            <a:off x="1981200" y="762000"/>
            <a:ext cx="5410200"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i="0" u="none" strike="noStrike" cap="none" baseline="0">
                <a:solidFill>
                  <a:schemeClr val="dk1"/>
                </a:solidFill>
                <a:latin typeface="Calibri"/>
                <a:ea typeface="Calibri"/>
                <a:cs typeface="Calibri"/>
                <a:sym typeface="Calibri"/>
              </a:rPr>
              <a:t>What will we do when we are…</a:t>
            </a:r>
          </a:p>
        </p:txBody>
      </p:sp>
      <p:sp>
        <p:nvSpPr>
          <p:cNvPr id="482" name="Shape 482"/>
          <p:cNvSpPr txBox="1"/>
          <p:nvPr/>
        </p:nvSpPr>
        <p:spPr>
          <a:xfrm rot="-1356887">
            <a:off x="685800" y="1219200"/>
            <a:ext cx="762000" cy="5847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a:solidFill>
                  <a:schemeClr val="dk1"/>
                </a:solidFill>
                <a:latin typeface="Calibri"/>
                <a:ea typeface="Calibri"/>
                <a:cs typeface="Calibri"/>
                <a:sym typeface="Calibri"/>
              </a:rPr>
              <a:t>???</a:t>
            </a:r>
          </a:p>
        </p:txBody>
      </p:sp>
      <p:sp>
        <p:nvSpPr>
          <p:cNvPr id="483" name="Shape 483"/>
          <p:cNvSpPr txBox="1"/>
          <p:nvPr/>
        </p:nvSpPr>
        <p:spPr>
          <a:xfrm rot="1754097">
            <a:off x="7474537" y="1131329"/>
            <a:ext cx="7620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a:solidFill>
                  <a:schemeClr val="dk1"/>
                </a:solidFill>
                <a:latin typeface="Calibri"/>
                <a:ea typeface="Calibri"/>
                <a:cs typeface="Calibri"/>
                <a:sym typeface="Calibri"/>
              </a:rPr>
              <a:t>???</a:t>
            </a:r>
          </a:p>
        </p:txBody>
      </p:sp>
      <p:sp>
        <p:nvSpPr>
          <p:cNvPr id="484" name="Shape 484"/>
          <p:cNvSpPr txBox="1"/>
          <p:nvPr/>
        </p:nvSpPr>
        <p:spPr>
          <a:xfrm>
            <a:off x="228600" y="2209800"/>
            <a:ext cx="8610599" cy="3429000"/>
          </a:xfrm>
          <a:prstGeom prst="rect">
            <a:avLst/>
          </a:prstGeom>
          <a:noFill/>
          <a:ln>
            <a:noFill/>
          </a:ln>
        </p:spPr>
        <p:txBody>
          <a:bodyPr lIns="91425" tIns="45700" rIns="91425" bIns="45700" anchor="t" anchorCtr="0">
            <a:noAutofit/>
          </a:bodyPr>
          <a:lstStyle/>
          <a:p>
            <a:pPr marL="742950" marR="0" lvl="1" indent="-285750" algn="l" rtl="0">
              <a:spcBef>
                <a:spcPts val="0"/>
              </a:spcBef>
              <a:buSzPct val="25000"/>
              <a:buNone/>
            </a:pPr>
            <a:r>
              <a:rPr lang="en-US" sz="3200" b="1" i="0" u="sng" strike="noStrike" cap="none" baseline="0" dirty="0">
                <a:solidFill>
                  <a:srgbClr val="000000"/>
                </a:solidFill>
                <a:latin typeface="Arial"/>
                <a:ea typeface="Arial"/>
                <a:cs typeface="Arial"/>
                <a:sym typeface="Arial"/>
              </a:rPr>
              <a:t> </a:t>
            </a:r>
          </a:p>
          <a:p>
            <a:pPr marL="742950" marR="0" lvl="1" indent="-285750" algn="ctr" rtl="0">
              <a:spcBef>
                <a:spcPts val="0"/>
              </a:spcBef>
              <a:buSzPct val="25000"/>
              <a:buNone/>
            </a:pPr>
            <a:r>
              <a:rPr lang="en-US" sz="4400" b="1" i="0" u="sng" strike="noStrike" cap="none" baseline="0" dirty="0">
                <a:solidFill>
                  <a:srgbClr val="000000"/>
                </a:solidFill>
                <a:latin typeface="Arial"/>
                <a:ea typeface="Arial"/>
                <a:cs typeface="Arial"/>
                <a:sym typeface="Arial"/>
              </a:rPr>
              <a:t>Countering</a:t>
            </a:r>
            <a:r>
              <a:rPr lang="en-US" sz="4400" b="0" i="0" u="none" strike="noStrike" cap="none" baseline="0" dirty="0">
                <a:solidFill>
                  <a:srgbClr val="000000"/>
                </a:solidFill>
                <a:latin typeface="Arial"/>
                <a:ea typeface="Arial"/>
                <a:cs typeface="Arial"/>
                <a:sym typeface="Arial"/>
              </a:rPr>
              <a:t>: </a:t>
            </a:r>
            <a:endParaRPr lang="en-US" sz="4400" b="0" i="0" u="none" strike="noStrike" cap="none" baseline="0" dirty="0" smtClean="0">
              <a:solidFill>
                <a:srgbClr val="000000"/>
              </a:solidFill>
              <a:latin typeface="Arial"/>
              <a:ea typeface="Arial"/>
              <a:cs typeface="Arial"/>
              <a:sym typeface="Arial"/>
            </a:endParaRPr>
          </a:p>
          <a:p>
            <a:pPr marL="742950" marR="0" lvl="1" indent="-285750" algn="l" rtl="0">
              <a:spcBef>
                <a:spcPts val="0"/>
              </a:spcBef>
              <a:buSzPct val="25000"/>
              <a:buNone/>
            </a:pPr>
            <a:endParaRPr lang="en-US" sz="3200" dirty="0"/>
          </a:p>
          <a:p>
            <a:pPr marL="742950" marR="0" lvl="1" indent="-285750" rtl="0">
              <a:spcBef>
                <a:spcPts val="0"/>
              </a:spcBef>
              <a:buSzPct val="25000"/>
              <a:buNone/>
            </a:pPr>
            <a:r>
              <a:rPr lang="en-US" sz="3200" b="0" i="0" u="none" strike="noStrike" cap="none" baseline="0" dirty="0" smtClean="0">
                <a:solidFill>
                  <a:srgbClr val="000000"/>
                </a:solidFill>
                <a:latin typeface="Arial"/>
                <a:ea typeface="Arial"/>
                <a:cs typeface="Arial"/>
                <a:sym typeface="Arial"/>
              </a:rPr>
              <a:t>  “Pushing </a:t>
            </a:r>
            <a:r>
              <a:rPr lang="en-US" sz="3200" b="0" i="0" u="none" strike="noStrike" cap="none" baseline="0" dirty="0">
                <a:solidFill>
                  <a:srgbClr val="000000"/>
                </a:solidFill>
                <a:latin typeface="Arial"/>
                <a:ea typeface="Arial"/>
                <a:cs typeface="Arial"/>
                <a:sym typeface="Arial"/>
              </a:rPr>
              <a:t>back” against the text in some </a:t>
            </a:r>
            <a:r>
              <a:rPr lang="en-US" sz="3200" b="0" i="0" u="none" strike="noStrike" cap="none" baseline="0" dirty="0" smtClean="0">
                <a:solidFill>
                  <a:srgbClr val="000000"/>
                </a:solidFill>
                <a:latin typeface="Arial"/>
                <a:ea typeface="Arial"/>
                <a:cs typeface="Arial"/>
                <a:sym typeface="Arial"/>
              </a:rPr>
              <a:t>way</a:t>
            </a:r>
            <a:r>
              <a:rPr lang="en-US" sz="3200" b="0" i="0" u="none" strike="noStrike" cap="none" dirty="0" smtClean="0">
                <a:solidFill>
                  <a:srgbClr val="000000"/>
                </a:solidFill>
                <a:latin typeface="Arial"/>
                <a:ea typeface="Arial"/>
                <a:cs typeface="Arial"/>
                <a:sym typeface="Arial"/>
              </a:rPr>
              <a:t> </a:t>
            </a:r>
            <a:r>
              <a:rPr lang="en-US" sz="3200" b="0" i="0" u="none" strike="noStrike" cap="none" baseline="0" dirty="0" smtClean="0">
                <a:solidFill>
                  <a:srgbClr val="000000"/>
                </a:solidFill>
                <a:latin typeface="Arial"/>
                <a:ea typeface="Arial"/>
                <a:cs typeface="Arial"/>
                <a:sym typeface="Arial"/>
              </a:rPr>
              <a:t>(e.g</a:t>
            </a:r>
            <a:r>
              <a:rPr lang="en-US" sz="3200" b="0" i="0" u="none" strike="noStrike" cap="none" baseline="0" dirty="0">
                <a:solidFill>
                  <a:srgbClr val="000000"/>
                </a:solidFill>
                <a:latin typeface="Arial"/>
                <a:ea typeface="Arial"/>
                <a:cs typeface="Arial"/>
                <a:sym typeface="Arial"/>
              </a:rPr>
              <a:t>., disagree with it, challenge something it says, or interpret it differently)</a:t>
            </a:r>
            <a:r>
              <a:rPr lang="en-US" sz="2150" b="0" i="0" u="none" strike="noStrike" cap="none" baseline="0" dirty="0">
                <a:solidFill>
                  <a:srgbClr val="000000"/>
                </a:solidFill>
                <a:latin typeface="Arial"/>
                <a:ea typeface="Arial"/>
                <a:cs typeface="Arial"/>
                <a:sym typeface="Arial"/>
              </a:rPr>
              <a:t/>
            </a:r>
            <a:br>
              <a:rPr lang="en-US" sz="2150" b="0" i="0" u="none" strike="noStrike" cap="none" baseline="0" dirty="0">
                <a:solidFill>
                  <a:srgbClr val="000000"/>
                </a:solidFill>
                <a:latin typeface="Arial"/>
                <a:ea typeface="Arial"/>
                <a:cs typeface="Arial"/>
                <a:sym typeface="Arial"/>
              </a:rPr>
            </a:br>
            <a:endParaRPr lang="en-US" sz="2150" b="0" i="0" u="none" strike="noStrike" cap="none" baseline="0" dirty="0">
              <a:solidFill>
                <a:srgbClr val="000000"/>
              </a:solidFill>
              <a:latin typeface="Arial"/>
              <a:ea typeface="Arial"/>
              <a:cs typeface="Arial"/>
              <a:sym typeface="Arial"/>
            </a:endParaRPr>
          </a:p>
        </p:txBody>
      </p:sp>
      <p:sp>
        <p:nvSpPr>
          <p:cNvPr id="485" name="Shape 485"/>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0" y="2743200"/>
            <a:ext cx="8077200" cy="3429000"/>
          </a:xfrm>
          <a:prstGeom prst="rect">
            <a:avLst/>
          </a:prstGeom>
          <a:noFill/>
          <a:ln>
            <a:noFill/>
          </a:ln>
        </p:spPr>
        <p:txBody>
          <a:bodyPr lIns="91425" tIns="45700" rIns="91425" bIns="45700" anchor="b" anchorCtr="0">
            <a:noAutofit/>
          </a:bodyPr>
          <a:lstStyle/>
          <a:p>
            <a:pPr marL="742950" marR="0" lvl="1" indent="-285750" algn="l" rtl="0">
              <a:spcBef>
                <a:spcPts val="0"/>
              </a:spcBef>
              <a:buSzPct val="25000"/>
              <a:buNone/>
            </a:pPr>
            <a:r>
              <a:rPr lang="en-US" sz="2000" b="0" i="0" u="none" strike="noStrike" cap="none" baseline="0" dirty="0" smtClean="0">
                <a:latin typeface="Arial"/>
                <a:ea typeface="Arial"/>
                <a:cs typeface="Arial"/>
                <a:sym typeface="Arial"/>
              </a:rPr>
              <a:t>	</a:t>
            </a:r>
            <a:r>
              <a:rPr lang="en-US" sz="2000" b="1" i="0" u="none" strike="noStrike" cap="none" baseline="0" dirty="0" smtClean="0">
                <a:latin typeface="Arial"/>
                <a:ea typeface="Arial"/>
                <a:cs typeface="Arial"/>
                <a:sym typeface="Arial"/>
              </a:rPr>
              <a:t>Illustrating </a:t>
            </a:r>
            <a:r>
              <a:rPr lang="en-US" sz="2000" b="0" i="0" u="none" strike="noStrike" cap="none" baseline="0" dirty="0">
                <a:latin typeface="Arial"/>
                <a:ea typeface="Arial"/>
                <a:cs typeface="Arial"/>
                <a:sym typeface="Arial"/>
              </a:rPr>
              <a:t>| </a:t>
            </a:r>
            <a:r>
              <a:rPr lang="en-US" sz="2000" b="0" i="0" u="none" strike="noStrike" cap="none" baseline="0" dirty="0" smtClean="0">
                <a:latin typeface="Arial"/>
                <a:ea typeface="Arial"/>
                <a:cs typeface="Arial"/>
                <a:sym typeface="Arial"/>
              </a:rPr>
              <a:t>Using </a:t>
            </a:r>
            <a:r>
              <a:rPr lang="en-US" sz="2000" b="0" i="0" u="none" strike="noStrike" cap="none" baseline="0" dirty="0">
                <a:latin typeface="Arial"/>
                <a:ea typeface="Arial"/>
                <a:cs typeface="Arial"/>
                <a:sym typeface="Arial"/>
              </a:rPr>
              <a:t>specific examples from the text to support the claim</a:t>
            </a:r>
            <a:br>
              <a:rPr lang="en-US" sz="2000" b="0" i="0" u="none" strike="noStrike" cap="none" baseline="0" dirty="0">
                <a:latin typeface="Arial"/>
                <a:ea typeface="Arial"/>
                <a:cs typeface="Arial"/>
                <a:sym typeface="Arial"/>
              </a:rPr>
            </a:br>
            <a:r>
              <a:rPr lang="en-US" sz="2000" b="0" i="0" u="none" strike="noStrike" cap="none" baseline="0" dirty="0">
                <a:latin typeface="Arial"/>
                <a:ea typeface="Arial"/>
                <a:cs typeface="Arial"/>
                <a:sym typeface="Arial"/>
              </a:rPr>
              <a:t/>
            </a:r>
            <a:br>
              <a:rPr lang="en-US" sz="2000" b="0" i="0" u="none" strike="noStrike" cap="none" baseline="0" dirty="0">
                <a:latin typeface="Arial"/>
                <a:ea typeface="Arial"/>
                <a:cs typeface="Arial"/>
                <a:sym typeface="Arial"/>
              </a:rPr>
            </a:br>
            <a:r>
              <a:rPr lang="en-US" sz="2000" b="1" i="0" u="none" strike="noStrike" cap="none" baseline="0" dirty="0">
                <a:latin typeface="Arial"/>
                <a:ea typeface="Arial"/>
                <a:cs typeface="Arial"/>
                <a:sym typeface="Arial"/>
              </a:rPr>
              <a:t>Authorizing</a:t>
            </a:r>
            <a:r>
              <a:rPr lang="en-US" sz="2000" b="0" i="0" u="none" strike="noStrike" cap="none" baseline="0" dirty="0">
                <a:latin typeface="Arial"/>
                <a:ea typeface="Arial"/>
                <a:cs typeface="Arial"/>
                <a:sym typeface="Arial"/>
              </a:rPr>
              <a:t> | </a:t>
            </a:r>
            <a:r>
              <a:rPr lang="en-US" sz="2000" b="0" i="0" u="none" strike="noStrike" cap="none" baseline="0" dirty="0" smtClean="0">
                <a:latin typeface="Arial"/>
                <a:ea typeface="Arial"/>
                <a:cs typeface="Arial"/>
                <a:sym typeface="Arial"/>
              </a:rPr>
              <a:t>Referring </a:t>
            </a:r>
            <a:r>
              <a:rPr lang="en-US" sz="2000" b="0" i="0" u="none" strike="noStrike" cap="none" baseline="0" dirty="0">
                <a:latin typeface="Arial"/>
                <a:ea typeface="Arial"/>
                <a:cs typeface="Arial"/>
                <a:sym typeface="Arial"/>
              </a:rPr>
              <a:t>to an “expert” to support the claim</a:t>
            </a:r>
            <a:br>
              <a:rPr lang="en-US" sz="2000" b="0" i="0" u="none" strike="noStrike" cap="none" baseline="0" dirty="0">
                <a:latin typeface="Arial"/>
                <a:ea typeface="Arial"/>
                <a:cs typeface="Arial"/>
                <a:sym typeface="Arial"/>
              </a:rPr>
            </a:br>
            <a:r>
              <a:rPr lang="en-US" sz="2000" b="0" i="0" u="none" strike="noStrike" cap="none" baseline="0" dirty="0">
                <a:latin typeface="Arial"/>
                <a:ea typeface="Arial"/>
                <a:cs typeface="Arial"/>
                <a:sym typeface="Arial"/>
              </a:rPr>
              <a:t/>
            </a:r>
            <a:br>
              <a:rPr lang="en-US" sz="2000" b="0" i="0" u="none" strike="noStrike" cap="none" baseline="0" dirty="0">
                <a:latin typeface="Arial"/>
                <a:ea typeface="Arial"/>
                <a:cs typeface="Arial"/>
                <a:sym typeface="Arial"/>
              </a:rPr>
            </a:br>
            <a:r>
              <a:rPr lang="en-US" sz="2000" b="1" i="0" u="none" strike="noStrike" cap="none" baseline="0" dirty="0">
                <a:latin typeface="Arial"/>
                <a:ea typeface="Arial"/>
                <a:cs typeface="Arial"/>
                <a:sym typeface="Arial"/>
              </a:rPr>
              <a:t>Countering</a:t>
            </a:r>
            <a:r>
              <a:rPr lang="en-US" sz="2000" b="0" i="0" u="none" strike="noStrike" cap="none" baseline="0" dirty="0">
                <a:latin typeface="Arial"/>
                <a:ea typeface="Arial"/>
                <a:cs typeface="Arial"/>
                <a:sym typeface="Arial"/>
              </a:rPr>
              <a:t> | “</a:t>
            </a:r>
            <a:r>
              <a:rPr lang="en-US" sz="2000" b="0" i="0" u="none" strike="noStrike" cap="none" baseline="0" dirty="0" smtClean="0">
                <a:latin typeface="Arial"/>
                <a:ea typeface="Arial"/>
                <a:cs typeface="Arial"/>
                <a:sym typeface="Arial"/>
              </a:rPr>
              <a:t>Pushing </a:t>
            </a:r>
            <a:r>
              <a:rPr lang="en-US" sz="2000" b="0" i="0" u="none" strike="noStrike" cap="none" baseline="0" dirty="0">
                <a:latin typeface="Arial"/>
                <a:ea typeface="Arial"/>
                <a:cs typeface="Arial"/>
                <a:sym typeface="Arial"/>
              </a:rPr>
              <a:t>back” against the text in some way (e.g., disagree with it, challenge something it says, or interpret it differently)</a:t>
            </a:r>
            <a:br>
              <a:rPr lang="en-US" sz="2000" b="0" i="0" u="none" strike="noStrike" cap="none" baseline="0" dirty="0">
                <a:latin typeface="Arial"/>
                <a:ea typeface="Arial"/>
                <a:cs typeface="Arial"/>
                <a:sym typeface="Arial"/>
              </a:rPr>
            </a:br>
            <a:endParaRPr lang="en-US" sz="2000" b="0" i="0" u="none" strike="noStrike" cap="none" baseline="0" dirty="0">
              <a:latin typeface="Arial"/>
              <a:ea typeface="Arial"/>
              <a:cs typeface="Arial"/>
              <a:sym typeface="Arial"/>
            </a:endParaRPr>
          </a:p>
        </p:txBody>
      </p:sp>
      <p:sp>
        <p:nvSpPr>
          <p:cNvPr id="109" name="Shape 109"/>
          <p:cNvSpPr txBox="1"/>
          <p:nvPr/>
        </p:nvSpPr>
        <p:spPr>
          <a:xfrm>
            <a:off x="4292183" y="685800"/>
            <a:ext cx="4267199" cy="18158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dk1"/>
                </a:solidFill>
                <a:latin typeface="Calibri"/>
                <a:ea typeface="Calibri"/>
                <a:cs typeface="Calibri"/>
                <a:sym typeface="Calibri"/>
              </a:rPr>
              <a:t>In this mini-unit, we’ll practice ways that writers use sources to develop their arguments:</a:t>
            </a:r>
          </a:p>
        </p:txBody>
      </p:sp>
      <p:sp>
        <p:nvSpPr>
          <p:cNvPr id="110" name="Shape 110"/>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Shape 490"/>
          <p:cNvPicPr preferRelativeResize="0"/>
          <p:nvPr/>
        </p:nvPicPr>
        <p:blipFill rotWithShape="1">
          <a:blip r:embed="rId3">
            <a:alphaModFix/>
          </a:blip>
          <a:srcRect/>
          <a:stretch/>
        </p:blipFill>
        <p:spPr>
          <a:xfrm>
            <a:off x="-533400" y="-1774800"/>
            <a:ext cx="2613600" cy="8731199"/>
          </a:xfrm>
          <a:prstGeom prst="rect">
            <a:avLst/>
          </a:prstGeom>
          <a:noFill/>
          <a:ln>
            <a:noFill/>
          </a:ln>
        </p:spPr>
      </p:pic>
      <p:sp>
        <p:nvSpPr>
          <p:cNvPr id="491" name="Shape 491"/>
          <p:cNvSpPr/>
          <p:nvPr/>
        </p:nvSpPr>
        <p:spPr>
          <a:xfrm>
            <a:off x="1909997" y="304800"/>
            <a:ext cx="6934199" cy="1466554"/>
          </a:xfrm>
          <a:prstGeom prst="rect">
            <a:avLst/>
          </a:prstGeom>
          <a:noFill/>
          <a:ln>
            <a:noFill/>
          </a:ln>
        </p:spPr>
        <p:txBody>
          <a:bodyPr lIns="91425" tIns="45700" rIns="91425" bIns="45700" anchor="t" anchorCtr="0">
            <a:noAutofit/>
          </a:bodyPr>
          <a:lstStyle/>
          <a:p>
            <a:pPr marL="457200" marR="0" lvl="1" indent="0" algn="l" rtl="0">
              <a:lnSpc>
                <a:spcPct val="115000"/>
              </a:lnSpc>
              <a:spcBef>
                <a:spcPts val="0"/>
              </a:spcBef>
              <a:buSzPct val="25000"/>
              <a:buNone/>
            </a:pPr>
            <a:r>
              <a:rPr lang="en-US" sz="4000" b="1" i="1" u="none" strike="noStrike" cap="none" baseline="0">
                <a:solidFill>
                  <a:schemeClr val="dk1"/>
                </a:solidFill>
                <a:latin typeface="Calibri"/>
                <a:ea typeface="Calibri"/>
                <a:cs typeface="Calibri"/>
                <a:sym typeface="Calibri"/>
              </a:rPr>
              <a:t>Countering </a:t>
            </a:r>
            <a:r>
              <a:rPr lang="en-US" sz="4000" b="1" i="0" u="none" strike="noStrike" cap="none" baseline="0">
                <a:solidFill>
                  <a:schemeClr val="dk1"/>
                </a:solidFill>
                <a:latin typeface="Calibri"/>
                <a:ea typeface="Calibri"/>
                <a:cs typeface="Calibri"/>
                <a:sym typeface="Calibri"/>
              </a:rPr>
              <a:t>is</a:t>
            </a:r>
            <a:r>
              <a:rPr lang="en-US" sz="4000" b="1" i="1" u="none" strike="noStrike" cap="none" baseline="0">
                <a:solidFill>
                  <a:schemeClr val="dk1"/>
                </a:solidFill>
                <a:latin typeface="Calibri"/>
                <a:ea typeface="Calibri"/>
                <a:cs typeface="Calibri"/>
                <a:sym typeface="Calibri"/>
              </a:rPr>
              <a:t> </a:t>
            </a:r>
            <a:r>
              <a:rPr lang="en-US" sz="4000" b="1" i="0" u="none" strike="noStrike" cap="none" baseline="0">
                <a:solidFill>
                  <a:schemeClr val="dk1"/>
                </a:solidFill>
                <a:latin typeface="Calibri"/>
                <a:ea typeface="Calibri"/>
                <a:cs typeface="Calibri"/>
                <a:sym typeface="Calibri"/>
              </a:rPr>
              <a:t>another move in argument writing. </a:t>
            </a:r>
          </a:p>
        </p:txBody>
      </p:sp>
      <p:sp>
        <p:nvSpPr>
          <p:cNvPr id="492" name="Shape 492"/>
          <p:cNvSpPr txBox="1"/>
          <p:nvPr/>
        </p:nvSpPr>
        <p:spPr>
          <a:xfrm>
            <a:off x="3167921" y="2590800"/>
            <a:ext cx="5643795" cy="32932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sng" strike="noStrike" cap="none" baseline="0" dirty="0">
                <a:solidFill>
                  <a:schemeClr val="dk1"/>
                </a:solidFill>
                <a:latin typeface="Calibri"/>
                <a:ea typeface="Calibri"/>
                <a:cs typeface="Calibri"/>
                <a:sym typeface="Calibri"/>
              </a:rPr>
              <a:t>First</a:t>
            </a:r>
            <a:r>
              <a:rPr lang="en-US" sz="3200" b="1" i="0" u="none" strike="noStrike" cap="none" baseline="0" dirty="0">
                <a:solidFill>
                  <a:schemeClr val="dk1"/>
                </a:solidFill>
                <a:latin typeface="Calibri"/>
                <a:ea typeface="Calibri"/>
                <a:cs typeface="Calibri"/>
                <a:sym typeface="Calibri"/>
              </a:rPr>
              <a:t>, we acknowledge a claim that is in </a:t>
            </a:r>
            <a:r>
              <a:rPr lang="en-US" sz="3200" b="1" i="1" u="none" strike="noStrike" cap="none" baseline="0" dirty="0">
                <a:solidFill>
                  <a:schemeClr val="dk1"/>
                </a:solidFill>
                <a:latin typeface="Calibri"/>
                <a:ea typeface="Calibri"/>
                <a:cs typeface="Calibri"/>
                <a:sym typeface="Calibri"/>
              </a:rPr>
              <a:t>opposition</a:t>
            </a:r>
            <a:r>
              <a:rPr lang="en-US" sz="3200" b="1" i="0" u="none" strike="noStrike" cap="none" baseline="0" dirty="0">
                <a:solidFill>
                  <a:schemeClr val="dk1"/>
                </a:solidFill>
                <a:latin typeface="Calibri"/>
                <a:ea typeface="Calibri"/>
                <a:cs typeface="Calibri"/>
                <a:sym typeface="Calibri"/>
              </a:rPr>
              <a:t> to ours.</a:t>
            </a:r>
          </a:p>
          <a:p>
            <a:pPr marL="285750" marR="0" lvl="0" indent="-82550" algn="l" rtl="0">
              <a:spcBef>
                <a:spcPts val="0"/>
              </a:spcBef>
              <a:buClr>
                <a:schemeClr val="dk1"/>
              </a:buClr>
              <a:buFont typeface="Calibri"/>
              <a:buNone/>
            </a:pPr>
            <a:endParaRPr sz="3200" b="1"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3200" b="1" i="0" u="none" strike="noStrike" cap="none" baseline="0" dirty="0">
                <a:solidFill>
                  <a:schemeClr val="dk1"/>
                </a:solidFill>
                <a:latin typeface="Calibri"/>
                <a:ea typeface="Calibri"/>
                <a:cs typeface="Calibri"/>
                <a:sym typeface="Calibri"/>
              </a:rPr>
              <a:t>Example:  Others will argue that our school should NOT </a:t>
            </a:r>
            <a:r>
              <a:rPr lang="en-US" sz="3200" b="1" i="0" u="none" strike="noStrike" cap="none" baseline="0" dirty="0" smtClean="0">
                <a:solidFill>
                  <a:schemeClr val="dk1"/>
                </a:solidFill>
                <a:latin typeface="Calibri"/>
                <a:ea typeface="Calibri"/>
                <a:cs typeface="Calibri"/>
                <a:sym typeface="Calibri"/>
              </a:rPr>
              <a:t>change its menu options.  </a:t>
            </a:r>
            <a:endParaRPr lang="en-US" sz="32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600" b="1" i="0" u="none" strike="noStrike" cap="none" baseline="0" dirty="0">
              <a:solidFill>
                <a:schemeClr val="dk1"/>
              </a:solidFill>
              <a:latin typeface="Calibri"/>
              <a:ea typeface="Calibri"/>
              <a:cs typeface="Calibri"/>
              <a:sym typeface="Calibri"/>
            </a:endParaRPr>
          </a:p>
        </p:txBody>
      </p:sp>
      <p:cxnSp>
        <p:nvCxnSpPr>
          <p:cNvPr id="493" name="Shape 493"/>
          <p:cNvCxnSpPr/>
          <p:nvPr/>
        </p:nvCxnSpPr>
        <p:spPr>
          <a:xfrm>
            <a:off x="2514600" y="1981200"/>
            <a:ext cx="6019799" cy="0"/>
          </a:xfrm>
          <a:prstGeom prst="straightConnector1">
            <a:avLst/>
          </a:prstGeom>
          <a:noFill/>
          <a:ln w="9525" cap="flat">
            <a:solidFill>
              <a:srgbClr val="4A7DBB"/>
            </a:solidFill>
            <a:prstDash val="solid"/>
            <a:round/>
            <a:headEnd type="none" w="med" len="med"/>
            <a:tailEnd type="none" w="med" len="med"/>
          </a:ln>
        </p:spPr>
      </p:cxnSp>
      <p:sp>
        <p:nvSpPr>
          <p:cNvPr id="494" name="Shape 494"/>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Shape 500"/>
          <p:cNvPicPr preferRelativeResize="0"/>
          <p:nvPr/>
        </p:nvPicPr>
        <p:blipFill rotWithShape="1">
          <a:blip r:embed="rId3">
            <a:alphaModFix/>
          </a:blip>
          <a:srcRect/>
          <a:stretch/>
        </p:blipFill>
        <p:spPr>
          <a:xfrm>
            <a:off x="73925" y="114975"/>
            <a:ext cx="1787399" cy="6661499"/>
          </a:xfrm>
          <a:prstGeom prst="rect">
            <a:avLst/>
          </a:prstGeom>
          <a:noFill/>
          <a:ln>
            <a:noFill/>
          </a:ln>
        </p:spPr>
      </p:pic>
      <p:sp>
        <p:nvSpPr>
          <p:cNvPr id="501" name="Shape 501"/>
          <p:cNvSpPr/>
          <p:nvPr/>
        </p:nvSpPr>
        <p:spPr>
          <a:xfrm>
            <a:off x="1909997" y="304800"/>
            <a:ext cx="6934199" cy="891911"/>
          </a:xfrm>
          <a:prstGeom prst="rect">
            <a:avLst/>
          </a:prstGeom>
          <a:noFill/>
          <a:ln>
            <a:noFill/>
          </a:ln>
        </p:spPr>
        <p:txBody>
          <a:bodyPr lIns="91425" tIns="45700" rIns="91425" bIns="45700" anchor="t" anchorCtr="0">
            <a:noAutofit/>
          </a:bodyPr>
          <a:lstStyle/>
          <a:p>
            <a:pPr marL="457200" marR="0" lvl="1" indent="0" algn="l" rtl="0">
              <a:lnSpc>
                <a:spcPct val="115000"/>
              </a:lnSpc>
              <a:spcBef>
                <a:spcPts val="0"/>
              </a:spcBef>
              <a:buSzPct val="25000"/>
              <a:buNone/>
            </a:pPr>
            <a:r>
              <a:rPr lang="en-US" sz="4800" b="1" i="1" u="none" strike="noStrike" cap="none" baseline="0">
                <a:solidFill>
                  <a:schemeClr val="dk1"/>
                </a:solidFill>
                <a:latin typeface="Calibri"/>
                <a:ea typeface="Calibri"/>
                <a:cs typeface="Calibri"/>
                <a:sym typeface="Calibri"/>
              </a:rPr>
              <a:t>Countering</a:t>
            </a:r>
          </a:p>
        </p:txBody>
      </p:sp>
      <p:sp>
        <p:nvSpPr>
          <p:cNvPr id="502" name="Shape 502"/>
          <p:cNvSpPr txBox="1"/>
          <p:nvPr/>
        </p:nvSpPr>
        <p:spPr>
          <a:xfrm>
            <a:off x="1681396" y="1404081"/>
            <a:ext cx="7162800" cy="5447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sng" strike="noStrike" cap="none" baseline="0" dirty="0">
                <a:solidFill>
                  <a:schemeClr val="dk1"/>
                </a:solidFill>
                <a:latin typeface="Calibri"/>
                <a:ea typeface="Calibri"/>
                <a:cs typeface="Calibri"/>
                <a:sym typeface="Calibri"/>
              </a:rPr>
              <a:t>Then</a:t>
            </a:r>
            <a:r>
              <a:rPr lang="en-US" sz="2800" b="1" i="0" u="none" strike="noStrike" cap="none" baseline="0" dirty="0">
                <a:solidFill>
                  <a:schemeClr val="dk1"/>
                </a:solidFill>
                <a:latin typeface="Calibri"/>
                <a:ea typeface="Calibri"/>
                <a:cs typeface="Calibri"/>
                <a:sym typeface="Calibri"/>
              </a:rPr>
              <a:t>, we identify evidence that our opponents might use to support their claim.</a:t>
            </a:r>
          </a:p>
          <a:p>
            <a:pPr marL="0" marR="0" lvl="0" indent="0" algn="l" rtl="0">
              <a:spcBef>
                <a:spcPts val="0"/>
              </a:spcBef>
              <a:buNone/>
            </a:pPr>
            <a:endParaRPr sz="1200" b="1" i="0" u="none" strike="noStrike" cap="none" baseline="0" dirty="0">
              <a:solidFill>
                <a:schemeClr val="dk1"/>
              </a:solidFill>
              <a:latin typeface="Calibri"/>
              <a:ea typeface="Calibri"/>
              <a:cs typeface="Calibri"/>
              <a:sym typeface="Calibri"/>
            </a:endParaRPr>
          </a:p>
          <a:p>
            <a:pPr marL="914400" lvl="2">
              <a:buSzPct val="25000"/>
            </a:pPr>
            <a:endParaRPr lang="en-US" sz="2800" b="1" i="0" u="none" strike="noStrike" cap="none" baseline="0" dirty="0" smtClean="0">
              <a:solidFill>
                <a:schemeClr val="dk1"/>
              </a:solidFill>
              <a:latin typeface="Calibri"/>
              <a:ea typeface="Calibri"/>
              <a:cs typeface="Calibri"/>
              <a:sym typeface="Calibri"/>
            </a:endParaRPr>
          </a:p>
          <a:p>
            <a:pPr marL="914400" lvl="2">
              <a:buSzPct val="25000"/>
            </a:pPr>
            <a:r>
              <a:rPr lang="en-US" sz="2800" b="1" i="0" u="none" strike="noStrike" cap="none" baseline="0" dirty="0" smtClean="0">
                <a:solidFill>
                  <a:schemeClr val="dk1"/>
                </a:solidFill>
                <a:latin typeface="Calibri"/>
                <a:ea typeface="Calibri"/>
                <a:cs typeface="Calibri"/>
                <a:sym typeface="Calibri"/>
              </a:rPr>
              <a:t>Example</a:t>
            </a:r>
            <a:r>
              <a:rPr lang="en-US" sz="2800" b="1" i="0" u="none" strike="noStrike" cap="none" baseline="0" dirty="0">
                <a:solidFill>
                  <a:schemeClr val="dk1"/>
                </a:solidFill>
                <a:latin typeface="Calibri"/>
                <a:ea typeface="Calibri"/>
                <a:cs typeface="Calibri"/>
                <a:sym typeface="Calibri"/>
              </a:rPr>
              <a:t>:  </a:t>
            </a:r>
            <a:r>
              <a:rPr lang="en-US" sz="2800" b="0" i="0" u="none" strike="noStrike" cap="none" baseline="0" dirty="0">
                <a:solidFill>
                  <a:schemeClr val="dk1"/>
                </a:solidFill>
                <a:latin typeface="Calibri"/>
                <a:ea typeface="Calibri"/>
                <a:cs typeface="Calibri"/>
                <a:sym typeface="Calibri"/>
              </a:rPr>
              <a:t>Those who are against </a:t>
            </a:r>
            <a:r>
              <a:rPr lang="en-US" sz="2800" b="0" i="0" u="none" strike="noStrike" cap="none" baseline="0" dirty="0" smtClean="0">
                <a:solidFill>
                  <a:schemeClr val="dk1"/>
                </a:solidFill>
                <a:latin typeface="Calibri"/>
                <a:ea typeface="Calibri"/>
                <a:cs typeface="Calibri"/>
                <a:sym typeface="Calibri"/>
              </a:rPr>
              <a:t>further menu changes refer to the large number of </a:t>
            </a:r>
            <a:r>
              <a:rPr lang="en-US" sz="2800" dirty="0">
                <a:solidFill>
                  <a:schemeClr val="dk1"/>
                </a:solidFill>
                <a:latin typeface="Calibri"/>
                <a:ea typeface="Calibri"/>
                <a:cs typeface="Calibri"/>
                <a:sym typeface="Calibri"/>
              </a:rPr>
              <a:t>complaints about our </a:t>
            </a:r>
            <a:r>
              <a:rPr lang="en-US" sz="2800" dirty="0" smtClean="0">
                <a:solidFill>
                  <a:schemeClr val="dk1"/>
                </a:solidFill>
                <a:latin typeface="Calibri"/>
                <a:ea typeface="Calibri"/>
                <a:cs typeface="Calibri"/>
                <a:sym typeface="Calibri"/>
              </a:rPr>
              <a:t>new menu options</a:t>
            </a:r>
            <a:r>
              <a:rPr lang="en-US" sz="2800" b="0" i="0" u="none" strike="noStrike" cap="none" baseline="0" dirty="0" smtClean="0">
                <a:solidFill>
                  <a:schemeClr val="dk1"/>
                </a:solidFill>
                <a:latin typeface="Calibri"/>
                <a:ea typeface="Calibri"/>
                <a:cs typeface="Calibri"/>
                <a:sym typeface="Calibri"/>
              </a:rPr>
              <a:t>. These opponents suggest we give students additional time to adjust to the changes, rather than</a:t>
            </a:r>
            <a:r>
              <a:rPr lang="en-US" sz="2800" b="0" i="0" u="none" strike="noStrike" cap="none" dirty="0" smtClean="0">
                <a:solidFill>
                  <a:schemeClr val="dk1"/>
                </a:solidFill>
                <a:latin typeface="Calibri"/>
                <a:ea typeface="Calibri"/>
                <a:cs typeface="Calibri"/>
                <a:sym typeface="Calibri"/>
              </a:rPr>
              <a:t> causing more confusion with new changes.</a:t>
            </a:r>
            <a:r>
              <a:rPr lang="en-US" sz="2800" b="0" i="0" u="none" strike="noStrike" cap="none" baseline="0" dirty="0" smtClean="0">
                <a:solidFill>
                  <a:schemeClr val="dk1"/>
                </a:solidFill>
                <a:latin typeface="Calibri"/>
                <a:ea typeface="Calibri"/>
                <a:cs typeface="Calibri"/>
                <a:sym typeface="Calibri"/>
              </a:rPr>
              <a:t>  </a:t>
            </a:r>
            <a:endParaRPr sz="16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600" b="1" i="0" u="none" strike="noStrike" cap="none" baseline="0" dirty="0">
              <a:solidFill>
                <a:schemeClr val="dk1"/>
              </a:solidFill>
              <a:latin typeface="Calibri"/>
              <a:ea typeface="Calibri"/>
              <a:cs typeface="Calibri"/>
              <a:sym typeface="Calibri"/>
            </a:endParaRPr>
          </a:p>
        </p:txBody>
      </p:sp>
      <p:sp>
        <p:nvSpPr>
          <p:cNvPr id="503" name="Shape 503"/>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Shape 509"/>
          <p:cNvPicPr preferRelativeResize="0"/>
          <p:nvPr/>
        </p:nvPicPr>
        <p:blipFill rotWithShape="1">
          <a:blip r:embed="rId3">
            <a:alphaModFix/>
          </a:blip>
          <a:srcRect/>
          <a:stretch/>
        </p:blipFill>
        <p:spPr>
          <a:xfrm>
            <a:off x="90350" y="304800"/>
            <a:ext cx="1782299" cy="6248999"/>
          </a:xfrm>
          <a:prstGeom prst="rect">
            <a:avLst/>
          </a:prstGeom>
          <a:noFill/>
          <a:ln>
            <a:noFill/>
          </a:ln>
        </p:spPr>
      </p:pic>
      <p:sp>
        <p:nvSpPr>
          <p:cNvPr id="510" name="Shape 510"/>
          <p:cNvSpPr/>
          <p:nvPr/>
        </p:nvSpPr>
        <p:spPr>
          <a:xfrm>
            <a:off x="1909997" y="304800"/>
            <a:ext cx="6934199" cy="891911"/>
          </a:xfrm>
          <a:prstGeom prst="rect">
            <a:avLst/>
          </a:prstGeom>
          <a:noFill/>
          <a:ln>
            <a:noFill/>
          </a:ln>
        </p:spPr>
        <p:txBody>
          <a:bodyPr lIns="91425" tIns="45700" rIns="91425" bIns="45700" anchor="t" anchorCtr="0">
            <a:noAutofit/>
          </a:bodyPr>
          <a:lstStyle/>
          <a:p>
            <a:pPr marL="457200" marR="0" lvl="1" indent="0" algn="l" rtl="0">
              <a:lnSpc>
                <a:spcPct val="115000"/>
              </a:lnSpc>
              <a:spcBef>
                <a:spcPts val="0"/>
              </a:spcBef>
              <a:buSzPct val="25000"/>
              <a:buNone/>
            </a:pPr>
            <a:r>
              <a:rPr lang="en-US" sz="4800" b="1" i="1" u="none" strike="noStrike" cap="none" baseline="0">
                <a:solidFill>
                  <a:schemeClr val="dk1"/>
                </a:solidFill>
                <a:latin typeface="Calibri"/>
                <a:ea typeface="Calibri"/>
                <a:cs typeface="Calibri"/>
                <a:sym typeface="Calibri"/>
              </a:rPr>
              <a:t>Countering</a:t>
            </a:r>
          </a:p>
        </p:txBody>
      </p:sp>
      <p:sp>
        <p:nvSpPr>
          <p:cNvPr id="511" name="Shape 511"/>
          <p:cNvSpPr txBox="1"/>
          <p:nvPr/>
        </p:nvSpPr>
        <p:spPr>
          <a:xfrm>
            <a:off x="1828799" y="1752600"/>
            <a:ext cx="6982917" cy="52014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sng" strike="noStrike" cap="none" baseline="0" dirty="0">
                <a:solidFill>
                  <a:schemeClr val="dk1"/>
                </a:solidFill>
                <a:latin typeface="Calibri"/>
                <a:ea typeface="Calibri"/>
                <a:cs typeface="Calibri"/>
                <a:sym typeface="Calibri"/>
              </a:rPr>
              <a:t>Finally</a:t>
            </a:r>
            <a:r>
              <a:rPr lang="en-US" sz="2800" b="1" i="0" u="none" strike="noStrike" cap="none" baseline="0" dirty="0">
                <a:solidFill>
                  <a:schemeClr val="dk1"/>
                </a:solidFill>
                <a:latin typeface="Calibri"/>
                <a:ea typeface="Calibri"/>
                <a:cs typeface="Calibri"/>
                <a:sym typeface="Calibri"/>
              </a:rPr>
              <a:t>, we suggest a different way of thinking about their evidence:</a:t>
            </a:r>
          </a:p>
          <a:p>
            <a:pPr marL="0" marR="0" lvl="0" indent="0" algn="l" rtl="0">
              <a:spcBef>
                <a:spcPts val="0"/>
              </a:spcBef>
              <a:buNone/>
            </a:pPr>
            <a:endParaRPr sz="3600" b="1" i="0" u="none" strike="noStrike" cap="none" baseline="0" dirty="0">
              <a:solidFill>
                <a:schemeClr val="dk1"/>
              </a:solidFill>
              <a:latin typeface="Calibri"/>
              <a:ea typeface="Calibri"/>
              <a:cs typeface="Calibri"/>
              <a:sym typeface="Calibri"/>
            </a:endParaRPr>
          </a:p>
          <a:p>
            <a:pPr marL="914400" marR="0" lvl="2" indent="0" algn="l" rtl="0">
              <a:spcBef>
                <a:spcPts val="0"/>
              </a:spcBef>
              <a:buSzPct val="25000"/>
              <a:buNone/>
            </a:pPr>
            <a:r>
              <a:rPr lang="en-US" sz="2400" b="1" i="0" u="none" strike="noStrike" cap="none" baseline="0" dirty="0">
                <a:solidFill>
                  <a:schemeClr val="dk1"/>
                </a:solidFill>
                <a:latin typeface="Calibri"/>
                <a:ea typeface="Calibri"/>
                <a:cs typeface="Calibri"/>
                <a:sym typeface="Calibri"/>
              </a:rPr>
              <a:t>Example:  </a:t>
            </a:r>
            <a:r>
              <a:rPr lang="en-US" sz="2400" b="0" i="0" u="none" strike="noStrike" cap="none" baseline="0" dirty="0">
                <a:solidFill>
                  <a:schemeClr val="dk1"/>
                </a:solidFill>
                <a:latin typeface="Calibri"/>
                <a:ea typeface="Calibri"/>
                <a:cs typeface="Calibri"/>
                <a:sym typeface="Calibri"/>
              </a:rPr>
              <a:t>This </a:t>
            </a:r>
            <a:r>
              <a:rPr lang="en-US" sz="2400" b="0" i="0" u="none" strike="noStrike" cap="none" baseline="0" dirty="0" smtClean="0">
                <a:solidFill>
                  <a:schemeClr val="dk1"/>
                </a:solidFill>
                <a:latin typeface="Calibri"/>
                <a:ea typeface="Calibri"/>
                <a:cs typeface="Calibri"/>
                <a:sym typeface="Calibri"/>
              </a:rPr>
              <a:t>position is misguided. Students are extremely resilient.  Making</a:t>
            </a:r>
            <a:r>
              <a:rPr lang="en-US" sz="2400" b="0" i="0" u="none" strike="noStrike" cap="none" dirty="0" smtClean="0">
                <a:solidFill>
                  <a:schemeClr val="dk1"/>
                </a:solidFill>
                <a:latin typeface="Calibri"/>
                <a:ea typeface="Calibri"/>
                <a:cs typeface="Calibri"/>
                <a:sym typeface="Calibri"/>
              </a:rPr>
              <a:t> additional menu changes that provide both tasty and nutritious options should lead to more satisfaction, not more confusion.</a:t>
            </a:r>
            <a:endParaRPr lang="en-US" sz="2400" b="0" i="0" u="none" strike="noStrike" cap="none" baseline="0" dirty="0">
              <a:solidFill>
                <a:schemeClr val="dk1"/>
              </a:solidFill>
              <a:latin typeface="Calibri"/>
              <a:ea typeface="Calibri"/>
              <a:cs typeface="Calibri"/>
              <a:sym typeface="Calibri"/>
            </a:endParaRPr>
          </a:p>
          <a:p>
            <a:pPr marL="1371600" marR="0" lvl="3" indent="0" algn="l" rtl="0">
              <a:spcBef>
                <a:spcPts val="0"/>
              </a:spcBef>
              <a:buNone/>
            </a:pPr>
            <a:endParaRPr sz="24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400" b="1" i="0" u="none" strike="noStrike" cap="none" baseline="0" dirty="0">
              <a:solidFill>
                <a:schemeClr val="dk1"/>
              </a:solidFill>
              <a:latin typeface="Calibri"/>
              <a:ea typeface="Calibri"/>
              <a:cs typeface="Calibri"/>
              <a:sym typeface="Calibri"/>
            </a:endParaRPr>
          </a:p>
        </p:txBody>
      </p:sp>
      <p:sp>
        <p:nvSpPr>
          <p:cNvPr id="513" name="Shape 513"/>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p:nvPr/>
        </p:nvSpPr>
        <p:spPr>
          <a:xfrm>
            <a:off x="609600" y="4522528"/>
            <a:ext cx="8153399" cy="3693318"/>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Calibri"/>
              <a:buChar char="•"/>
            </a:pPr>
            <a:r>
              <a:rPr lang="en-US" sz="1800" b="1" i="0" u="none" strike="noStrike" cap="none" baseline="0" dirty="0">
                <a:solidFill>
                  <a:schemeClr val="dk1"/>
                </a:solidFill>
                <a:latin typeface="Calibri"/>
                <a:ea typeface="Calibri"/>
                <a:cs typeface="Calibri"/>
                <a:sym typeface="Calibri"/>
              </a:rPr>
              <a:t>Acknowledge the other side’s </a:t>
            </a:r>
            <a:r>
              <a:rPr lang="en-US" sz="1800" b="1" i="0" u="none" strike="noStrike" cap="none" baseline="0" dirty="0" smtClean="0">
                <a:solidFill>
                  <a:schemeClr val="dk1"/>
                </a:solidFill>
                <a:latin typeface="Calibri"/>
                <a:ea typeface="Calibri"/>
                <a:cs typeface="Calibri"/>
                <a:sym typeface="Calibri"/>
              </a:rPr>
              <a:t>claim</a:t>
            </a:r>
            <a:r>
              <a:rPr lang="en-US" sz="1800" b="1" dirty="0">
                <a:solidFill>
                  <a:schemeClr val="dk1"/>
                </a:solidFill>
                <a:latin typeface="Calibri"/>
                <a:ea typeface="Calibri"/>
                <a:cs typeface="Calibri"/>
                <a:sym typeface="Calibri"/>
              </a:rPr>
              <a:t>.</a:t>
            </a:r>
            <a:endParaRPr sz="1800" b="1" i="0" u="none" strike="noStrike" cap="none" baseline="0" dirty="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sz="1800" b="1" i="0" u="none" strike="noStrike" cap="none" baseline="0" dirty="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Calibri"/>
              <a:buChar char="•"/>
            </a:pPr>
            <a:r>
              <a:rPr lang="en-US" sz="1800" b="1" i="0" u="none" strike="noStrike" cap="none" baseline="0" dirty="0">
                <a:solidFill>
                  <a:schemeClr val="dk1"/>
                </a:solidFill>
                <a:latin typeface="Calibri"/>
                <a:ea typeface="Calibri"/>
                <a:cs typeface="Calibri"/>
                <a:sym typeface="Calibri"/>
              </a:rPr>
              <a:t>Note the evidence they are using that </a:t>
            </a:r>
            <a:r>
              <a:rPr lang="en-US" sz="1800" b="1" i="0" u="none" strike="noStrike" cap="none" baseline="0" dirty="0" smtClean="0">
                <a:solidFill>
                  <a:schemeClr val="dk1"/>
                </a:solidFill>
                <a:latin typeface="Calibri"/>
                <a:ea typeface="Calibri"/>
                <a:cs typeface="Calibri"/>
                <a:sym typeface="Calibri"/>
              </a:rPr>
              <a:t>you want </a:t>
            </a:r>
            <a:r>
              <a:rPr lang="en-US" sz="1800" b="1" i="0" u="none" strike="noStrike" cap="none" baseline="0" dirty="0">
                <a:solidFill>
                  <a:schemeClr val="dk1"/>
                </a:solidFill>
                <a:latin typeface="Calibri"/>
                <a:ea typeface="Calibri"/>
                <a:cs typeface="Calibri"/>
                <a:sym typeface="Calibri"/>
              </a:rPr>
              <a:t>to </a:t>
            </a:r>
            <a:r>
              <a:rPr lang="en-US" sz="1800" b="1" i="0" u="none" strike="noStrike" cap="none" baseline="0" dirty="0" smtClean="0">
                <a:solidFill>
                  <a:schemeClr val="dk1"/>
                </a:solidFill>
                <a:latin typeface="Calibri"/>
                <a:ea typeface="Calibri"/>
                <a:cs typeface="Calibri"/>
                <a:sym typeface="Calibri"/>
              </a:rPr>
              <a:t>refute.</a:t>
            </a:r>
            <a:endParaRPr lang="en-US" sz="1800" b="1" i="0" u="none" strike="noStrike" cap="none" baseline="0" dirty="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sz="1800" b="1" i="0" u="none" strike="noStrike" cap="none" baseline="0" dirty="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Calibri"/>
              <a:buChar char="•"/>
            </a:pPr>
            <a:r>
              <a:rPr lang="en-US" sz="1800" b="1" i="0" u="none" strike="noStrike" cap="none" baseline="0" dirty="0">
                <a:solidFill>
                  <a:schemeClr val="dk1"/>
                </a:solidFill>
                <a:latin typeface="Calibri"/>
                <a:ea typeface="Calibri"/>
                <a:cs typeface="Calibri"/>
                <a:sym typeface="Calibri"/>
              </a:rPr>
              <a:t>Suggest a different way of thinking about their </a:t>
            </a:r>
            <a:r>
              <a:rPr lang="en-US" sz="1800" b="1" i="0" u="none" strike="noStrike" cap="none" baseline="0" dirty="0" smtClean="0">
                <a:solidFill>
                  <a:schemeClr val="dk1"/>
                </a:solidFill>
                <a:latin typeface="Calibri"/>
                <a:ea typeface="Calibri"/>
                <a:cs typeface="Calibri"/>
                <a:sym typeface="Calibri"/>
              </a:rPr>
              <a:t>evidence.</a:t>
            </a:r>
            <a:endParaRPr lang="en-US" sz="1800" b="1" i="0" u="none" strike="noStrike" cap="none" baseline="0" dirty="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sz="1800" b="1" i="0" u="none" strike="noStrike" cap="none" baseline="0" dirty="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sz="1800" b="1" i="0" u="none" strike="noStrike" cap="none" baseline="0" dirty="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sz="1800" b="1" i="0" u="none" strike="noStrike" cap="none" baseline="0" dirty="0">
              <a:solidFill>
                <a:schemeClr val="dk1"/>
              </a:solidFill>
              <a:latin typeface="Calibri"/>
              <a:ea typeface="Calibri"/>
              <a:cs typeface="Calibri"/>
              <a:sym typeface="Calibri"/>
            </a:endParaRPr>
          </a:p>
        </p:txBody>
      </p:sp>
      <p:sp>
        <p:nvSpPr>
          <p:cNvPr id="532" name="Shape 532"/>
          <p:cNvSpPr txBox="1"/>
          <p:nvPr/>
        </p:nvSpPr>
        <p:spPr>
          <a:xfrm>
            <a:off x="228600" y="228600"/>
            <a:ext cx="8610599" cy="1569660"/>
          </a:xfrm>
          <a:prstGeom prst="rect">
            <a:avLst/>
          </a:prstGeom>
          <a:noFill/>
          <a:ln>
            <a:noFill/>
          </a:ln>
        </p:spPr>
        <p:txBody>
          <a:bodyPr lIns="91425" tIns="45700" rIns="91425" bIns="45700" anchor="t" anchorCtr="0">
            <a:noAutofit/>
          </a:bodyPr>
          <a:lstStyle/>
          <a:p>
            <a:r>
              <a:rPr lang="en-US" sz="3200" b="1" i="0" u="none" strike="noStrike" cap="none" baseline="0" dirty="0" smtClean="0">
                <a:solidFill>
                  <a:schemeClr val="dk1"/>
                </a:solidFill>
                <a:latin typeface="Calibri"/>
                <a:ea typeface="Calibri"/>
                <a:cs typeface="Calibri"/>
                <a:sym typeface="Calibri"/>
              </a:rPr>
              <a:t>PRACTICE!</a:t>
            </a:r>
            <a:r>
              <a:rPr lang="en-US" sz="3200" b="1" i="0" u="none" strike="noStrike" cap="none" dirty="0" smtClean="0">
                <a:solidFill>
                  <a:schemeClr val="dk1"/>
                </a:solidFill>
                <a:latin typeface="Calibri"/>
                <a:ea typeface="Calibri"/>
                <a:cs typeface="Calibri"/>
                <a:sym typeface="Calibri"/>
              </a:rPr>
              <a:t>  </a:t>
            </a:r>
            <a:r>
              <a:rPr lang="en-US" sz="3200" b="0" i="0" u="none" strike="noStrike" cap="none" baseline="0" dirty="0" smtClean="0">
                <a:solidFill>
                  <a:schemeClr val="dk1"/>
                </a:solidFill>
                <a:latin typeface="Calibri"/>
                <a:ea typeface="Calibri"/>
                <a:cs typeface="Calibri"/>
                <a:sym typeface="Calibri"/>
              </a:rPr>
              <a:t>Choose </a:t>
            </a:r>
            <a:r>
              <a:rPr lang="en-US" sz="3200" b="0" i="0" u="none" strike="noStrike" cap="none" baseline="0" dirty="0">
                <a:solidFill>
                  <a:schemeClr val="dk1"/>
                </a:solidFill>
                <a:latin typeface="Calibri"/>
                <a:ea typeface="Calibri"/>
                <a:cs typeface="Calibri"/>
                <a:sym typeface="Calibri"/>
              </a:rPr>
              <a:t>one </a:t>
            </a:r>
            <a:r>
              <a:rPr lang="en-US" sz="3200" b="0" i="0" u="none" strike="noStrike" cap="none" baseline="0" dirty="0" smtClean="0">
                <a:solidFill>
                  <a:schemeClr val="dk1"/>
                </a:solidFill>
                <a:latin typeface="Calibri"/>
                <a:ea typeface="Calibri"/>
                <a:cs typeface="Calibri"/>
                <a:sym typeface="Calibri"/>
              </a:rPr>
              <a:t>piece of evidence from this passage to counter.</a:t>
            </a:r>
            <a:r>
              <a:rPr lang="en-US" sz="1600" b="0" i="0" u="none" strike="noStrike" cap="none" baseline="0" dirty="0" smtClean="0">
                <a:solidFill>
                  <a:schemeClr val="dk1"/>
                </a:solidFill>
                <a:latin typeface="Calibri"/>
                <a:ea typeface="Calibri"/>
                <a:cs typeface="Calibri"/>
                <a:sym typeface="Calibri"/>
              </a:rPr>
              <a:t> </a:t>
            </a:r>
          </a:p>
          <a:p>
            <a:endParaRPr lang="en-US" sz="1600" dirty="0">
              <a:solidFill>
                <a:schemeClr val="dk1"/>
              </a:solidFill>
              <a:latin typeface="Calibri"/>
              <a:sym typeface="Calibri"/>
            </a:endParaRPr>
          </a:p>
          <a:p>
            <a:r>
              <a:rPr lang="en-US" sz="2000" b="1" dirty="0" smtClean="0"/>
              <a:t>How can we encourage students to eat healthier foods?   One sure way is to follow the new USDA rules</a:t>
            </a:r>
            <a:r>
              <a:rPr lang="en-US" sz="2000" b="1" dirty="0"/>
              <a:t> focus on </a:t>
            </a:r>
            <a:r>
              <a:rPr lang="en-US" sz="2000" b="1" dirty="0" smtClean="0"/>
              <a:t>advertising—anything that can’t be sold to students during school hours also won’t be able to be advertised to them.  That means we would have to remove all of the posters and bulletin boards that line our halls.  Why?  They all have ads for fast foods. If we remove these ads from our school, students won’t be so tempted to eat things that are bad for them.  As First Lady Michelle Obama says, “Kids </a:t>
            </a:r>
            <a:r>
              <a:rPr lang="en-US" sz="2000" b="1" dirty="0"/>
              <a:t>will be begging us for items from the produce aisle instead of from the snack aisle."</a:t>
            </a:r>
          </a:p>
          <a:p>
            <a:endParaRPr lang="en-US" sz="2000" dirty="0"/>
          </a:p>
        </p:txBody>
      </p:sp>
      <p:sp>
        <p:nvSpPr>
          <p:cNvPr id="533" name="Shape 533"/>
          <p:cNvSpPr txBox="1"/>
          <p:nvPr/>
        </p:nvSpPr>
        <p:spPr>
          <a:xfrm rot="-770665">
            <a:off x="7162799" y="4285059"/>
            <a:ext cx="1523999" cy="1938991"/>
          </a:xfrm>
          <a:prstGeom prst="rect">
            <a:avLst/>
          </a:prstGeom>
          <a:solidFill>
            <a:srgbClr val="00B0F0"/>
          </a:solid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chemeClr val="lt1"/>
                </a:solidFill>
                <a:latin typeface="Calibri"/>
                <a:ea typeface="Calibri"/>
                <a:cs typeface="Calibri"/>
                <a:sym typeface="Calibri"/>
              </a:rPr>
              <a:t>Be ready to share what you came up with!</a:t>
            </a:r>
          </a:p>
        </p:txBody>
      </p:sp>
      <p:sp>
        <p:nvSpPr>
          <p:cNvPr id="534" name="Shape 534"/>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5638193"/>
              </p:ext>
            </p:extLst>
          </p:nvPr>
        </p:nvGraphicFramePr>
        <p:xfrm>
          <a:off x="1524000" y="1397000"/>
          <a:ext cx="6096000" cy="5181600"/>
        </p:xfrm>
        <a:graphic>
          <a:graphicData uri="http://schemas.openxmlformats.org/drawingml/2006/table">
            <a:tbl>
              <a:tblPr firstRow="1" bandRow="1">
                <a:tableStyleId>{E6C273C0-7DFD-4751-B92D-E6D2597B2E65}</a:tableStyleId>
              </a:tblPr>
              <a:tblGrid>
                <a:gridCol w="2032000"/>
                <a:gridCol w="2032000"/>
                <a:gridCol w="2032000"/>
              </a:tblGrid>
              <a:tr h="370840">
                <a:tc gridSpan="3">
                  <a:txBody>
                    <a:bodyPr/>
                    <a:lstStyle/>
                    <a:p>
                      <a:pPr algn="ctr"/>
                      <a:r>
                        <a:rPr lang="en-US" sz="2800" dirty="0" smtClean="0"/>
                        <a:t>COUNTERING</a:t>
                      </a:r>
                      <a:r>
                        <a:rPr lang="en-US" sz="2800" baseline="0" dirty="0" smtClean="0"/>
                        <a:t> </a:t>
                      </a:r>
                      <a:endParaRPr lang="en-US" sz="2800"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b="1" i="0" u="none" strike="noStrike" cap="none" baseline="0" dirty="0" smtClean="0">
                          <a:solidFill>
                            <a:schemeClr val="dk1"/>
                          </a:solidFill>
                          <a:latin typeface="Calibri"/>
                          <a:ea typeface="Calibri"/>
                          <a:cs typeface="Calibri"/>
                          <a:sym typeface="Calibri"/>
                        </a:rPr>
                        <a:t>Acknowledge the other side’s claim</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cap="none" baseline="0" dirty="0" smtClean="0">
                          <a:solidFill>
                            <a:schemeClr val="dk1"/>
                          </a:solidFill>
                          <a:latin typeface="Calibri"/>
                          <a:ea typeface="Calibri"/>
                          <a:cs typeface="Calibri"/>
                          <a:sym typeface="Calibri"/>
                        </a:rPr>
                        <a:t>Note the evidence or reason they are using (or might use) that you want to refute.</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cap="none" baseline="0" dirty="0" smtClean="0">
                          <a:solidFill>
                            <a:schemeClr val="dk1"/>
                          </a:solidFill>
                          <a:latin typeface="Calibri"/>
                          <a:ea typeface="Calibri"/>
                          <a:cs typeface="Calibri"/>
                          <a:sym typeface="Calibri"/>
                        </a:rPr>
                        <a:t>Suggest a different way of thinking about their evidence or reason.</a:t>
                      </a:r>
                    </a:p>
                    <a:p>
                      <a:endParaRPr lang="en-US" sz="2000" dirty="0"/>
                    </a:p>
                  </a:txBody>
                  <a:tcPr/>
                </a:tc>
              </a:tr>
              <a:tr h="370840">
                <a:tc>
                  <a:txBody>
                    <a:bodyPr/>
                    <a:lstStyle/>
                    <a:p>
                      <a:pPr marL="0" marR="0" lvl="0" indent="0" algn="l" rtl="0">
                        <a:spcBef>
                          <a:spcPts val="0"/>
                        </a:spcBef>
                        <a:buClr>
                          <a:schemeClr val="dk1"/>
                        </a:buClr>
                        <a:buSzPct val="100000"/>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endParaRPr lang="en-US" dirty="0"/>
                    </a:p>
                  </a:txBody>
                  <a:tcPr/>
                </a:tc>
                <a:tc>
                  <a:txBody>
                    <a:bodyPr/>
                    <a:lstStyle/>
                    <a:p>
                      <a:endParaRPr lang="en-US" dirty="0"/>
                    </a:p>
                  </a:txBody>
                  <a:tcPr/>
                </a:tc>
                <a:tc>
                  <a:txBody>
                    <a:bodyPr/>
                    <a:lstStyle/>
                    <a:p>
                      <a:endParaRPr lang="en-US"/>
                    </a:p>
                  </a:txBody>
                  <a:tcPr/>
                </a:tc>
              </a:tr>
            </a:tbl>
          </a:graphicData>
        </a:graphic>
      </p:graphicFrame>
      <p:sp>
        <p:nvSpPr>
          <p:cNvPr id="3" name="Rectangle 2"/>
          <p:cNvSpPr/>
          <p:nvPr/>
        </p:nvSpPr>
        <p:spPr>
          <a:xfrm>
            <a:off x="838200" y="385233"/>
            <a:ext cx="7010400" cy="646331"/>
          </a:xfrm>
          <a:prstGeom prst="rect">
            <a:avLst/>
          </a:prstGeom>
        </p:spPr>
        <p:txBody>
          <a:bodyPr wrap="square">
            <a:spAutoFit/>
          </a:bodyPr>
          <a:lstStyle/>
          <a:p>
            <a:r>
              <a:rPr lang="en-US" sz="3600" b="1" dirty="0">
                <a:solidFill>
                  <a:schemeClr val="dk1"/>
                </a:solidFill>
                <a:latin typeface="Calibri"/>
                <a:ea typeface="Calibri"/>
                <a:cs typeface="Calibri"/>
                <a:sym typeface="Calibri"/>
              </a:rPr>
              <a:t>Try it:  </a:t>
            </a:r>
            <a:r>
              <a:rPr lang="en-US" sz="3600" b="1" i="1" dirty="0" smtClean="0">
                <a:solidFill>
                  <a:schemeClr val="dk1"/>
                </a:solidFill>
                <a:latin typeface="Calibri"/>
                <a:ea typeface="Calibri"/>
                <a:cs typeface="Calibri"/>
                <a:sym typeface="Calibri"/>
              </a:rPr>
              <a:t>Countering the Opposition</a:t>
            </a:r>
            <a:endParaRPr lang="en-US" sz="3600" b="1" dirty="0"/>
          </a:p>
        </p:txBody>
      </p:sp>
    </p:spTree>
    <p:extLst>
      <p:ext uri="{BB962C8B-B14F-4D97-AF65-F5344CB8AC3E}">
        <p14:creationId xmlns:p14="http://schemas.microsoft.com/office/powerpoint/2010/main" val="1577391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5520245"/>
              </p:ext>
            </p:extLst>
          </p:nvPr>
        </p:nvGraphicFramePr>
        <p:xfrm>
          <a:off x="533400" y="1371600"/>
          <a:ext cx="8305800" cy="4541520"/>
        </p:xfrm>
        <a:graphic>
          <a:graphicData uri="http://schemas.openxmlformats.org/drawingml/2006/table">
            <a:tbl>
              <a:tblPr firstRow="1" bandRow="1">
                <a:tableStyleId>{E6C273C0-7DFD-4751-B92D-E6D2597B2E65}</a:tableStyleId>
              </a:tblPr>
              <a:tblGrid>
                <a:gridCol w="2286000"/>
                <a:gridCol w="2971800"/>
                <a:gridCol w="3048000"/>
              </a:tblGrid>
              <a:tr h="370840">
                <a:tc gridSpan="3">
                  <a:txBody>
                    <a:bodyPr/>
                    <a:lstStyle/>
                    <a:p>
                      <a:pPr algn="ctr"/>
                      <a:r>
                        <a:rPr lang="en-US" sz="2800" dirty="0" smtClean="0"/>
                        <a:t>COUNTERING</a:t>
                      </a:r>
                      <a:r>
                        <a:rPr lang="en-US" sz="2800" baseline="0" dirty="0" smtClean="0"/>
                        <a:t> </a:t>
                      </a:r>
                      <a:endParaRPr lang="en-US" sz="2800" dirty="0"/>
                    </a:p>
                  </a:txBody>
                  <a:tcPr/>
                </a:tc>
                <a:tc hMerge="1">
                  <a:txBody>
                    <a:bodyPr/>
                    <a:lstStyle/>
                    <a:p>
                      <a:endParaRPr lang="en-US" dirty="0"/>
                    </a:p>
                  </a:txBody>
                  <a:tcPr/>
                </a:tc>
                <a:tc hMerge="1">
                  <a:txBody>
                    <a:bodyPr/>
                    <a:lstStyle/>
                    <a:p>
                      <a:endParaRPr lang="en-US" dirty="0"/>
                    </a:p>
                  </a:txBody>
                  <a:tcPr/>
                </a:tc>
              </a:tr>
              <a:tr h="370840">
                <a:tc>
                  <a:txBody>
                    <a:bodyPr/>
                    <a:lstStyle/>
                    <a:p>
                      <a:r>
                        <a:rPr lang="en-US" sz="1800" b="1" i="0" u="none" strike="noStrike" cap="none" baseline="0" dirty="0" smtClean="0">
                          <a:solidFill>
                            <a:schemeClr val="dk1"/>
                          </a:solidFill>
                          <a:latin typeface="Calibri"/>
                          <a:ea typeface="Calibri"/>
                          <a:cs typeface="Calibri"/>
                          <a:sym typeface="Calibri"/>
                        </a:rPr>
                        <a:t>Acknowledge the other side’s claim</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cap="none" baseline="0" dirty="0" smtClean="0">
                          <a:solidFill>
                            <a:schemeClr val="dk1"/>
                          </a:solidFill>
                          <a:latin typeface="Calibri"/>
                          <a:ea typeface="Calibri"/>
                          <a:cs typeface="Calibri"/>
                          <a:sym typeface="Calibri"/>
                        </a:rPr>
                        <a:t>Note the evidence or reason they are using (or might use) that you want to refute.</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cap="none" baseline="0" dirty="0" smtClean="0">
                          <a:solidFill>
                            <a:schemeClr val="dk1"/>
                          </a:solidFill>
                          <a:latin typeface="Calibri"/>
                          <a:ea typeface="Calibri"/>
                          <a:cs typeface="Calibri"/>
                          <a:sym typeface="Calibri"/>
                        </a:rPr>
                        <a:t>Suggest a different way of thinking about their evidence or reason.</a:t>
                      </a:r>
                    </a:p>
                    <a:p>
                      <a:endParaRPr lang="en-US" sz="1800" dirty="0"/>
                    </a:p>
                  </a:txBody>
                  <a:tcPr/>
                </a:tc>
              </a:tr>
              <a:tr h="370840">
                <a:tc>
                  <a:txBody>
                    <a:bodyPr/>
                    <a:lstStyle/>
                    <a:p>
                      <a:pPr marL="0" marR="0" lvl="0" indent="0" algn="l" rtl="0">
                        <a:spcBef>
                          <a:spcPts val="0"/>
                        </a:spcBef>
                        <a:buClr>
                          <a:schemeClr val="dk1"/>
                        </a:buClr>
                        <a:buFont typeface="Calibri"/>
                        <a:buNone/>
                      </a:pPr>
                      <a:r>
                        <a:rPr lang="en-US" sz="1800" b="1" dirty="0" smtClean="0"/>
                        <a:t>The</a:t>
                      </a:r>
                      <a:r>
                        <a:rPr lang="en-US" sz="1800" b="1" baseline="0" dirty="0" smtClean="0"/>
                        <a:t> writer says that i</a:t>
                      </a:r>
                      <a:r>
                        <a:rPr lang="en-US" sz="1800" b="1" dirty="0" smtClean="0"/>
                        <a:t>f we remove fast food ads from our school, students won’t be so tempted to eat things that are bad for them.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As First Lady Michelle Obama says, “Kids will be begging us for items from the produce aisle instead of from the snack aisle."</a:t>
                      </a:r>
                    </a:p>
                    <a:p>
                      <a:endParaRPr lang="en-US" sz="1800" dirty="0"/>
                    </a:p>
                  </a:txBody>
                  <a:tcPr/>
                </a:tc>
                <a:tc>
                  <a:txBody>
                    <a:bodyPr/>
                    <a:lstStyle/>
                    <a:p>
                      <a:r>
                        <a:rPr lang="en-US" sz="1800" b="1" dirty="0" smtClean="0"/>
                        <a:t>It’s really not so simple.  Out of sight is </a:t>
                      </a:r>
                      <a:r>
                        <a:rPr lang="en-US" sz="1800" b="1" u="sng" dirty="0" smtClean="0"/>
                        <a:t>not</a:t>
                      </a:r>
                      <a:r>
                        <a:rPr lang="en-US" sz="1800" b="1" u="none" baseline="0" dirty="0" smtClean="0"/>
                        <a:t> out of mind.  Ask any dieter.  While healthy eating is an admirable goal, we need to engage students in the decision to make good choices, not just hide pictures of fast food and assume the problem will take care of itself.</a:t>
                      </a:r>
                      <a:endParaRPr lang="en-US" sz="1800" b="1" dirty="0"/>
                    </a:p>
                  </a:txBody>
                  <a:tcPr/>
                </a:tc>
              </a:tr>
            </a:tbl>
          </a:graphicData>
        </a:graphic>
      </p:graphicFrame>
      <p:sp>
        <p:nvSpPr>
          <p:cNvPr id="3" name="Rectangle 2"/>
          <p:cNvSpPr/>
          <p:nvPr/>
        </p:nvSpPr>
        <p:spPr>
          <a:xfrm>
            <a:off x="838200" y="385233"/>
            <a:ext cx="7010400" cy="646331"/>
          </a:xfrm>
          <a:prstGeom prst="rect">
            <a:avLst/>
          </a:prstGeom>
        </p:spPr>
        <p:txBody>
          <a:bodyPr wrap="square">
            <a:spAutoFit/>
          </a:bodyPr>
          <a:lstStyle/>
          <a:p>
            <a:r>
              <a:rPr lang="en-US" sz="3600" b="1" dirty="0">
                <a:solidFill>
                  <a:schemeClr val="dk1"/>
                </a:solidFill>
                <a:latin typeface="Calibri"/>
                <a:ea typeface="Calibri"/>
                <a:cs typeface="Calibri"/>
                <a:sym typeface="Calibri"/>
              </a:rPr>
              <a:t>Try it:  </a:t>
            </a:r>
            <a:r>
              <a:rPr lang="en-US" sz="3600" b="1" i="1" dirty="0" smtClean="0">
                <a:solidFill>
                  <a:schemeClr val="dk1"/>
                </a:solidFill>
                <a:latin typeface="Calibri"/>
                <a:ea typeface="Calibri"/>
                <a:cs typeface="Calibri"/>
                <a:sym typeface="Calibri"/>
              </a:rPr>
              <a:t>Countering the Opposition</a:t>
            </a:r>
            <a:endParaRPr lang="en-US" sz="3600" b="1" dirty="0"/>
          </a:p>
        </p:txBody>
      </p:sp>
    </p:spTree>
    <p:extLst>
      <p:ext uri="{BB962C8B-B14F-4D97-AF65-F5344CB8AC3E}">
        <p14:creationId xmlns:p14="http://schemas.microsoft.com/office/powerpoint/2010/main" val="397307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Shape 549"/>
          <p:cNvPicPr preferRelativeResize="0"/>
          <p:nvPr/>
        </p:nvPicPr>
        <p:blipFill rotWithShape="1">
          <a:blip r:embed="rId3">
            <a:alphaModFix/>
          </a:blip>
          <a:srcRect/>
          <a:stretch/>
        </p:blipFill>
        <p:spPr>
          <a:xfrm>
            <a:off x="60125" y="533850"/>
            <a:ext cx="2717399" cy="5765700"/>
          </a:xfrm>
          <a:prstGeom prst="rect">
            <a:avLst/>
          </a:prstGeom>
          <a:noFill/>
          <a:ln>
            <a:noFill/>
          </a:ln>
        </p:spPr>
      </p:pic>
      <p:sp>
        <p:nvSpPr>
          <p:cNvPr id="550" name="Shape 550"/>
          <p:cNvSpPr/>
          <p:nvPr/>
        </p:nvSpPr>
        <p:spPr>
          <a:xfrm>
            <a:off x="1909997" y="304800"/>
            <a:ext cx="6934199" cy="758668"/>
          </a:xfrm>
          <a:prstGeom prst="rect">
            <a:avLst/>
          </a:prstGeom>
          <a:noFill/>
          <a:ln>
            <a:noFill/>
          </a:ln>
        </p:spPr>
        <p:txBody>
          <a:bodyPr lIns="91425" tIns="45700" rIns="91425" bIns="45700" anchor="t" anchorCtr="0">
            <a:noAutofit/>
          </a:bodyPr>
          <a:lstStyle/>
          <a:p>
            <a:pPr marL="457200" marR="0" lvl="1" indent="0" algn="l" rtl="0">
              <a:lnSpc>
                <a:spcPct val="115000"/>
              </a:lnSpc>
              <a:spcBef>
                <a:spcPts val="0"/>
              </a:spcBef>
              <a:buSzPct val="25000"/>
              <a:buNone/>
            </a:pPr>
            <a:r>
              <a:rPr lang="en-US" sz="4000" b="1" i="1" u="none" strike="noStrike" cap="none" baseline="0" dirty="0" smtClean="0">
                <a:solidFill>
                  <a:schemeClr val="dk1"/>
                </a:solidFill>
                <a:latin typeface="Calibri"/>
                <a:ea typeface="Calibri"/>
                <a:cs typeface="Calibri"/>
                <a:sym typeface="Calibri"/>
              </a:rPr>
              <a:t>Debriefing</a:t>
            </a:r>
            <a:endParaRPr lang="en-US" sz="4000" b="1" i="0" u="none" strike="noStrike" cap="none" baseline="0" dirty="0">
              <a:solidFill>
                <a:schemeClr val="dk1"/>
              </a:solidFill>
              <a:latin typeface="Calibri"/>
              <a:ea typeface="Calibri"/>
              <a:cs typeface="Calibri"/>
              <a:sym typeface="Calibri"/>
            </a:endParaRPr>
          </a:p>
        </p:txBody>
      </p:sp>
      <p:sp>
        <p:nvSpPr>
          <p:cNvPr id="551" name="Shape 551"/>
          <p:cNvSpPr txBox="1"/>
          <p:nvPr/>
        </p:nvSpPr>
        <p:spPr>
          <a:xfrm>
            <a:off x="2057400" y="1600200"/>
            <a:ext cx="6754317" cy="4770536"/>
          </a:xfrm>
          <a:prstGeom prst="rect">
            <a:avLst/>
          </a:prstGeom>
          <a:noFill/>
          <a:ln>
            <a:noFill/>
          </a:ln>
        </p:spPr>
        <p:txBody>
          <a:bodyPr lIns="91425" tIns="45700" rIns="91425" bIns="45700" anchor="t" anchorCtr="0">
            <a:noAutofit/>
          </a:bodyPr>
          <a:lstStyle/>
          <a:p>
            <a:pPr marL="0" marR="0" lvl="0" indent="0" algn="l" rtl="0">
              <a:spcBef>
                <a:spcPts val="0"/>
              </a:spcBef>
              <a:buNone/>
            </a:pPr>
            <a:endParaRPr sz="1000" b="1" i="0" u="none" strike="noStrike" cap="none" baseline="0" dirty="0">
              <a:solidFill>
                <a:schemeClr val="dk1"/>
              </a:solidFill>
              <a:latin typeface="Calibri"/>
              <a:ea typeface="Calibri"/>
              <a:cs typeface="Calibri"/>
              <a:sym typeface="Calibri"/>
            </a:endParaRPr>
          </a:p>
          <a:p>
            <a:pPr marL="914400" marR="0" lvl="2" indent="0" algn="l" rtl="0">
              <a:spcBef>
                <a:spcPts val="0"/>
              </a:spcBef>
              <a:buSzPct val="25000"/>
              <a:buNone/>
            </a:pPr>
            <a:r>
              <a:rPr lang="en-US" sz="2800" b="1" i="0" u="none" strike="noStrike" cap="none" baseline="0" dirty="0" smtClean="0">
                <a:solidFill>
                  <a:schemeClr val="dk1"/>
                </a:solidFill>
                <a:latin typeface="Calibri"/>
                <a:ea typeface="Calibri"/>
                <a:cs typeface="Calibri"/>
                <a:sym typeface="Calibri"/>
              </a:rPr>
              <a:t>Let’s </a:t>
            </a:r>
            <a:r>
              <a:rPr lang="en-US" sz="2800" b="1" i="0" u="none" strike="noStrike" cap="none" baseline="0" dirty="0">
                <a:solidFill>
                  <a:schemeClr val="dk1"/>
                </a:solidFill>
                <a:latin typeface="Calibri"/>
                <a:ea typeface="Calibri"/>
                <a:cs typeface="Calibri"/>
                <a:sym typeface="Calibri"/>
              </a:rPr>
              <a:t>share our efforts and talk about what worked and what might improve our attempts to counter.</a:t>
            </a:r>
          </a:p>
        </p:txBody>
      </p:sp>
      <p:sp>
        <p:nvSpPr>
          <p:cNvPr id="552" name="Shape 552"/>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extLst>
      <p:ext uri="{BB962C8B-B14F-4D97-AF65-F5344CB8AC3E}">
        <p14:creationId xmlns:p14="http://schemas.microsoft.com/office/powerpoint/2010/main" val="3413946331"/>
      </p:ext>
    </p:extLst>
  </p:cSld>
  <p:clrMapOvr>
    <a:masterClrMapping/>
  </p:clrMapOvr>
  <p:transition spd="slow">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719137" y="101100"/>
            <a:ext cx="80771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600" b="1" i="0" u="none" strike="noStrike" cap="none" baseline="0" dirty="0">
                <a:solidFill>
                  <a:schemeClr val="dk1"/>
                </a:solidFill>
                <a:latin typeface="Calibri"/>
                <a:ea typeface="Calibri"/>
                <a:cs typeface="Calibri"/>
                <a:sym typeface="Calibri"/>
              </a:rPr>
              <a:t>Next Steps:  </a:t>
            </a:r>
            <a:r>
              <a:rPr lang="en-US" sz="3600" b="0" i="0" u="none" strike="noStrike" cap="none" baseline="0" dirty="0">
                <a:solidFill>
                  <a:schemeClr val="dk1"/>
                </a:solidFill>
                <a:latin typeface="Calibri"/>
                <a:ea typeface="Calibri"/>
                <a:cs typeface="Calibri"/>
                <a:sym typeface="Calibri"/>
              </a:rPr>
              <a:t>Return your </a:t>
            </a:r>
            <a:r>
              <a:rPr lang="en-US" sz="3600" b="0" i="0" u="none" strike="noStrike" cap="none" baseline="0" dirty="0" smtClean="0">
                <a:solidFill>
                  <a:schemeClr val="dk1"/>
                </a:solidFill>
                <a:latin typeface="Calibri"/>
                <a:ea typeface="Calibri"/>
                <a:cs typeface="Calibri"/>
                <a:sym typeface="Calibri"/>
              </a:rPr>
              <a:t>draft.</a:t>
            </a:r>
            <a:r>
              <a:rPr lang="en-US" sz="3600" b="0" i="0" u="none" strike="noStrike" cap="none" dirty="0" smtClean="0">
                <a:solidFill>
                  <a:schemeClr val="dk1"/>
                </a:solidFill>
                <a:latin typeface="Calibri"/>
                <a:ea typeface="Calibri"/>
                <a:cs typeface="Calibri"/>
                <a:sym typeface="Calibri"/>
              </a:rPr>
              <a:t> Use the Countering Chart or your own paper</a:t>
            </a:r>
            <a:r>
              <a:rPr lang="en-US" sz="4400" dirty="0">
                <a:solidFill>
                  <a:schemeClr val="dk1"/>
                </a:solidFill>
                <a:latin typeface="Calibri"/>
                <a:ea typeface="Calibri"/>
                <a:cs typeface="Calibri"/>
                <a:sym typeface="Calibri"/>
              </a:rPr>
              <a:t>.</a:t>
            </a:r>
            <a:endParaRPr lang="en-US" sz="4400" b="0" i="0" u="none" strike="noStrike" cap="none" baseline="0" dirty="0">
              <a:solidFill>
                <a:schemeClr val="dk1"/>
              </a:solidFill>
              <a:latin typeface="Calibri"/>
              <a:ea typeface="Calibri"/>
              <a:cs typeface="Calibri"/>
              <a:sym typeface="Calibri"/>
            </a:endParaRPr>
          </a:p>
        </p:txBody>
      </p:sp>
      <p:sp>
        <p:nvSpPr>
          <p:cNvPr id="559" name="Shape 559"/>
          <p:cNvSpPr txBox="1"/>
          <p:nvPr/>
        </p:nvSpPr>
        <p:spPr>
          <a:xfrm>
            <a:off x="990600" y="5618946"/>
            <a:ext cx="7696199"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1" u="none" strike="noStrike" cap="none" baseline="0" dirty="0">
                <a:solidFill>
                  <a:schemeClr val="dk1"/>
                </a:solidFill>
                <a:latin typeface="Calibri"/>
                <a:ea typeface="Calibri"/>
                <a:cs typeface="Calibri"/>
                <a:sym typeface="Calibri"/>
              </a:rPr>
              <a:t>Then revise your </a:t>
            </a:r>
            <a:r>
              <a:rPr lang="en-US" sz="2800" b="1" i="1" u="none" strike="noStrike" cap="none" baseline="0" dirty="0" smtClean="0">
                <a:solidFill>
                  <a:schemeClr val="dk1"/>
                </a:solidFill>
                <a:latin typeface="Calibri"/>
                <a:ea typeface="Calibri"/>
                <a:cs typeface="Calibri"/>
                <a:sym typeface="Calibri"/>
              </a:rPr>
              <a:t>draft </a:t>
            </a:r>
            <a:r>
              <a:rPr lang="en-US" sz="2800" b="1" i="1" u="none" strike="noStrike" cap="none" baseline="0" dirty="0">
                <a:solidFill>
                  <a:schemeClr val="dk1"/>
                </a:solidFill>
                <a:latin typeface="Calibri"/>
                <a:ea typeface="Calibri"/>
                <a:cs typeface="Calibri"/>
                <a:sym typeface="Calibri"/>
              </a:rPr>
              <a:t>to include this new text in which you counter </a:t>
            </a:r>
            <a:r>
              <a:rPr lang="en-US" sz="2800" b="1" i="1" dirty="0" smtClean="0">
                <a:solidFill>
                  <a:schemeClr val="dk1"/>
                </a:solidFill>
                <a:latin typeface="Calibri"/>
                <a:ea typeface="Calibri"/>
                <a:cs typeface="Calibri"/>
                <a:sym typeface="Calibri"/>
              </a:rPr>
              <a:t>an opposing</a:t>
            </a:r>
            <a:r>
              <a:rPr lang="en-US" sz="2800" b="1" i="1" u="none" strike="noStrike" cap="none" baseline="0" dirty="0" smtClean="0">
                <a:solidFill>
                  <a:schemeClr val="dk1"/>
                </a:solidFill>
                <a:latin typeface="Calibri"/>
                <a:ea typeface="Calibri"/>
                <a:cs typeface="Calibri"/>
                <a:sym typeface="Calibri"/>
              </a:rPr>
              <a:t> </a:t>
            </a:r>
            <a:r>
              <a:rPr lang="en-US" sz="2800" b="1" i="1" u="none" strike="noStrike" cap="none" baseline="0" dirty="0">
                <a:solidFill>
                  <a:schemeClr val="dk1"/>
                </a:solidFill>
                <a:latin typeface="Calibri"/>
                <a:ea typeface="Calibri"/>
                <a:cs typeface="Calibri"/>
                <a:sym typeface="Calibri"/>
              </a:rPr>
              <a:t>argument.</a:t>
            </a:r>
          </a:p>
        </p:txBody>
      </p:sp>
      <p:sp>
        <p:nvSpPr>
          <p:cNvPr id="560" name="Shape 560"/>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pic>
        <p:nvPicPr>
          <p:cNvPr id="561" name="Shape 561"/>
          <p:cNvPicPr preferRelativeResize="0"/>
          <p:nvPr/>
        </p:nvPicPr>
        <p:blipFill>
          <a:blip r:embed="rId3">
            <a:alphaModFix/>
          </a:blip>
          <a:stretch>
            <a:fillRect/>
          </a:stretch>
        </p:blipFill>
        <p:spPr>
          <a:xfrm>
            <a:off x="719137" y="1244100"/>
            <a:ext cx="8239125" cy="444817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75765966"/>
              </p:ext>
            </p:extLst>
          </p:nvPr>
        </p:nvGraphicFramePr>
        <p:xfrm>
          <a:off x="1524000" y="1397000"/>
          <a:ext cx="6096000" cy="4114800"/>
        </p:xfrm>
        <a:graphic>
          <a:graphicData uri="http://schemas.openxmlformats.org/drawingml/2006/table">
            <a:tbl>
              <a:tblPr firstRow="1" bandRow="1">
                <a:tableStyleId>{E6C273C0-7DFD-4751-B92D-E6D2597B2E65}</a:tableStyleId>
              </a:tblPr>
              <a:tblGrid>
                <a:gridCol w="2032000"/>
                <a:gridCol w="2032000"/>
                <a:gridCol w="2032000"/>
              </a:tblGrid>
              <a:tr h="370840">
                <a:tc gridSpan="3">
                  <a:txBody>
                    <a:bodyPr/>
                    <a:lstStyle/>
                    <a:p>
                      <a:pPr algn="ctr"/>
                      <a:r>
                        <a:rPr lang="en-US" sz="2800" dirty="0" smtClean="0"/>
                        <a:t>COUNTERING</a:t>
                      </a:r>
                      <a:r>
                        <a:rPr lang="en-US" sz="2800" baseline="0" dirty="0" smtClean="0"/>
                        <a:t> </a:t>
                      </a:r>
                      <a:endParaRPr lang="en-US" sz="2800" dirty="0"/>
                    </a:p>
                  </a:txBody>
                  <a:tcPr/>
                </a:tc>
                <a:tc hMerge="1">
                  <a:txBody>
                    <a:bodyPr/>
                    <a:lstStyle/>
                    <a:p>
                      <a:endParaRPr lang="en-US" dirty="0"/>
                    </a:p>
                  </a:txBody>
                  <a:tcPr/>
                </a:tc>
                <a:tc hMerge="1">
                  <a:txBody>
                    <a:bodyPr/>
                    <a:lstStyle/>
                    <a:p>
                      <a:endParaRPr lang="en-US" dirty="0"/>
                    </a:p>
                  </a:txBody>
                  <a:tcPr/>
                </a:tc>
              </a:tr>
              <a:tr h="370840">
                <a:tc>
                  <a:txBody>
                    <a:bodyPr/>
                    <a:lstStyle/>
                    <a:p>
                      <a:r>
                        <a:rPr lang="en-US" sz="1400" b="1" i="0" u="none" strike="noStrike" cap="none" baseline="0" dirty="0" smtClean="0">
                          <a:solidFill>
                            <a:schemeClr val="dk1"/>
                          </a:solidFill>
                          <a:latin typeface="Calibri"/>
                          <a:ea typeface="Calibri"/>
                          <a:cs typeface="Calibri"/>
                          <a:sym typeface="Calibri"/>
                        </a:rPr>
                        <a:t>Acknowledge the other side’s claim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smtClean="0">
                          <a:solidFill>
                            <a:schemeClr val="dk1"/>
                          </a:solidFill>
                          <a:latin typeface="Calibri"/>
                          <a:ea typeface="Calibri"/>
                          <a:cs typeface="Calibri"/>
                          <a:sym typeface="Calibri"/>
                        </a:rPr>
                        <a:t>Note the evidence or reason they are using (or might use) that you want to refute.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smtClean="0">
                          <a:solidFill>
                            <a:schemeClr val="dk1"/>
                          </a:solidFill>
                          <a:latin typeface="Calibri"/>
                          <a:ea typeface="Calibri"/>
                          <a:cs typeface="Calibri"/>
                          <a:sym typeface="Calibri"/>
                        </a:rPr>
                        <a:t>Suggest a different way of thinking about their evidence or reason.</a:t>
                      </a:r>
                    </a:p>
                    <a:p>
                      <a:endParaRPr lang="en-US" dirty="0"/>
                    </a:p>
                  </a:txBody>
                  <a:tcPr/>
                </a:tc>
              </a:tr>
              <a:tr h="370840">
                <a:tc>
                  <a:txBody>
                    <a:bodyPr/>
                    <a:lstStyle/>
                    <a:p>
                      <a:pPr marL="0" marR="0" lvl="0" indent="0" algn="l" rtl="0">
                        <a:spcBef>
                          <a:spcPts val="0"/>
                        </a:spcBef>
                        <a:buClr>
                          <a:schemeClr val="dk1"/>
                        </a:buClr>
                        <a:buSzPct val="100000"/>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pPr marL="457200" marR="0" lvl="0" indent="-342900" algn="l" rtl="0">
                        <a:spcBef>
                          <a:spcPts val="0"/>
                        </a:spcBef>
                        <a:buClr>
                          <a:schemeClr val="dk1"/>
                        </a:buClr>
                        <a:buFont typeface="Calibri"/>
                        <a:buNone/>
                      </a:pPr>
                      <a:endParaRPr lang="en-US" sz="1400" b="1" i="0" u="none" strike="noStrike" cap="none" baseline="0" dirty="0" smtClean="0">
                        <a:solidFill>
                          <a:schemeClr val="dk1"/>
                        </a:solidFill>
                        <a:latin typeface="Calibri"/>
                        <a:ea typeface="Calibri"/>
                        <a:cs typeface="Calibri"/>
                        <a:sym typeface="Calibri"/>
                      </a:endParaRPr>
                    </a:p>
                    <a:p>
                      <a:endParaRPr lang="en-US" dirty="0"/>
                    </a:p>
                  </a:txBody>
                  <a:tcPr/>
                </a:tc>
                <a:tc>
                  <a:txBody>
                    <a:bodyPr/>
                    <a:lstStyle/>
                    <a:p>
                      <a:endParaRPr lang="en-US"/>
                    </a:p>
                  </a:txBody>
                  <a:tcPr/>
                </a:tc>
                <a:tc>
                  <a:txBody>
                    <a:bodyPr/>
                    <a:lstStyle/>
                    <a:p>
                      <a:endParaRPr lang="en-US"/>
                    </a:p>
                  </a:txBody>
                  <a:tcPr/>
                </a:tc>
              </a:tr>
            </a:tbl>
          </a:graphicData>
        </a:graphic>
      </p:graphicFrame>
      <p:sp>
        <p:nvSpPr>
          <p:cNvPr id="3" name="Rectangle 2"/>
          <p:cNvSpPr/>
          <p:nvPr/>
        </p:nvSpPr>
        <p:spPr>
          <a:xfrm>
            <a:off x="838200" y="385233"/>
            <a:ext cx="7010400" cy="646331"/>
          </a:xfrm>
          <a:prstGeom prst="rect">
            <a:avLst/>
          </a:prstGeom>
        </p:spPr>
        <p:txBody>
          <a:bodyPr wrap="square">
            <a:spAutoFit/>
          </a:bodyPr>
          <a:lstStyle/>
          <a:p>
            <a:r>
              <a:rPr lang="en-US" sz="3600" b="1" dirty="0">
                <a:solidFill>
                  <a:schemeClr val="dk1"/>
                </a:solidFill>
                <a:latin typeface="Calibri"/>
                <a:ea typeface="Calibri"/>
                <a:cs typeface="Calibri"/>
                <a:sym typeface="Calibri"/>
              </a:rPr>
              <a:t>Try it:  </a:t>
            </a:r>
            <a:r>
              <a:rPr lang="en-US" sz="3600" b="1" i="1" dirty="0" smtClean="0">
                <a:solidFill>
                  <a:schemeClr val="dk1"/>
                </a:solidFill>
                <a:latin typeface="Calibri"/>
                <a:ea typeface="Calibri"/>
                <a:cs typeface="Calibri"/>
                <a:sym typeface="Calibri"/>
              </a:rPr>
              <a:t>Countering the Opposition</a:t>
            </a:r>
            <a:endParaRPr lang="en-US" sz="3600" b="1" dirty="0"/>
          </a:p>
        </p:txBody>
      </p:sp>
    </p:spTree>
    <p:extLst>
      <p:ext uri="{BB962C8B-B14F-4D97-AF65-F5344CB8AC3E}">
        <p14:creationId xmlns:p14="http://schemas.microsoft.com/office/powerpoint/2010/main" val="1904718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Shape 566"/>
          <p:cNvPicPr preferRelativeResize="0"/>
          <p:nvPr/>
        </p:nvPicPr>
        <p:blipFill rotWithShape="1">
          <a:blip r:embed="rId3">
            <a:alphaModFix/>
          </a:blip>
          <a:srcRect/>
          <a:stretch/>
        </p:blipFill>
        <p:spPr>
          <a:xfrm>
            <a:off x="4877075" y="484574"/>
            <a:ext cx="4049099" cy="6102599"/>
          </a:xfrm>
          <a:prstGeom prst="rect">
            <a:avLst/>
          </a:prstGeom>
          <a:noFill/>
          <a:ln>
            <a:noFill/>
          </a:ln>
        </p:spPr>
      </p:pic>
      <p:sp>
        <p:nvSpPr>
          <p:cNvPr id="567" name="Shape 567"/>
          <p:cNvSpPr txBox="1"/>
          <p:nvPr/>
        </p:nvSpPr>
        <p:spPr>
          <a:xfrm>
            <a:off x="496529" y="228600"/>
            <a:ext cx="5105399" cy="4524315"/>
          </a:xfrm>
          <a:prstGeom prst="rect">
            <a:avLst/>
          </a:prstGeom>
          <a:noFill/>
          <a:ln>
            <a:noFill/>
          </a:ln>
        </p:spPr>
        <p:txBody>
          <a:bodyPr lIns="91425" tIns="45700" rIns="91425" bIns="45700" anchor="t" anchorCtr="0">
            <a:noAutofit/>
          </a:bodyPr>
          <a:lstStyle/>
          <a:p>
            <a:pPr>
              <a:buSzPct val="25000"/>
            </a:pPr>
            <a:r>
              <a:rPr lang="en-US" sz="3600" b="1" dirty="0" smtClean="0">
                <a:solidFill>
                  <a:schemeClr val="dk1"/>
                </a:solidFill>
                <a:latin typeface="Calibri"/>
                <a:ea typeface="Calibri"/>
                <a:cs typeface="Calibri"/>
                <a:sym typeface="Calibri"/>
              </a:rPr>
              <a:t>REFLECTION</a:t>
            </a:r>
          </a:p>
          <a:p>
            <a:pPr>
              <a:buSzPct val="25000"/>
            </a:pPr>
            <a:endParaRPr lang="en-US" sz="3600" b="1" dirty="0">
              <a:solidFill>
                <a:schemeClr val="dk1"/>
              </a:solidFill>
              <a:latin typeface="Calibri"/>
              <a:ea typeface="Calibri"/>
              <a:cs typeface="Calibri"/>
              <a:sym typeface="Calibri"/>
            </a:endParaRPr>
          </a:p>
          <a:p>
            <a:pPr marL="0" marR="0" lvl="0" indent="0" algn="l" rtl="0">
              <a:spcBef>
                <a:spcPts val="0"/>
              </a:spcBef>
              <a:buSzPct val="25000"/>
              <a:buNone/>
            </a:pPr>
            <a:r>
              <a:rPr lang="en-US" sz="3600" b="0" i="0" u="none" strike="noStrike" cap="none" baseline="0" dirty="0" smtClean="0">
                <a:solidFill>
                  <a:schemeClr val="dk1"/>
                </a:solidFill>
                <a:latin typeface="Calibri"/>
                <a:ea typeface="Calibri"/>
                <a:cs typeface="Calibri"/>
                <a:sym typeface="Calibri"/>
              </a:rPr>
              <a:t>How </a:t>
            </a:r>
            <a:r>
              <a:rPr lang="en-US" sz="3600" b="0" i="0" u="none" strike="noStrike" cap="none" baseline="0" dirty="0">
                <a:solidFill>
                  <a:schemeClr val="dk1"/>
                </a:solidFill>
                <a:latin typeface="Calibri"/>
                <a:ea typeface="Calibri"/>
                <a:cs typeface="Calibri"/>
                <a:sym typeface="Calibri"/>
              </a:rPr>
              <a:t>can we explain the process we just used?</a:t>
            </a:r>
          </a:p>
          <a:p>
            <a:pPr marL="0" marR="0" lvl="0" indent="0" algn="l" rtl="0">
              <a:spcBef>
                <a:spcPts val="0"/>
              </a:spcBef>
              <a:buNone/>
            </a:pPr>
            <a:endParaRPr sz="36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3600" b="0" i="0" u="none" strike="noStrike" cap="none" baseline="0" dirty="0">
                <a:solidFill>
                  <a:schemeClr val="dk1"/>
                </a:solidFill>
                <a:latin typeface="Calibri"/>
                <a:ea typeface="Calibri"/>
                <a:cs typeface="Calibri"/>
                <a:sym typeface="Calibri"/>
              </a:rPr>
              <a:t>How will we apply it to our own research in order to make a stronger connection between our evidence and our claim?</a:t>
            </a:r>
          </a:p>
        </p:txBody>
      </p:sp>
      <p:sp>
        <p:nvSpPr>
          <p:cNvPr id="568" name="Shape 568"/>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381000" y="1356003"/>
            <a:ext cx="8763000" cy="664797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0" i="0" u="none" strike="noStrike" cap="none" baseline="0" dirty="0">
                <a:solidFill>
                  <a:schemeClr val="dk1"/>
                </a:solidFill>
                <a:latin typeface="Calibri"/>
                <a:ea typeface="Calibri"/>
                <a:cs typeface="Calibri"/>
                <a:sym typeface="Calibri"/>
              </a:rPr>
              <a:t>Text Set for this Mini-Unit:</a:t>
            </a: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Calibri"/>
              <a:buChar char="•"/>
            </a:pPr>
            <a:r>
              <a:rPr lang="en-US" sz="2800" b="1" i="0" u="none" strike="noStrike" cap="none" baseline="0" dirty="0" smtClean="0">
                <a:solidFill>
                  <a:schemeClr val="dk1"/>
                </a:solidFill>
                <a:latin typeface="Calibri"/>
                <a:ea typeface="Calibri"/>
                <a:cs typeface="Calibri"/>
                <a:sym typeface="Calibri"/>
              </a:rPr>
              <a:t>[insert titles—look</a:t>
            </a:r>
            <a:r>
              <a:rPr lang="en-US" sz="2800" b="1" i="0" u="none" strike="noStrike" cap="none" dirty="0" smtClean="0">
                <a:solidFill>
                  <a:schemeClr val="dk1"/>
                </a:solidFill>
                <a:latin typeface="Calibri"/>
                <a:ea typeface="Calibri"/>
                <a:cs typeface="Calibri"/>
                <a:sym typeface="Calibri"/>
              </a:rPr>
              <a:t> for balance, pro and con, as well as expert unbiased sources of information; </a:t>
            </a:r>
            <a:r>
              <a:rPr lang="en-US" sz="2800" b="1" i="0" u="none" strike="noStrike" cap="none" dirty="0" err="1" smtClean="0">
                <a:solidFill>
                  <a:schemeClr val="dk1"/>
                </a:solidFill>
                <a:latin typeface="Calibri"/>
                <a:ea typeface="Calibri"/>
                <a:cs typeface="Calibri"/>
                <a:sym typeface="Calibri"/>
              </a:rPr>
              <a:t>relevel</a:t>
            </a:r>
            <a:r>
              <a:rPr lang="en-US" sz="2800" b="1" i="0" u="none" strike="noStrike" cap="none" dirty="0" smtClean="0">
                <a:solidFill>
                  <a:schemeClr val="dk1"/>
                </a:solidFill>
                <a:latin typeface="Calibri"/>
                <a:ea typeface="Calibri"/>
                <a:cs typeface="Calibri"/>
                <a:sym typeface="Calibri"/>
              </a:rPr>
              <a:t> if necessary to meet students’ needs]</a:t>
            </a:r>
            <a:endParaRPr sz="1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117" name="Shape 117"/>
          <p:cNvSpPr txBox="1"/>
          <p:nvPr/>
        </p:nvSpPr>
        <p:spPr>
          <a:xfrm>
            <a:off x="937500" y="6554400"/>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533400" y="4173066"/>
            <a:ext cx="8382000" cy="2697375"/>
          </a:xfrm>
          <a:prstGeom prst="rect">
            <a:avLst/>
          </a:prstGeom>
          <a:noFill/>
          <a:ln>
            <a:noFill/>
          </a:ln>
        </p:spPr>
        <p:txBody>
          <a:bodyPr lIns="91425" tIns="45700" rIns="91425" bIns="45700" anchor="b" anchorCtr="0">
            <a:noAutofit/>
          </a:bodyPr>
          <a:lstStyle/>
          <a:p>
            <a:pPr marL="0" marR="0" lvl="0" indent="0" algn="l" rtl="0">
              <a:spcBef>
                <a:spcPts val="0"/>
              </a:spcBef>
              <a:buClr>
                <a:srgbClr val="003300"/>
              </a:buClr>
              <a:buSzPct val="25000"/>
              <a:buFont typeface="Calibri"/>
              <a:buNone/>
            </a:pPr>
            <a:r>
              <a:rPr lang="en-US" sz="5400" b="1" i="0" u="none" strike="noStrike" cap="small" baseline="0" dirty="0" smtClean="0">
                <a:solidFill>
                  <a:srgbClr val="003300"/>
                </a:solidFill>
                <a:latin typeface="Calibri"/>
                <a:ea typeface="Calibri"/>
                <a:cs typeface="Calibri"/>
                <a:sym typeface="Calibri"/>
              </a:rPr>
              <a:t>                    PQP</a:t>
            </a:r>
            <a:br>
              <a:rPr lang="en-US" sz="5400" b="1" i="0" u="none" strike="noStrike" cap="small" baseline="0" dirty="0" smtClean="0">
                <a:solidFill>
                  <a:srgbClr val="003300"/>
                </a:solidFill>
                <a:latin typeface="Calibri"/>
                <a:ea typeface="Calibri"/>
                <a:cs typeface="Calibri"/>
                <a:sym typeface="Calibri"/>
              </a:rPr>
            </a:br>
            <a:r>
              <a:rPr lang="en-US" sz="5400" b="1" i="0" u="none" strike="noStrike" cap="small" baseline="0" dirty="0" smtClean="0">
                <a:solidFill>
                  <a:srgbClr val="003300"/>
                </a:solidFill>
                <a:latin typeface="Calibri"/>
                <a:ea typeface="Calibri"/>
                <a:cs typeface="Calibri"/>
                <a:sym typeface="Calibri"/>
              </a:rPr>
              <a:t>        </a:t>
            </a:r>
            <a:r>
              <a:rPr lang="en-US" sz="5400" b="1" i="1" cap="small" dirty="0" smtClean="0">
                <a:solidFill>
                  <a:srgbClr val="003300"/>
                </a:solidFill>
                <a:latin typeface="Calibri"/>
                <a:ea typeface="Calibri"/>
                <a:cs typeface="Calibri"/>
                <a:sym typeface="Calibri"/>
              </a:rPr>
              <a:t>Praise, question, Polish</a:t>
            </a:r>
            <a:r>
              <a:rPr lang="en-US" sz="4000" b="1" i="1" u="none" strike="noStrike" cap="small" baseline="0" dirty="0" smtClean="0">
                <a:solidFill>
                  <a:srgbClr val="003300"/>
                </a:solidFill>
                <a:latin typeface="Calibri"/>
                <a:ea typeface="Calibri"/>
                <a:cs typeface="Calibri"/>
                <a:sym typeface="Calibri"/>
              </a:rPr>
              <a:t/>
            </a:r>
            <a:br>
              <a:rPr lang="en-US" sz="4000" b="1" i="1" u="none" strike="noStrike" cap="small" baseline="0" dirty="0" smtClean="0">
                <a:solidFill>
                  <a:srgbClr val="003300"/>
                </a:solidFill>
                <a:latin typeface="Calibri"/>
                <a:ea typeface="Calibri"/>
                <a:cs typeface="Calibri"/>
                <a:sym typeface="Calibri"/>
              </a:rPr>
            </a:br>
            <a:r>
              <a:rPr lang="en-US" sz="4000" b="1" i="1" cap="small" dirty="0">
                <a:solidFill>
                  <a:srgbClr val="003300"/>
                </a:solidFill>
                <a:latin typeface="Calibri"/>
                <a:ea typeface="Calibri"/>
                <a:cs typeface="Calibri"/>
                <a:sym typeface="Calibri"/>
              </a:rPr>
              <a:t/>
            </a:r>
            <a:br>
              <a:rPr lang="en-US" sz="4000" b="1" i="1" cap="small" dirty="0">
                <a:solidFill>
                  <a:srgbClr val="003300"/>
                </a:solidFill>
                <a:latin typeface="Calibri"/>
                <a:ea typeface="Calibri"/>
                <a:cs typeface="Calibri"/>
                <a:sym typeface="Calibri"/>
              </a:rPr>
            </a:br>
            <a:r>
              <a:rPr lang="en-US" sz="3200" b="1" dirty="0" smtClean="0">
                <a:solidFill>
                  <a:srgbClr val="003300"/>
                </a:solidFill>
                <a:latin typeface="Calibri"/>
                <a:ea typeface="Calibri"/>
                <a:cs typeface="Calibri"/>
                <a:sym typeface="Calibri"/>
              </a:rPr>
              <a:t>In pairs, review one another’s drafts, focusing on the use of sources to illustrate, authorize, and counter. </a:t>
            </a:r>
            <a:r>
              <a:rPr lang="en-US" sz="1800" b="1" dirty="0" smtClean="0">
                <a:solidFill>
                  <a:srgbClr val="003300"/>
                </a:solidFill>
                <a:latin typeface="Calibri"/>
                <a:ea typeface="Calibri"/>
                <a:cs typeface="Calibri"/>
                <a:sym typeface="Calibri"/>
              </a:rPr>
              <a:t/>
            </a:r>
            <a:br>
              <a:rPr lang="en-US" sz="1800" b="1" dirty="0" smtClean="0">
                <a:solidFill>
                  <a:srgbClr val="003300"/>
                </a:solidFill>
                <a:latin typeface="Calibri"/>
                <a:ea typeface="Calibri"/>
                <a:cs typeface="Calibri"/>
                <a:sym typeface="Calibri"/>
              </a:rPr>
            </a:br>
            <a:r>
              <a:rPr lang="en-US" sz="1800" b="1" dirty="0" smtClean="0">
                <a:solidFill>
                  <a:srgbClr val="003300"/>
                </a:solidFill>
                <a:latin typeface="Calibri"/>
                <a:ea typeface="Calibri"/>
                <a:cs typeface="Calibri"/>
                <a:sym typeface="Calibri"/>
              </a:rPr>
              <a:t/>
            </a:r>
            <a:br>
              <a:rPr lang="en-US" sz="1800" b="1" dirty="0" smtClean="0">
                <a:solidFill>
                  <a:srgbClr val="003300"/>
                </a:solidFill>
                <a:latin typeface="Calibri"/>
                <a:ea typeface="Calibri"/>
                <a:cs typeface="Calibri"/>
                <a:sym typeface="Calibri"/>
              </a:rPr>
            </a:br>
            <a:r>
              <a:rPr lang="en-US" sz="3200" b="1" dirty="0" smtClean="0">
                <a:solidFill>
                  <a:srgbClr val="003300"/>
                </a:solidFill>
                <a:latin typeface="Calibri"/>
                <a:ea typeface="Calibri"/>
                <a:cs typeface="Calibri"/>
                <a:sym typeface="Calibri"/>
              </a:rPr>
              <a:t>How well has the writer connected that evidence to his/her claim?</a:t>
            </a:r>
            <a:r>
              <a:rPr lang="en-US" b="1" dirty="0" smtClean="0">
                <a:solidFill>
                  <a:srgbClr val="003300"/>
                </a:solidFill>
                <a:latin typeface="Calibri"/>
                <a:ea typeface="Calibri"/>
                <a:cs typeface="Calibri"/>
                <a:sym typeface="Calibri"/>
              </a:rPr>
              <a:t/>
            </a:r>
            <a:br>
              <a:rPr lang="en-US" b="1" dirty="0" smtClean="0">
                <a:solidFill>
                  <a:srgbClr val="003300"/>
                </a:solidFill>
                <a:latin typeface="Calibri"/>
                <a:ea typeface="Calibri"/>
                <a:cs typeface="Calibri"/>
                <a:sym typeface="Calibri"/>
              </a:rPr>
            </a:br>
            <a:r>
              <a:rPr lang="en-US" b="1" dirty="0">
                <a:solidFill>
                  <a:srgbClr val="003300"/>
                </a:solidFill>
                <a:latin typeface="Calibri"/>
                <a:ea typeface="Calibri"/>
                <a:cs typeface="Calibri"/>
                <a:sym typeface="Calibri"/>
              </a:rPr>
              <a:t/>
            </a:r>
            <a:br>
              <a:rPr lang="en-US" b="1" dirty="0">
                <a:solidFill>
                  <a:srgbClr val="003300"/>
                </a:solidFill>
                <a:latin typeface="Calibri"/>
                <a:ea typeface="Calibri"/>
                <a:cs typeface="Calibri"/>
                <a:sym typeface="Calibri"/>
              </a:rPr>
            </a:br>
            <a:r>
              <a:rPr lang="en-US" sz="3200" b="1" dirty="0" smtClean="0">
                <a:solidFill>
                  <a:srgbClr val="003300"/>
                </a:solidFill>
                <a:latin typeface="Calibri"/>
                <a:ea typeface="Calibri"/>
                <a:cs typeface="Calibri"/>
                <a:sym typeface="Calibri"/>
              </a:rPr>
              <a:t> Revise after feedback to improve your use of sources to support your claim.</a:t>
            </a:r>
            <a:br>
              <a:rPr lang="en-US" sz="3200" b="1" dirty="0" smtClean="0">
                <a:solidFill>
                  <a:srgbClr val="003300"/>
                </a:solidFill>
                <a:latin typeface="Calibri"/>
                <a:ea typeface="Calibri"/>
                <a:cs typeface="Calibri"/>
                <a:sym typeface="Calibri"/>
              </a:rPr>
            </a:br>
            <a:endParaRPr lang="en-US" sz="3200" b="1" i="0" u="none" strike="noStrike" dirty="0">
              <a:solidFill>
                <a:srgbClr val="003300"/>
              </a:solidFill>
              <a:latin typeface="Calibri"/>
              <a:ea typeface="Calibri"/>
              <a:cs typeface="Calibri"/>
              <a:sym typeface="Calibri"/>
            </a:endParaRPr>
          </a:p>
        </p:txBody>
      </p:sp>
      <p:sp>
        <p:nvSpPr>
          <p:cNvPr id="575" name="Shape 575"/>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1000"/>
            <a:ext cx="5410200" cy="1362075"/>
          </a:xfrm>
        </p:spPr>
        <p:txBody>
          <a:bodyPr/>
          <a:lstStyle/>
          <a:p>
            <a:r>
              <a:rPr lang="en-US" sz="3600" b="1" dirty="0" smtClean="0"/>
              <a:t>Student Work Samples</a:t>
            </a:r>
            <a:endParaRPr lang="en-US" sz="3600" b="1" dirty="0"/>
          </a:p>
        </p:txBody>
      </p:sp>
      <p:sp>
        <p:nvSpPr>
          <p:cNvPr id="3" name="Rectangle 2"/>
          <p:cNvSpPr/>
          <p:nvPr/>
        </p:nvSpPr>
        <p:spPr>
          <a:xfrm>
            <a:off x="3429000" y="2438400"/>
            <a:ext cx="4572000" cy="707886"/>
          </a:xfrm>
          <a:prstGeom prst="rect">
            <a:avLst/>
          </a:prstGeom>
        </p:spPr>
        <p:txBody>
          <a:bodyPr>
            <a:spAutoFit/>
          </a:bodyPr>
          <a:lstStyle/>
          <a:p>
            <a:r>
              <a:rPr lang="en-US" sz="2000" b="1" dirty="0" smtClean="0"/>
              <a:t>[insert student work or teacher model]</a:t>
            </a:r>
            <a:endParaRPr lang="en-US" dirty="0"/>
          </a:p>
        </p:txBody>
      </p:sp>
    </p:spTree>
    <p:extLst>
      <p:ext uri="{BB962C8B-B14F-4D97-AF65-F5344CB8AC3E}">
        <p14:creationId xmlns:p14="http://schemas.microsoft.com/office/powerpoint/2010/main" val="2827615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600200" y="3124200"/>
            <a:ext cx="7137400" cy="3046988"/>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Calibri"/>
              <a:buChar char="•"/>
            </a:pPr>
            <a:r>
              <a:rPr lang="en-US" sz="3200" b="0" i="0" u="none" strike="noStrike" cap="none" baseline="0" dirty="0" smtClean="0">
                <a:solidFill>
                  <a:schemeClr val="dk1"/>
                </a:solidFill>
                <a:latin typeface="Calibri"/>
                <a:ea typeface="Calibri"/>
                <a:cs typeface="Calibri"/>
                <a:sym typeface="Calibri"/>
              </a:rPr>
              <a:t>Read,</a:t>
            </a:r>
            <a:r>
              <a:rPr lang="en-US" sz="3200" b="0" i="0" u="none" strike="noStrike" cap="none" dirty="0" smtClean="0">
                <a:solidFill>
                  <a:schemeClr val="dk1"/>
                </a:solidFill>
                <a:latin typeface="Calibri"/>
                <a:ea typeface="Calibri"/>
                <a:cs typeface="Calibri"/>
                <a:sym typeface="Calibri"/>
              </a:rPr>
              <a:t> </a:t>
            </a:r>
            <a:r>
              <a:rPr lang="en-US" sz="3200" b="0" i="0" u="none" strike="noStrike" cap="none" baseline="0" dirty="0" smtClean="0">
                <a:solidFill>
                  <a:schemeClr val="dk1"/>
                </a:solidFill>
                <a:latin typeface="Calibri"/>
                <a:ea typeface="Calibri"/>
                <a:cs typeface="Calibri"/>
                <a:sym typeface="Calibri"/>
              </a:rPr>
              <a:t>annotate, &amp; discuss  </a:t>
            </a:r>
            <a:r>
              <a:rPr lang="en-US" sz="3200" b="0" i="0" u="none" strike="noStrike" cap="none" baseline="0" dirty="0">
                <a:solidFill>
                  <a:schemeClr val="dk1"/>
                </a:solidFill>
                <a:latin typeface="Calibri"/>
                <a:ea typeface="Calibri"/>
                <a:cs typeface="Calibri"/>
                <a:sym typeface="Calibri"/>
              </a:rPr>
              <a:t>the text set.</a:t>
            </a:r>
          </a:p>
          <a:p>
            <a:pPr marL="457200" marR="0" lvl="0" indent="-457200" algn="l" rtl="0">
              <a:spcBef>
                <a:spcPts val="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Draft a claim related to this issue that you would like to defend.</a:t>
            </a:r>
          </a:p>
          <a:p>
            <a:pPr marL="457200" marR="0" lvl="0" indent="-457200" algn="l" rtl="0">
              <a:spcBef>
                <a:spcPts val="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Identify quotations, facts, and statistics in these articles that will help you support that claim.</a:t>
            </a:r>
          </a:p>
        </p:txBody>
      </p:sp>
      <p:sp>
        <p:nvSpPr>
          <p:cNvPr id="124" name="Shape 124"/>
          <p:cNvSpPr txBox="1"/>
          <p:nvPr/>
        </p:nvSpPr>
        <p:spPr>
          <a:xfrm>
            <a:off x="3505200" y="1981200"/>
            <a:ext cx="464819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baseline="0" dirty="0">
                <a:solidFill>
                  <a:schemeClr val="dk1"/>
                </a:solidFill>
                <a:latin typeface="Calibri"/>
                <a:ea typeface="Calibri"/>
                <a:cs typeface="Calibri"/>
                <a:sym typeface="Calibri"/>
              </a:rPr>
              <a:t>What You’ll </a:t>
            </a:r>
            <a:r>
              <a:rPr lang="en-US" sz="4000" b="0" i="0" u="none" strike="noStrike" cap="none" baseline="0" dirty="0" smtClean="0">
                <a:solidFill>
                  <a:schemeClr val="dk1"/>
                </a:solidFill>
                <a:latin typeface="Calibri"/>
                <a:ea typeface="Calibri"/>
                <a:cs typeface="Calibri"/>
                <a:sym typeface="Calibri"/>
              </a:rPr>
              <a:t>Do First:</a:t>
            </a:r>
            <a:endParaRPr lang="en-US" sz="4000" b="0" i="0" u="none" strike="noStrike" cap="none" baseline="0" dirty="0">
              <a:solidFill>
                <a:schemeClr val="dk1"/>
              </a:solidFill>
              <a:latin typeface="Calibri"/>
              <a:ea typeface="Calibri"/>
              <a:cs typeface="Calibri"/>
              <a:sym typeface="Calibri"/>
            </a:endParaRPr>
          </a:p>
        </p:txBody>
      </p:sp>
      <p:sp>
        <p:nvSpPr>
          <p:cNvPr id="125" name="Shape 125"/>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LESSON 1:  </a:t>
            </a:r>
            <a:br>
              <a:rPr lang="en-US" sz="4000" b="1" dirty="0" smtClean="0"/>
            </a:br>
            <a:r>
              <a:rPr lang="en-US" sz="4000" b="1" dirty="0"/>
              <a:t/>
            </a:r>
            <a:br>
              <a:rPr lang="en-US" sz="4000" b="1" dirty="0"/>
            </a:br>
            <a:r>
              <a:rPr lang="en-US" sz="4000" b="1" dirty="0" smtClean="0"/>
              <a:t>Connecting</a:t>
            </a:r>
            <a:br>
              <a:rPr lang="en-US" sz="4000" b="1" dirty="0" smtClean="0"/>
            </a:br>
            <a:r>
              <a:rPr lang="en-US" sz="4000" b="1" dirty="0" smtClean="0"/>
              <a:t>Evidence to the Claim</a:t>
            </a:r>
            <a:endParaRPr lang="en-US" sz="4000" b="1" dirty="0"/>
          </a:p>
        </p:txBody>
      </p:sp>
    </p:spTree>
    <p:extLst>
      <p:ext uri="{BB962C8B-B14F-4D97-AF65-F5344CB8AC3E}">
        <p14:creationId xmlns:p14="http://schemas.microsoft.com/office/powerpoint/2010/main" val="130479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657600" y="618391"/>
            <a:ext cx="5181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Now that you’ve identified most of the evidence you’ll use…</a:t>
            </a:r>
          </a:p>
        </p:txBody>
      </p:sp>
      <p:sp>
        <p:nvSpPr>
          <p:cNvPr id="132" name="Shape 132"/>
          <p:cNvSpPr txBox="1">
            <a:spLocks noGrp="1"/>
          </p:cNvSpPr>
          <p:nvPr>
            <p:ph type="body" idx="1"/>
          </p:nvPr>
        </p:nvSpPr>
        <p:spPr>
          <a:xfrm>
            <a:off x="1219200" y="3581400"/>
            <a:ext cx="4190999" cy="2312376"/>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Pr>
              <a:t>it’s time to make the evidence WORK for you.</a:t>
            </a:r>
          </a:p>
        </p:txBody>
      </p:sp>
      <p:pic>
        <p:nvPicPr>
          <p:cNvPr id="133" name="Shape 133"/>
          <p:cNvPicPr preferRelativeResize="0"/>
          <p:nvPr/>
        </p:nvPicPr>
        <p:blipFill rotWithShape="1">
          <a:blip r:embed="rId3">
            <a:alphaModFix/>
          </a:blip>
          <a:srcRect/>
          <a:stretch/>
        </p:blipFill>
        <p:spPr>
          <a:xfrm>
            <a:off x="5410200" y="3305907"/>
            <a:ext cx="3048000" cy="3048000"/>
          </a:xfrm>
          <a:prstGeom prst="rect">
            <a:avLst/>
          </a:prstGeom>
          <a:noFill/>
          <a:ln>
            <a:noFill/>
          </a:ln>
        </p:spPr>
      </p:pic>
      <p:pic>
        <p:nvPicPr>
          <p:cNvPr id="134" name="Shape 134"/>
          <p:cNvPicPr preferRelativeResize="0"/>
          <p:nvPr/>
        </p:nvPicPr>
        <p:blipFill rotWithShape="1">
          <a:blip r:embed="rId4">
            <a:alphaModFix/>
          </a:blip>
          <a:srcRect/>
          <a:stretch/>
        </p:blipFill>
        <p:spPr>
          <a:xfrm>
            <a:off x="762000" y="304800"/>
            <a:ext cx="2663110" cy="1770184"/>
          </a:xfrm>
          <a:prstGeom prst="rect">
            <a:avLst/>
          </a:prstGeom>
          <a:noFill/>
          <a:ln>
            <a:noFill/>
          </a:ln>
        </p:spPr>
      </p:pic>
      <p:sp>
        <p:nvSpPr>
          <p:cNvPr id="135" name="Shape 135"/>
          <p:cNvSpPr txBox="1"/>
          <p:nvPr/>
        </p:nvSpPr>
        <p:spPr>
          <a:xfrm>
            <a:off x="937500" y="6431175"/>
            <a:ext cx="7269000" cy="303599"/>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666666"/>
                </a:solidFill>
                <a:latin typeface="Calibri"/>
                <a:ea typeface="Calibri"/>
                <a:cs typeface="Calibri"/>
                <a:sym typeface="Calibri"/>
              </a:rPr>
              <a:t>Jean Wolph, Louisville Writing Project, for NWP CRWP funded by the Department of Education</a:t>
            </a:r>
          </a:p>
          <a:p>
            <a:pPr lvl="0" rtl="0">
              <a:spcBef>
                <a:spcPts val="0"/>
              </a:spcBef>
              <a:buNone/>
            </a:pPr>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raining">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18791</TotalTime>
  <Words>6364</Words>
  <Application>Microsoft Office PowerPoint</Application>
  <PresentationFormat>On-screen Show (4:3)</PresentationFormat>
  <Paragraphs>807</Paragraphs>
  <Slides>61</Slides>
  <Notes>45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Training</vt:lpstr>
      <vt:lpstr>Connecting Evidence  to a Claim:   A Mini-Unit on Argumentation </vt:lpstr>
      <vt:lpstr>PowerPoint Presentation</vt:lpstr>
      <vt:lpstr>PowerPoint Presentation</vt:lpstr>
      <vt:lpstr>PowerPoint Presentation</vt:lpstr>
      <vt:lpstr> Illustrating | Using specific examples from the text to support the claim  Authorizing | Referring to an “expert” to support the claim  Countering | “Pushing back” against the text in some way (e.g., disagree with it, challenge something it says, or interpret it differently) </vt:lpstr>
      <vt:lpstr>PowerPoint Presentation</vt:lpstr>
      <vt:lpstr>PowerPoint Presentation</vt:lpstr>
      <vt:lpstr>LESSON 1:    Connecting Evidence to the Claim</vt:lpstr>
      <vt:lpstr>Now that you’ve identified most of the evidence you’ll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Identify MORE evidence and  Use the Argument Planner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Draft from the Planner</vt:lpstr>
      <vt:lpstr>How could we use AUTHORIZING to enhance our argument?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Draft</vt:lpstr>
      <vt:lpstr>PowerPoint Presentation</vt:lpstr>
      <vt:lpstr>Could you COUNTER some of the evidence that Opponents of your position might offer?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Return your draft. Use the Countering Chart or your own paper.</vt:lpstr>
      <vt:lpstr>PowerPoint Presentation</vt:lpstr>
      <vt:lpstr>PowerPoint Presentation</vt:lpstr>
      <vt:lpstr>                    PQP         Praise, question, Polish  In pairs, review one another’s drafts, focusing on the use of sources to illustrate, authorize, and counter.   How well has the writer connected that evidence to his/her claim?   Revise after feedback to improve your use of sources to support your claim. </vt:lpstr>
      <vt:lpstr>Student Work Samples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Evidence  to a Claim:   A Mini-Unit on Argumentation</dc:title>
  <dc:creator>Jean</dc:creator>
  <cp:lastModifiedBy>Jean</cp:lastModifiedBy>
  <cp:revision>63</cp:revision>
  <dcterms:modified xsi:type="dcterms:W3CDTF">2015-06-03T02:49:10Z</dcterms:modified>
</cp:coreProperties>
</file>