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Lst>
  <p:notesMasterIdLst>
    <p:notesMasterId r:id="rId32"/>
  </p:notesMasterIdLst>
  <p:handoutMasterIdLst>
    <p:handoutMasterId r:id="rId33"/>
  </p:handoutMasterIdLst>
  <p:sldIdLst>
    <p:sldId id="256" r:id="rId2"/>
    <p:sldId id="257" r:id="rId3"/>
    <p:sldId id="276" r:id="rId4"/>
    <p:sldId id="333" r:id="rId5"/>
    <p:sldId id="336" r:id="rId6"/>
    <p:sldId id="277" r:id="rId7"/>
    <p:sldId id="279" r:id="rId8"/>
    <p:sldId id="283" r:id="rId9"/>
    <p:sldId id="281" r:id="rId10"/>
    <p:sldId id="259" r:id="rId11"/>
    <p:sldId id="258" r:id="rId12"/>
    <p:sldId id="263" r:id="rId13"/>
    <p:sldId id="291" r:id="rId14"/>
    <p:sldId id="292" r:id="rId15"/>
    <p:sldId id="294" r:id="rId16"/>
    <p:sldId id="308" r:id="rId17"/>
    <p:sldId id="282" r:id="rId18"/>
    <p:sldId id="265" r:id="rId19"/>
    <p:sldId id="318" r:id="rId20"/>
    <p:sldId id="319" r:id="rId21"/>
    <p:sldId id="320" r:id="rId22"/>
    <p:sldId id="322" r:id="rId23"/>
    <p:sldId id="321" r:id="rId24"/>
    <p:sldId id="273" r:id="rId25"/>
    <p:sldId id="274" r:id="rId26"/>
    <p:sldId id="310" r:id="rId27"/>
    <p:sldId id="337" r:id="rId28"/>
    <p:sldId id="293" r:id="rId29"/>
    <p:sldId id="332" r:id="rId30"/>
    <p:sldId id="297" r:id="rId31"/>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C34AC"/>
    <a:srgbClr val="D23A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27179" autoAdjust="0"/>
    <p:restoredTop sz="71429" autoAdjust="0"/>
  </p:normalViewPr>
  <p:slideViewPr>
    <p:cSldViewPr>
      <p:cViewPr varScale="1">
        <p:scale>
          <a:sx n="63" d="100"/>
          <a:sy n="63" d="100"/>
        </p:scale>
        <p:origin x="1469" y="67"/>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71801" cy="464820"/>
          </a:xfrm>
          <a:prstGeom prst="rect">
            <a:avLst/>
          </a:prstGeom>
        </p:spPr>
        <p:txBody>
          <a:bodyPr vert="horz" lIns="92295" tIns="46148" rIns="92295" bIns="46148" rtlCol="0"/>
          <a:lstStyle>
            <a:lvl1pPr algn="l">
              <a:defRPr sz="1200"/>
            </a:lvl1pPr>
          </a:lstStyle>
          <a:p>
            <a:endParaRPr lang="en-US"/>
          </a:p>
        </p:txBody>
      </p:sp>
      <p:sp>
        <p:nvSpPr>
          <p:cNvPr id="3" name="Date Placeholder 2"/>
          <p:cNvSpPr>
            <a:spLocks noGrp="1"/>
          </p:cNvSpPr>
          <p:nvPr>
            <p:ph type="dt" sz="quarter" idx="1"/>
          </p:nvPr>
        </p:nvSpPr>
        <p:spPr>
          <a:xfrm>
            <a:off x="3884615" y="0"/>
            <a:ext cx="2971801" cy="464820"/>
          </a:xfrm>
          <a:prstGeom prst="rect">
            <a:avLst/>
          </a:prstGeom>
        </p:spPr>
        <p:txBody>
          <a:bodyPr vert="horz" lIns="92295" tIns="46148" rIns="92295" bIns="46148" rtlCol="0"/>
          <a:lstStyle>
            <a:lvl1pPr algn="r">
              <a:defRPr sz="1200"/>
            </a:lvl1pPr>
          </a:lstStyle>
          <a:p>
            <a:fld id="{46C813BA-BD4C-4837-B7CF-CCB2D2D269B6}" type="datetimeFigureOut">
              <a:rPr lang="en-US" smtClean="0"/>
              <a:t>9/3/2015</a:t>
            </a:fld>
            <a:endParaRPr lang="en-US"/>
          </a:p>
        </p:txBody>
      </p:sp>
      <p:sp>
        <p:nvSpPr>
          <p:cNvPr id="4" name="Footer Placeholder 3"/>
          <p:cNvSpPr>
            <a:spLocks noGrp="1"/>
          </p:cNvSpPr>
          <p:nvPr>
            <p:ph type="ftr" sz="quarter" idx="2"/>
          </p:nvPr>
        </p:nvSpPr>
        <p:spPr>
          <a:xfrm>
            <a:off x="2" y="8829967"/>
            <a:ext cx="2971801" cy="464820"/>
          </a:xfrm>
          <a:prstGeom prst="rect">
            <a:avLst/>
          </a:prstGeom>
        </p:spPr>
        <p:txBody>
          <a:bodyPr vert="horz" lIns="92295" tIns="46148" rIns="92295" bIns="46148" rtlCol="0" anchor="b"/>
          <a:lstStyle>
            <a:lvl1pPr algn="l">
              <a:defRPr sz="1200"/>
            </a:lvl1pPr>
          </a:lstStyle>
          <a:p>
            <a:endParaRPr lang="en-US"/>
          </a:p>
        </p:txBody>
      </p:sp>
      <p:sp>
        <p:nvSpPr>
          <p:cNvPr id="5" name="Slide Number Placeholder 4"/>
          <p:cNvSpPr>
            <a:spLocks noGrp="1"/>
          </p:cNvSpPr>
          <p:nvPr>
            <p:ph type="sldNum" sz="quarter" idx="3"/>
          </p:nvPr>
        </p:nvSpPr>
        <p:spPr>
          <a:xfrm>
            <a:off x="3884615" y="8829967"/>
            <a:ext cx="2971801" cy="464820"/>
          </a:xfrm>
          <a:prstGeom prst="rect">
            <a:avLst/>
          </a:prstGeom>
        </p:spPr>
        <p:txBody>
          <a:bodyPr vert="horz" lIns="92295" tIns="46148" rIns="92295" bIns="46148" rtlCol="0" anchor="b"/>
          <a:lstStyle>
            <a:lvl1pPr algn="r">
              <a:defRPr sz="1200"/>
            </a:lvl1pPr>
          </a:lstStyle>
          <a:p>
            <a:fld id="{362594A4-2306-4842-832D-3E4CE4BB8855}" type="slidenum">
              <a:rPr lang="en-US" smtClean="0"/>
              <a:t>‹#›</a:t>
            </a:fld>
            <a:endParaRPr lang="en-US"/>
          </a:p>
        </p:txBody>
      </p:sp>
    </p:spTree>
    <p:extLst>
      <p:ext uri="{BB962C8B-B14F-4D97-AF65-F5344CB8AC3E}">
        <p14:creationId xmlns:p14="http://schemas.microsoft.com/office/powerpoint/2010/main" val="3658549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71801" cy="464820"/>
          </a:xfrm>
          <a:prstGeom prst="rect">
            <a:avLst/>
          </a:prstGeom>
        </p:spPr>
        <p:txBody>
          <a:bodyPr vert="horz" lIns="92295" tIns="46148" rIns="92295" bIns="46148" rtlCol="0"/>
          <a:lstStyle>
            <a:lvl1pPr algn="l">
              <a:defRPr sz="1200"/>
            </a:lvl1pPr>
          </a:lstStyle>
          <a:p>
            <a:endParaRPr lang="en-US"/>
          </a:p>
        </p:txBody>
      </p:sp>
      <p:sp>
        <p:nvSpPr>
          <p:cNvPr id="3" name="Date Placeholder 2"/>
          <p:cNvSpPr>
            <a:spLocks noGrp="1"/>
          </p:cNvSpPr>
          <p:nvPr>
            <p:ph type="dt" idx="1"/>
          </p:nvPr>
        </p:nvSpPr>
        <p:spPr>
          <a:xfrm>
            <a:off x="3884615" y="0"/>
            <a:ext cx="2971801" cy="464820"/>
          </a:xfrm>
          <a:prstGeom prst="rect">
            <a:avLst/>
          </a:prstGeom>
        </p:spPr>
        <p:txBody>
          <a:bodyPr vert="horz" lIns="92295" tIns="46148" rIns="92295" bIns="46148" rtlCol="0"/>
          <a:lstStyle>
            <a:lvl1pPr algn="r">
              <a:defRPr sz="1200"/>
            </a:lvl1pPr>
          </a:lstStyle>
          <a:p>
            <a:fld id="{19ACCDE6-5E7C-4DCB-9FC2-AA86CA2A9A52}" type="datetimeFigureOut">
              <a:rPr lang="en-US" smtClean="0"/>
              <a:t>9/3/2015</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2295" tIns="46148" rIns="92295" bIns="46148" rtlCol="0" anchor="ctr"/>
          <a:lstStyle/>
          <a:p>
            <a:endParaRPr lang="en-US"/>
          </a:p>
        </p:txBody>
      </p:sp>
      <p:sp>
        <p:nvSpPr>
          <p:cNvPr id="5" name="Notes Placeholder 4"/>
          <p:cNvSpPr>
            <a:spLocks noGrp="1"/>
          </p:cNvSpPr>
          <p:nvPr>
            <p:ph type="body" sz="quarter" idx="3"/>
          </p:nvPr>
        </p:nvSpPr>
        <p:spPr>
          <a:xfrm>
            <a:off x="685800" y="4415791"/>
            <a:ext cx="5486400" cy="4183380"/>
          </a:xfrm>
          <a:prstGeom prst="rect">
            <a:avLst/>
          </a:prstGeom>
        </p:spPr>
        <p:txBody>
          <a:bodyPr vert="horz" lIns="92295" tIns="46148" rIns="92295" bIns="4614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2" y="8829967"/>
            <a:ext cx="2971801" cy="464820"/>
          </a:xfrm>
          <a:prstGeom prst="rect">
            <a:avLst/>
          </a:prstGeom>
        </p:spPr>
        <p:txBody>
          <a:bodyPr vert="horz" lIns="92295" tIns="46148" rIns="92295" bIns="46148" rtlCol="0" anchor="b"/>
          <a:lstStyle>
            <a:lvl1pPr algn="l">
              <a:defRPr sz="1200"/>
            </a:lvl1pPr>
          </a:lstStyle>
          <a:p>
            <a:endParaRPr lang="en-US"/>
          </a:p>
        </p:txBody>
      </p:sp>
      <p:sp>
        <p:nvSpPr>
          <p:cNvPr id="7" name="Slide Number Placeholder 6"/>
          <p:cNvSpPr>
            <a:spLocks noGrp="1"/>
          </p:cNvSpPr>
          <p:nvPr>
            <p:ph type="sldNum" sz="quarter" idx="5"/>
          </p:nvPr>
        </p:nvSpPr>
        <p:spPr>
          <a:xfrm>
            <a:off x="3884615" y="8829967"/>
            <a:ext cx="2971801" cy="464820"/>
          </a:xfrm>
          <a:prstGeom prst="rect">
            <a:avLst/>
          </a:prstGeom>
        </p:spPr>
        <p:txBody>
          <a:bodyPr vert="horz" lIns="92295" tIns="46148" rIns="92295" bIns="46148" rtlCol="0" anchor="b"/>
          <a:lstStyle>
            <a:lvl1pPr algn="r">
              <a:defRPr sz="1200"/>
            </a:lvl1pPr>
          </a:lstStyle>
          <a:p>
            <a:fld id="{BABD9F03-7EDC-4ABD-92FD-37A311722719}" type="slidenum">
              <a:rPr lang="en-US" smtClean="0"/>
              <a:t>‹#›</a:t>
            </a:fld>
            <a:endParaRPr lang="en-US"/>
          </a:p>
        </p:txBody>
      </p:sp>
    </p:spTree>
    <p:extLst>
      <p:ext uri="{BB962C8B-B14F-4D97-AF65-F5344CB8AC3E}">
        <p14:creationId xmlns:p14="http://schemas.microsoft.com/office/powerpoint/2010/main" val="84986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BABD9F03-7EDC-4ABD-92FD-37A311722719}" type="slidenum">
              <a:rPr lang="en-US" smtClean="0"/>
              <a:t>1</a:t>
            </a:fld>
            <a:endParaRPr lang="en-US"/>
          </a:p>
        </p:txBody>
      </p:sp>
    </p:spTree>
    <p:extLst>
      <p:ext uri="{BB962C8B-B14F-4D97-AF65-F5344CB8AC3E}">
        <p14:creationId xmlns:p14="http://schemas.microsoft.com/office/powerpoint/2010/main" val="10721423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would you add to your list?</a:t>
            </a:r>
            <a:endParaRPr lang="en-US" dirty="0"/>
          </a:p>
        </p:txBody>
      </p:sp>
      <p:sp>
        <p:nvSpPr>
          <p:cNvPr id="4" name="Slide Number Placeholder 3"/>
          <p:cNvSpPr>
            <a:spLocks noGrp="1"/>
          </p:cNvSpPr>
          <p:nvPr>
            <p:ph type="sldNum" sz="quarter" idx="10"/>
          </p:nvPr>
        </p:nvSpPr>
        <p:spPr/>
        <p:txBody>
          <a:bodyPr/>
          <a:lstStyle/>
          <a:p>
            <a:fld id="{BABD9F03-7EDC-4ABD-92FD-37A311722719}" type="slidenum">
              <a:rPr lang="en-US" smtClean="0"/>
              <a:t>11</a:t>
            </a:fld>
            <a:endParaRPr lang="en-US"/>
          </a:p>
        </p:txBody>
      </p:sp>
    </p:spTree>
    <p:extLst>
      <p:ext uri="{BB962C8B-B14F-4D97-AF65-F5344CB8AC3E}">
        <p14:creationId xmlns:p14="http://schemas.microsoft.com/office/powerpoint/2010/main" val="15026564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Review the Evaluating Instructional Rubrics Tool. (see activity on next slide)</a:t>
            </a:r>
            <a:endParaRPr lang="en-US" dirty="0"/>
          </a:p>
        </p:txBody>
      </p:sp>
      <p:sp>
        <p:nvSpPr>
          <p:cNvPr id="4" name="Slide Number Placeholder 3"/>
          <p:cNvSpPr>
            <a:spLocks noGrp="1"/>
          </p:cNvSpPr>
          <p:nvPr>
            <p:ph type="sldNum" sz="quarter" idx="10"/>
          </p:nvPr>
        </p:nvSpPr>
        <p:spPr/>
        <p:txBody>
          <a:bodyPr/>
          <a:lstStyle/>
          <a:p>
            <a:fld id="{BABD9F03-7EDC-4ABD-92FD-37A311722719}" type="slidenum">
              <a:rPr lang="en-US" smtClean="0"/>
              <a:t>12</a:t>
            </a:fld>
            <a:endParaRPr lang="en-US"/>
          </a:p>
        </p:txBody>
      </p:sp>
    </p:spTree>
    <p:extLst>
      <p:ext uri="{BB962C8B-B14F-4D97-AF65-F5344CB8AC3E}">
        <p14:creationId xmlns:p14="http://schemas.microsoft.com/office/powerpoint/2010/main" val="15419254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2953"/>
            <a:r>
              <a:rPr lang="en-US" dirty="0">
                <a:solidFill>
                  <a:prstClr val="black"/>
                </a:solidFill>
              </a:rPr>
              <a:t>Provide </a:t>
            </a:r>
            <a:r>
              <a:rPr lang="en-US" dirty="0" smtClean="0">
                <a:solidFill>
                  <a:prstClr val="black"/>
                </a:solidFill>
              </a:rPr>
              <a:t>an LDC </a:t>
            </a:r>
            <a:r>
              <a:rPr lang="en-US" dirty="0">
                <a:solidFill>
                  <a:prstClr val="black"/>
                </a:solidFill>
              </a:rPr>
              <a:t>argumentative rubric for </a:t>
            </a:r>
            <a:r>
              <a:rPr lang="en-US" dirty="0" smtClean="0">
                <a:solidFill>
                  <a:prstClr val="black"/>
                </a:solidFill>
              </a:rPr>
              <a:t>all participants. 15 minutes for activity (may not need</a:t>
            </a:r>
            <a:r>
              <a:rPr lang="en-US" baseline="0" dirty="0" smtClean="0">
                <a:solidFill>
                  <a:prstClr val="black"/>
                </a:solidFill>
              </a:rPr>
              <a:t> that long)</a:t>
            </a:r>
            <a:endParaRPr lang="en-US" dirty="0">
              <a:solidFill>
                <a:prstClr val="black"/>
              </a:solidFill>
            </a:endParaRPr>
          </a:p>
          <a:p>
            <a:endParaRPr lang="en-US" dirty="0"/>
          </a:p>
        </p:txBody>
      </p:sp>
      <p:sp>
        <p:nvSpPr>
          <p:cNvPr id="4" name="Slide Number Placeholder 3"/>
          <p:cNvSpPr>
            <a:spLocks noGrp="1"/>
          </p:cNvSpPr>
          <p:nvPr>
            <p:ph type="sldNum" sz="quarter" idx="10"/>
          </p:nvPr>
        </p:nvSpPr>
        <p:spPr/>
        <p:txBody>
          <a:bodyPr/>
          <a:lstStyle/>
          <a:p>
            <a:fld id="{BABD9F03-7EDC-4ABD-92FD-37A311722719}"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107746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may have had</a:t>
            </a:r>
            <a:r>
              <a:rPr lang="en-US" baseline="0" dirty="0" smtClean="0"/>
              <a:t> trouble confirming that the LDC rubric met these descriptors in the Tool for Evaluating Instructional Rubrics.  In order to do this, you need to have a good understanding of the standards you are developing the rubric around. </a:t>
            </a:r>
            <a:r>
              <a:rPr lang="en-US" b="1" baseline="0" dirty="0" smtClean="0"/>
              <a:t>Often the verbs in the standards provide the level of complexity of the standard</a:t>
            </a:r>
            <a:r>
              <a:rPr lang="en-US" baseline="0" dirty="0" smtClean="0"/>
              <a:t>. Those of you that work with LDC know that this rubric is congruent with the expectations of the standards. </a:t>
            </a:r>
            <a:endParaRPr lang="en-US" dirty="0"/>
          </a:p>
        </p:txBody>
      </p:sp>
      <p:sp>
        <p:nvSpPr>
          <p:cNvPr id="4" name="Slide Number Placeholder 3"/>
          <p:cNvSpPr>
            <a:spLocks noGrp="1"/>
          </p:cNvSpPr>
          <p:nvPr>
            <p:ph type="sldNum" sz="quarter" idx="10"/>
          </p:nvPr>
        </p:nvSpPr>
        <p:spPr/>
        <p:txBody>
          <a:bodyPr/>
          <a:lstStyle/>
          <a:p>
            <a:fld id="{BABD9F03-7EDC-4ABD-92FD-37A311722719}" type="slidenum">
              <a:rPr lang="en-US" smtClean="0"/>
              <a:t>14</a:t>
            </a:fld>
            <a:endParaRPr lang="en-US"/>
          </a:p>
        </p:txBody>
      </p:sp>
    </p:spTree>
    <p:extLst>
      <p:ext uri="{BB962C8B-B14F-4D97-AF65-F5344CB8AC3E}">
        <p14:creationId xmlns:p14="http://schemas.microsoft.com/office/powerpoint/2010/main" val="30591099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may have</a:t>
            </a:r>
            <a:r>
              <a:rPr lang="en-US" baseline="0" dirty="0" smtClean="0"/>
              <a:t> also had trouble with these descriptors. You really will not know the appropriateness of the rubric and fit to the task until you try it out with </a:t>
            </a:r>
            <a:r>
              <a:rPr lang="en-US" baseline="0" dirty="0" err="1" smtClean="0"/>
              <a:t>sudent</a:t>
            </a:r>
            <a:r>
              <a:rPr lang="en-US" baseline="0" dirty="0" smtClean="0"/>
              <a:t> work. can’t do this until you have </a:t>
            </a:r>
            <a:endParaRPr lang="en-US" dirty="0"/>
          </a:p>
        </p:txBody>
      </p:sp>
      <p:sp>
        <p:nvSpPr>
          <p:cNvPr id="4" name="Slide Number Placeholder 3"/>
          <p:cNvSpPr>
            <a:spLocks noGrp="1"/>
          </p:cNvSpPr>
          <p:nvPr>
            <p:ph type="sldNum" sz="quarter" idx="10"/>
          </p:nvPr>
        </p:nvSpPr>
        <p:spPr/>
        <p:txBody>
          <a:bodyPr/>
          <a:lstStyle/>
          <a:p>
            <a:fld id="{BABD9F03-7EDC-4ABD-92FD-37A311722719}" type="slidenum">
              <a:rPr lang="en-US" smtClean="0"/>
              <a:t>15</a:t>
            </a:fld>
            <a:endParaRPr lang="en-US"/>
          </a:p>
        </p:txBody>
      </p:sp>
    </p:spTree>
    <p:extLst>
      <p:ext uri="{BB962C8B-B14F-4D97-AF65-F5344CB8AC3E}">
        <p14:creationId xmlns:p14="http://schemas.microsoft.com/office/powerpoint/2010/main" val="2250699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Transition slide</a:t>
            </a:r>
            <a:r>
              <a:rPr lang="en-US" altLang="en-US" baseline="0" dirty="0" smtClean="0"/>
              <a:t> to start making the connection between SG goal-setting and use of rubrics.</a:t>
            </a:r>
            <a:endParaRPr lang="en-US" altLang="en-US" dirty="0" smtClean="0"/>
          </a:p>
        </p:txBody>
      </p:sp>
      <p:sp>
        <p:nvSpPr>
          <p:cNvPr id="4" name="Slide Number Placeholder 3"/>
          <p:cNvSpPr>
            <a:spLocks noGrp="1"/>
          </p:cNvSpPr>
          <p:nvPr>
            <p:ph type="sldNum" sz="quarter" idx="5"/>
          </p:nvPr>
        </p:nvSpPr>
        <p:spPr/>
        <p:txBody>
          <a:bodyPr/>
          <a:lstStyle/>
          <a:p>
            <a:pPr>
              <a:defRPr/>
            </a:pPr>
            <a:fld id="{09D78F4C-E6C5-445C-A31D-8E580C09BE37}" type="slidenum">
              <a:rPr lang="en-US" smtClean="0">
                <a:solidFill>
                  <a:prstClr val="black"/>
                </a:solidFill>
              </a:rPr>
              <a:pPr>
                <a:defRPr/>
              </a:pPr>
              <a:t>16</a:t>
            </a:fld>
            <a:endParaRPr lang="en-US" dirty="0">
              <a:solidFill>
                <a:prstClr val="black"/>
              </a:solidFill>
            </a:endParaRPr>
          </a:p>
        </p:txBody>
      </p:sp>
    </p:spTree>
    <p:extLst>
      <p:ext uri="{BB962C8B-B14F-4D97-AF65-F5344CB8AC3E}">
        <p14:creationId xmlns:p14="http://schemas.microsoft.com/office/powerpoint/2010/main" val="39760652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BD9F03-7EDC-4ABD-92FD-37A311722719}" type="slidenum">
              <a:rPr lang="en-US" smtClean="0"/>
              <a:t>17</a:t>
            </a:fld>
            <a:endParaRPr lang="en-US"/>
          </a:p>
        </p:txBody>
      </p:sp>
    </p:spTree>
    <p:extLst>
      <p:ext uri="{BB962C8B-B14F-4D97-AF65-F5344CB8AC3E}">
        <p14:creationId xmlns:p14="http://schemas.microsoft.com/office/powerpoint/2010/main" val="38324765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Provide the handout: Designing an Analytical Rubric and time to read through the document. 3 minutes to read</a:t>
            </a:r>
          </a:p>
          <a:p>
            <a:endParaRPr lang="en-US" baseline="0" dirty="0" smtClean="0"/>
          </a:p>
          <a:p>
            <a:r>
              <a:rPr lang="en-US" baseline="0" dirty="0" smtClean="0"/>
              <a:t>Pass out “My example: from ES to GL standards” packet while participants read. </a:t>
            </a:r>
            <a:endParaRPr lang="en-US" dirty="0"/>
          </a:p>
        </p:txBody>
      </p:sp>
      <p:sp>
        <p:nvSpPr>
          <p:cNvPr id="4" name="Slide Number Placeholder 3"/>
          <p:cNvSpPr>
            <a:spLocks noGrp="1"/>
          </p:cNvSpPr>
          <p:nvPr>
            <p:ph type="sldNum" sz="quarter" idx="10"/>
          </p:nvPr>
        </p:nvSpPr>
        <p:spPr/>
        <p:txBody>
          <a:bodyPr/>
          <a:lstStyle/>
          <a:p>
            <a:fld id="{BABD9F03-7EDC-4ABD-92FD-37A311722719}" type="slidenum">
              <a:rPr lang="en-US" smtClean="0"/>
              <a:t>18</a:t>
            </a:fld>
            <a:endParaRPr lang="en-US"/>
          </a:p>
        </p:txBody>
      </p:sp>
    </p:spTree>
    <p:extLst>
      <p:ext uri="{BB962C8B-B14F-4D97-AF65-F5344CB8AC3E}">
        <p14:creationId xmlns:p14="http://schemas.microsoft.com/office/powerpoint/2010/main" val="174073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Provide the handout: Designing an Analytical Rubric and time to read through the document. 3 minutes to read</a:t>
            </a:r>
          </a:p>
          <a:p>
            <a:endParaRPr lang="en-US" baseline="0" dirty="0" smtClean="0"/>
          </a:p>
          <a:p>
            <a:r>
              <a:rPr lang="en-US" baseline="0" dirty="0" smtClean="0"/>
              <a:t>Pass out “My example: from ES to GL standards” packet while participants read. </a:t>
            </a:r>
            <a:endParaRPr lang="en-US" dirty="0"/>
          </a:p>
        </p:txBody>
      </p:sp>
      <p:sp>
        <p:nvSpPr>
          <p:cNvPr id="4" name="Slide Number Placeholder 3"/>
          <p:cNvSpPr>
            <a:spLocks noGrp="1"/>
          </p:cNvSpPr>
          <p:nvPr>
            <p:ph type="sldNum" sz="quarter" idx="10"/>
          </p:nvPr>
        </p:nvSpPr>
        <p:spPr/>
        <p:txBody>
          <a:bodyPr/>
          <a:lstStyle/>
          <a:p>
            <a:fld id="{BABD9F03-7EDC-4ABD-92FD-37A311722719}" type="slidenum">
              <a:rPr lang="en-US" smtClean="0"/>
              <a:t>19</a:t>
            </a:fld>
            <a:endParaRPr lang="en-US"/>
          </a:p>
        </p:txBody>
      </p:sp>
    </p:spTree>
    <p:extLst>
      <p:ext uri="{BB962C8B-B14F-4D97-AF65-F5344CB8AC3E}">
        <p14:creationId xmlns:p14="http://schemas.microsoft.com/office/powerpoint/2010/main" val="174073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Provide the handout: Designing an Analytical Rubric and time to read through the document. 3 minutes to read</a:t>
            </a:r>
          </a:p>
          <a:p>
            <a:endParaRPr lang="en-US" baseline="0" dirty="0" smtClean="0"/>
          </a:p>
          <a:p>
            <a:r>
              <a:rPr lang="en-US" baseline="0" dirty="0" smtClean="0"/>
              <a:t>Pass out “My example: from ES to GL standards” packet while participants read. </a:t>
            </a:r>
            <a:endParaRPr lang="en-US" dirty="0"/>
          </a:p>
        </p:txBody>
      </p:sp>
      <p:sp>
        <p:nvSpPr>
          <p:cNvPr id="4" name="Slide Number Placeholder 3"/>
          <p:cNvSpPr>
            <a:spLocks noGrp="1"/>
          </p:cNvSpPr>
          <p:nvPr>
            <p:ph type="sldNum" sz="quarter" idx="10"/>
          </p:nvPr>
        </p:nvSpPr>
        <p:spPr/>
        <p:txBody>
          <a:bodyPr/>
          <a:lstStyle/>
          <a:p>
            <a:fld id="{BABD9F03-7EDC-4ABD-92FD-37A311722719}" type="slidenum">
              <a:rPr lang="en-US" smtClean="0"/>
              <a:t>20</a:t>
            </a:fld>
            <a:endParaRPr lang="en-US"/>
          </a:p>
        </p:txBody>
      </p:sp>
    </p:spTree>
    <p:extLst>
      <p:ext uri="{BB962C8B-B14F-4D97-AF65-F5344CB8AC3E}">
        <p14:creationId xmlns:p14="http://schemas.microsoft.com/office/powerpoint/2010/main" val="174073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a:t>
            </a:r>
            <a:r>
              <a:rPr lang="en-US" baseline="0" dirty="0" smtClean="0"/>
              <a:t> goal is for you to be able to evaluate rubrics you already have, those you find on-line or elsewhere, and those you may create.  Additionally, we want to support you in understanding how to develop a quality rubric. A very important aspect of a quality rubric is its congruency to standards. We’ll end by looking at the connections to the SG goal-setting process.</a:t>
            </a:r>
          </a:p>
          <a:p>
            <a:endParaRPr lang="en-US" baseline="0" dirty="0" smtClean="0"/>
          </a:p>
        </p:txBody>
      </p:sp>
      <p:sp>
        <p:nvSpPr>
          <p:cNvPr id="4" name="Slide Number Placeholder 3"/>
          <p:cNvSpPr>
            <a:spLocks noGrp="1"/>
          </p:cNvSpPr>
          <p:nvPr>
            <p:ph type="sldNum" sz="quarter" idx="10"/>
          </p:nvPr>
        </p:nvSpPr>
        <p:spPr/>
        <p:txBody>
          <a:bodyPr/>
          <a:lstStyle/>
          <a:p>
            <a:fld id="{BABD9F03-7EDC-4ABD-92FD-37A311722719}" type="slidenum">
              <a:rPr lang="en-US" smtClean="0"/>
              <a:t>2</a:t>
            </a:fld>
            <a:endParaRPr lang="en-US"/>
          </a:p>
        </p:txBody>
      </p:sp>
    </p:spTree>
    <p:extLst>
      <p:ext uri="{BB962C8B-B14F-4D97-AF65-F5344CB8AC3E}">
        <p14:creationId xmlns:p14="http://schemas.microsoft.com/office/powerpoint/2010/main" val="34294164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Provide the handout: Designing an Analytical Rubric and time to read through the document. 3 minutes to read</a:t>
            </a:r>
          </a:p>
          <a:p>
            <a:endParaRPr lang="en-US" baseline="0" dirty="0" smtClean="0"/>
          </a:p>
          <a:p>
            <a:r>
              <a:rPr lang="en-US" baseline="0" dirty="0" smtClean="0"/>
              <a:t>Pass out “My example: from ES to GL standards” packet while participants read. </a:t>
            </a:r>
            <a:endParaRPr lang="en-US" dirty="0"/>
          </a:p>
        </p:txBody>
      </p:sp>
      <p:sp>
        <p:nvSpPr>
          <p:cNvPr id="4" name="Slide Number Placeholder 3"/>
          <p:cNvSpPr>
            <a:spLocks noGrp="1"/>
          </p:cNvSpPr>
          <p:nvPr>
            <p:ph type="sldNum" sz="quarter" idx="10"/>
          </p:nvPr>
        </p:nvSpPr>
        <p:spPr/>
        <p:txBody>
          <a:bodyPr/>
          <a:lstStyle/>
          <a:p>
            <a:fld id="{BABD9F03-7EDC-4ABD-92FD-37A311722719}" type="slidenum">
              <a:rPr lang="en-US" smtClean="0"/>
              <a:t>21</a:t>
            </a:fld>
            <a:endParaRPr lang="en-US"/>
          </a:p>
        </p:txBody>
      </p:sp>
    </p:spTree>
    <p:extLst>
      <p:ext uri="{BB962C8B-B14F-4D97-AF65-F5344CB8AC3E}">
        <p14:creationId xmlns:p14="http://schemas.microsoft.com/office/powerpoint/2010/main" val="174073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Provide the handout: Designing an Analytical Rubric and time to read through the document. 3 minutes to read</a:t>
            </a:r>
          </a:p>
          <a:p>
            <a:endParaRPr lang="en-US" baseline="0" dirty="0" smtClean="0"/>
          </a:p>
          <a:p>
            <a:r>
              <a:rPr lang="en-US" baseline="0" dirty="0" smtClean="0"/>
              <a:t>Pass out “My example: from ES to GL standards” packet while participants read. </a:t>
            </a:r>
            <a:endParaRPr lang="en-US" dirty="0"/>
          </a:p>
        </p:txBody>
      </p:sp>
      <p:sp>
        <p:nvSpPr>
          <p:cNvPr id="4" name="Slide Number Placeholder 3"/>
          <p:cNvSpPr>
            <a:spLocks noGrp="1"/>
          </p:cNvSpPr>
          <p:nvPr>
            <p:ph type="sldNum" sz="quarter" idx="10"/>
          </p:nvPr>
        </p:nvSpPr>
        <p:spPr/>
        <p:txBody>
          <a:bodyPr/>
          <a:lstStyle/>
          <a:p>
            <a:fld id="{BABD9F03-7EDC-4ABD-92FD-37A311722719}" type="slidenum">
              <a:rPr lang="en-US" smtClean="0"/>
              <a:t>22</a:t>
            </a:fld>
            <a:endParaRPr lang="en-US"/>
          </a:p>
        </p:txBody>
      </p:sp>
    </p:spTree>
    <p:extLst>
      <p:ext uri="{BB962C8B-B14F-4D97-AF65-F5344CB8AC3E}">
        <p14:creationId xmlns:p14="http://schemas.microsoft.com/office/powerpoint/2010/main" val="174073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Provide the handout: Designing an Analytical Rubric and time to read through the document. 3 minutes to read</a:t>
            </a:r>
          </a:p>
          <a:p>
            <a:endParaRPr lang="en-US" baseline="0" dirty="0" smtClean="0"/>
          </a:p>
          <a:p>
            <a:r>
              <a:rPr lang="en-US" baseline="0" dirty="0" smtClean="0"/>
              <a:t>Pass out “My example: from ES to GL standards” packet while participants read. </a:t>
            </a:r>
            <a:endParaRPr lang="en-US" dirty="0"/>
          </a:p>
        </p:txBody>
      </p:sp>
      <p:sp>
        <p:nvSpPr>
          <p:cNvPr id="4" name="Slide Number Placeholder 3"/>
          <p:cNvSpPr>
            <a:spLocks noGrp="1"/>
          </p:cNvSpPr>
          <p:nvPr>
            <p:ph type="sldNum" sz="quarter" idx="10"/>
          </p:nvPr>
        </p:nvSpPr>
        <p:spPr/>
        <p:txBody>
          <a:bodyPr/>
          <a:lstStyle/>
          <a:p>
            <a:fld id="{BABD9F03-7EDC-4ABD-92FD-37A311722719}" type="slidenum">
              <a:rPr lang="en-US" smtClean="0"/>
              <a:t>23</a:t>
            </a:fld>
            <a:endParaRPr lang="en-US"/>
          </a:p>
        </p:txBody>
      </p:sp>
    </p:spTree>
    <p:extLst>
      <p:ext uri="{BB962C8B-B14F-4D97-AF65-F5344CB8AC3E}">
        <p14:creationId xmlns:p14="http://schemas.microsoft.com/office/powerpoint/2010/main" val="174073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won’t know this until</a:t>
            </a:r>
            <a:r>
              <a:rPr lang="en-US" baseline="0" dirty="0" smtClean="0"/>
              <a:t> you try out the rubric with student work. </a:t>
            </a:r>
            <a:endParaRPr lang="en-US" dirty="0"/>
          </a:p>
        </p:txBody>
      </p:sp>
      <p:sp>
        <p:nvSpPr>
          <p:cNvPr id="4" name="Slide Number Placeholder 3"/>
          <p:cNvSpPr>
            <a:spLocks noGrp="1"/>
          </p:cNvSpPr>
          <p:nvPr>
            <p:ph type="sldNum" sz="quarter" idx="10"/>
          </p:nvPr>
        </p:nvSpPr>
        <p:spPr/>
        <p:txBody>
          <a:bodyPr/>
          <a:lstStyle/>
          <a:p>
            <a:fld id="{BABD9F03-7EDC-4ABD-92FD-37A311722719}" type="slidenum">
              <a:rPr lang="en-US" smtClean="0"/>
              <a:t>24</a:t>
            </a:fld>
            <a:endParaRPr lang="en-US"/>
          </a:p>
        </p:txBody>
      </p:sp>
    </p:spTree>
    <p:extLst>
      <p:ext uri="{BB962C8B-B14F-4D97-AF65-F5344CB8AC3E}">
        <p14:creationId xmlns:p14="http://schemas.microsoft.com/office/powerpoint/2010/main" val="2556244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Engaging students in this process is key. Helping students become owners of their learning helps them become successful learners. </a:t>
            </a:r>
          </a:p>
          <a:p>
            <a:r>
              <a:rPr lang="en-US" dirty="0"/>
              <a:t>Some ways to engage students are: </a:t>
            </a:r>
          </a:p>
          <a:p>
            <a:r>
              <a:rPr lang="en-US" dirty="0"/>
              <a:t>	Students rewrite rubrics in student-friendly language</a:t>
            </a:r>
          </a:p>
          <a:p>
            <a:r>
              <a:rPr lang="en-US" dirty="0"/>
              <a:t>	Students use models to identify criteria for quality</a:t>
            </a:r>
          </a:p>
          <a:p>
            <a:r>
              <a:rPr lang="en-US" dirty="0"/>
              <a:t>	Students analyze poor models using the rubric and identify how to improve</a:t>
            </a:r>
          </a:p>
          <a:p>
            <a:r>
              <a:rPr lang="en-US" dirty="0"/>
              <a:t>	Students develop rubrics</a:t>
            </a:r>
          </a:p>
          <a:p>
            <a:r>
              <a:rPr lang="en-US" dirty="0"/>
              <a:t>	Students use rubrics to provide peer feedback</a:t>
            </a:r>
          </a:p>
          <a:p>
            <a:endParaRPr lang="en-US" baseline="0" dirty="0" smtClean="0"/>
          </a:p>
          <a:p>
            <a:r>
              <a:rPr lang="en-US" baseline="0" dirty="0" smtClean="0"/>
              <a:t>Note that using rubrics in this way aligns with proficient and distinguished levels of your program reviews – just look over the Formative and </a:t>
            </a:r>
            <a:r>
              <a:rPr lang="en-US" baseline="0" dirty="0" err="1" smtClean="0"/>
              <a:t>Summmative</a:t>
            </a:r>
            <a:r>
              <a:rPr lang="en-US" baseline="0" dirty="0" smtClean="0"/>
              <a:t> standard demonstrators. </a:t>
            </a:r>
          </a:p>
          <a:p>
            <a:endParaRPr lang="en-US" baseline="0" dirty="0" smtClean="0"/>
          </a:p>
          <a:p>
            <a:r>
              <a:rPr lang="en-US" baseline="0" dirty="0" smtClean="0"/>
              <a:t>Not only are their clear connections to PRs, but also to the Framework for Teaching – supports clear communication with students, supports student engagement, supports using assessment in instruction (students are aware of assessment criteria, feedback from teacher and peers, self-assessment)</a:t>
            </a:r>
          </a:p>
        </p:txBody>
      </p:sp>
      <p:sp>
        <p:nvSpPr>
          <p:cNvPr id="4" name="Slide Number Placeholder 3"/>
          <p:cNvSpPr>
            <a:spLocks noGrp="1"/>
          </p:cNvSpPr>
          <p:nvPr>
            <p:ph type="sldNum" sz="quarter" idx="10"/>
          </p:nvPr>
        </p:nvSpPr>
        <p:spPr/>
        <p:txBody>
          <a:bodyPr/>
          <a:lstStyle/>
          <a:p>
            <a:fld id="{BABD9F03-7EDC-4ABD-92FD-37A311722719}" type="slidenum">
              <a:rPr lang="en-US" smtClean="0"/>
              <a:t>25</a:t>
            </a:fld>
            <a:endParaRPr lang="en-US"/>
          </a:p>
        </p:txBody>
      </p:sp>
    </p:spTree>
    <p:extLst>
      <p:ext uri="{BB962C8B-B14F-4D97-AF65-F5344CB8AC3E}">
        <p14:creationId xmlns:p14="http://schemas.microsoft.com/office/powerpoint/2010/main" val="30671796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a:t>
            </a:r>
            <a:r>
              <a:rPr lang="en-US" baseline="0" dirty="0" smtClean="0"/>
              <a:t> goal is that higher order thinking and reasoning.</a:t>
            </a:r>
            <a:endParaRPr lang="en-US" dirty="0"/>
          </a:p>
        </p:txBody>
      </p:sp>
      <p:sp>
        <p:nvSpPr>
          <p:cNvPr id="4" name="Slide Number Placeholder 3"/>
          <p:cNvSpPr>
            <a:spLocks noGrp="1"/>
          </p:cNvSpPr>
          <p:nvPr>
            <p:ph type="sldNum" sz="quarter" idx="10"/>
          </p:nvPr>
        </p:nvSpPr>
        <p:spPr/>
        <p:txBody>
          <a:bodyPr/>
          <a:lstStyle/>
          <a:p>
            <a:fld id="{BABD9F03-7EDC-4ABD-92FD-37A311722719}"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31076827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BD9F03-7EDC-4ABD-92FD-37A311722719}" type="slidenum">
              <a:rPr lang="en-US" smtClean="0"/>
              <a:t>27</a:t>
            </a:fld>
            <a:endParaRPr lang="en-US"/>
          </a:p>
        </p:txBody>
      </p:sp>
    </p:spTree>
    <p:extLst>
      <p:ext uri="{BB962C8B-B14F-4D97-AF65-F5344CB8AC3E}">
        <p14:creationId xmlns:p14="http://schemas.microsoft.com/office/powerpoint/2010/main" val="35967951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BD9F03-7EDC-4ABD-92FD-37A311722719}" type="slidenum">
              <a:rPr lang="en-US" smtClean="0"/>
              <a:t>28</a:t>
            </a:fld>
            <a:endParaRPr lang="en-US"/>
          </a:p>
        </p:txBody>
      </p:sp>
    </p:spTree>
    <p:extLst>
      <p:ext uri="{BB962C8B-B14F-4D97-AF65-F5344CB8AC3E}">
        <p14:creationId xmlns:p14="http://schemas.microsoft.com/office/powerpoint/2010/main" val="34294164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BD9F03-7EDC-4ABD-92FD-37A311722719}"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24379561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Share take-</a:t>
            </a:r>
            <a:r>
              <a:rPr lang="en-US" dirty="0" err="1" smtClean="0"/>
              <a:t>aways</a:t>
            </a:r>
            <a:r>
              <a:rPr lang="en-US" dirty="0" smtClean="0"/>
              <a:t> if time permits.</a:t>
            </a:r>
          </a:p>
          <a:p>
            <a:endParaRPr lang="en-US" dirty="0" smtClean="0"/>
          </a:p>
        </p:txBody>
      </p:sp>
      <p:sp>
        <p:nvSpPr>
          <p:cNvPr id="4" name="Slide Number Placeholder 3"/>
          <p:cNvSpPr>
            <a:spLocks noGrp="1"/>
          </p:cNvSpPr>
          <p:nvPr>
            <p:ph type="sldNum" sz="quarter" idx="10"/>
          </p:nvPr>
        </p:nvSpPr>
        <p:spPr/>
        <p:txBody>
          <a:bodyPr/>
          <a:lstStyle/>
          <a:p>
            <a:fld id="{BABD9F03-7EDC-4ABD-92FD-37A311722719}" type="slidenum">
              <a:rPr lang="en-US" smtClean="0"/>
              <a:t>30</a:t>
            </a:fld>
            <a:endParaRPr lang="en-US"/>
          </a:p>
        </p:txBody>
      </p:sp>
    </p:spTree>
    <p:extLst>
      <p:ext uri="{BB962C8B-B14F-4D97-AF65-F5344CB8AC3E}">
        <p14:creationId xmlns:p14="http://schemas.microsoft.com/office/powerpoint/2010/main" val="29700264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a:t>
            </a:r>
            <a:r>
              <a:rPr lang="en-US" baseline="0" dirty="0" smtClean="0"/>
              <a:t> goal is the focus on higher order thinking and reasoning.</a:t>
            </a:r>
            <a:endParaRPr lang="en-US" dirty="0"/>
          </a:p>
        </p:txBody>
      </p:sp>
      <p:sp>
        <p:nvSpPr>
          <p:cNvPr id="4" name="Slide Number Placeholder 3"/>
          <p:cNvSpPr>
            <a:spLocks noGrp="1"/>
          </p:cNvSpPr>
          <p:nvPr>
            <p:ph type="sldNum" sz="quarter" idx="10"/>
          </p:nvPr>
        </p:nvSpPr>
        <p:spPr/>
        <p:txBody>
          <a:bodyPr/>
          <a:lstStyle/>
          <a:p>
            <a:fld id="{BABD9F03-7EDC-4ABD-92FD-37A311722719}" type="slidenum">
              <a:rPr lang="en-US" smtClean="0"/>
              <a:t>3</a:t>
            </a:fld>
            <a:endParaRPr lang="en-US"/>
          </a:p>
        </p:txBody>
      </p:sp>
    </p:spTree>
    <p:extLst>
      <p:ext uri="{BB962C8B-B14F-4D97-AF65-F5344CB8AC3E}">
        <p14:creationId xmlns:p14="http://schemas.microsoft.com/office/powerpoint/2010/main" val="31076827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Provide the 5</a:t>
            </a:r>
            <a:r>
              <a:rPr lang="en-US" baseline="0" dirty="0" smtClean="0"/>
              <a:t> </a:t>
            </a:r>
            <a:r>
              <a:rPr lang="en-US" dirty="0" smtClean="0"/>
              <a:t>examples of problems with rubrics on CASL</a:t>
            </a:r>
            <a:r>
              <a:rPr lang="en-US" baseline="0" dirty="0" smtClean="0"/>
              <a:t> pages 205-210 (below). Divide the room into  groups and assign a problem to each. After they read independently – 3 minutes. Ask one person from each group to share a one sentence ‘bottom line.”</a:t>
            </a:r>
          </a:p>
          <a:p>
            <a:pPr marL="173054" indent="-173054">
              <a:buFont typeface="Arial" panose="020B0604020202020204" pitchFamily="34" charset="0"/>
              <a:buChar char="•"/>
            </a:pPr>
            <a:r>
              <a:rPr lang="en-US" baseline="0" dirty="0" smtClean="0"/>
              <a:t>Counting, when quality is more important than quantity</a:t>
            </a:r>
          </a:p>
          <a:p>
            <a:pPr marL="173054" indent="-173054">
              <a:buFont typeface="Arial" panose="020B0604020202020204" pitchFamily="34" charset="0"/>
              <a:buChar char="•"/>
            </a:pPr>
            <a:r>
              <a:rPr lang="en-US" baseline="0" dirty="0" smtClean="0"/>
              <a:t>Important details left out</a:t>
            </a:r>
          </a:p>
          <a:p>
            <a:pPr marL="173054" indent="-173054">
              <a:buFont typeface="Arial" panose="020B0604020202020204" pitchFamily="34" charset="0"/>
              <a:buChar char="•"/>
            </a:pPr>
            <a:r>
              <a:rPr lang="en-US" baseline="0" dirty="0" smtClean="0"/>
              <a:t>Irrelevant details in a rubric</a:t>
            </a:r>
          </a:p>
          <a:p>
            <a:pPr marL="173054" indent="-173054">
              <a:buFont typeface="Arial" panose="020B0604020202020204" pitchFamily="34" charset="0"/>
              <a:buChar char="•"/>
            </a:pPr>
            <a:r>
              <a:rPr lang="en-US" baseline="0" dirty="0" smtClean="0"/>
              <a:t>Student-friendly rubrics where anything goes</a:t>
            </a:r>
          </a:p>
          <a:p>
            <a:pPr marL="173054" indent="-173054">
              <a:buFont typeface="Arial" panose="020B0604020202020204" pitchFamily="34" charset="0"/>
              <a:buChar char="•"/>
            </a:pPr>
            <a:r>
              <a:rPr lang="en-US" baseline="0" dirty="0" smtClean="0"/>
              <a:t>Skimpy scoring guides</a:t>
            </a:r>
          </a:p>
          <a:p>
            <a:pPr marL="173054" indent="-173054">
              <a:buFont typeface="Arial" panose="020B0604020202020204" pitchFamily="34" charset="0"/>
              <a:buChar char="•"/>
            </a:pPr>
            <a:endParaRPr lang="en-US" baseline="0" dirty="0" smtClean="0"/>
          </a:p>
          <a:p>
            <a:r>
              <a:rPr lang="en-US" baseline="0" dirty="0" smtClean="0"/>
              <a:t>Share our any Ah-ha’s whole group</a:t>
            </a:r>
          </a:p>
        </p:txBody>
      </p:sp>
      <p:sp>
        <p:nvSpPr>
          <p:cNvPr id="4" name="Slide Number Placeholder 3"/>
          <p:cNvSpPr>
            <a:spLocks noGrp="1"/>
          </p:cNvSpPr>
          <p:nvPr>
            <p:ph type="sldNum" sz="quarter" idx="10"/>
          </p:nvPr>
        </p:nvSpPr>
        <p:spPr/>
        <p:txBody>
          <a:bodyPr/>
          <a:lstStyle/>
          <a:p>
            <a:fld id="{BABD9F03-7EDC-4ABD-92FD-37A311722719}" type="slidenum">
              <a:rPr lang="en-US" smtClean="0"/>
              <a:t>4</a:t>
            </a:fld>
            <a:endParaRPr lang="en-US"/>
          </a:p>
        </p:txBody>
      </p:sp>
    </p:spTree>
    <p:extLst>
      <p:ext uri="{BB962C8B-B14F-4D97-AF65-F5344CB8AC3E}">
        <p14:creationId xmlns:p14="http://schemas.microsoft.com/office/powerpoint/2010/main" val="21768323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Keep the Bottom Line in mind when creating rubrics</a:t>
            </a:r>
            <a:endParaRPr lang="en-US" dirty="0"/>
          </a:p>
        </p:txBody>
      </p:sp>
      <p:sp>
        <p:nvSpPr>
          <p:cNvPr id="4" name="Slide Number Placeholder 3"/>
          <p:cNvSpPr>
            <a:spLocks noGrp="1"/>
          </p:cNvSpPr>
          <p:nvPr>
            <p:ph type="sldNum" sz="quarter" idx="10"/>
          </p:nvPr>
        </p:nvSpPr>
        <p:spPr/>
        <p:txBody>
          <a:bodyPr/>
          <a:lstStyle/>
          <a:p>
            <a:fld id="{BABD9F03-7EDC-4ABD-92FD-37A311722719}" type="slidenum">
              <a:rPr lang="en-US" smtClean="0"/>
              <a:t>5</a:t>
            </a:fld>
            <a:endParaRPr lang="en-US"/>
          </a:p>
        </p:txBody>
      </p:sp>
    </p:spTree>
    <p:extLst>
      <p:ext uri="{BB962C8B-B14F-4D97-AF65-F5344CB8AC3E}">
        <p14:creationId xmlns:p14="http://schemas.microsoft.com/office/powerpoint/2010/main" val="26552018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BD9F03-7EDC-4ABD-92FD-37A311722719}" type="slidenum">
              <a:rPr lang="en-US" smtClean="0"/>
              <a:t>6</a:t>
            </a:fld>
            <a:endParaRPr lang="en-US"/>
          </a:p>
        </p:txBody>
      </p:sp>
    </p:spTree>
    <p:extLst>
      <p:ext uri="{BB962C8B-B14F-4D97-AF65-F5344CB8AC3E}">
        <p14:creationId xmlns:p14="http://schemas.microsoft.com/office/powerpoint/2010/main" val="21907367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a:t>
            </a:r>
            <a:r>
              <a:rPr lang="en-US" baseline="0" dirty="0" smtClean="0"/>
              <a:t> goal is the development of analytical rubrics for these purposes.</a:t>
            </a:r>
            <a:endParaRPr lang="en-US" dirty="0"/>
          </a:p>
        </p:txBody>
      </p:sp>
      <p:sp>
        <p:nvSpPr>
          <p:cNvPr id="4" name="Slide Number Placeholder 3"/>
          <p:cNvSpPr>
            <a:spLocks noGrp="1"/>
          </p:cNvSpPr>
          <p:nvPr>
            <p:ph type="sldNum" sz="quarter" idx="10"/>
          </p:nvPr>
        </p:nvSpPr>
        <p:spPr/>
        <p:txBody>
          <a:bodyPr/>
          <a:lstStyle/>
          <a:p>
            <a:fld id="{BABD9F03-7EDC-4ABD-92FD-37A311722719}" type="slidenum">
              <a:rPr lang="en-US" smtClean="0"/>
              <a:t>8</a:t>
            </a:fld>
            <a:endParaRPr lang="en-US"/>
          </a:p>
        </p:txBody>
      </p:sp>
    </p:spTree>
    <p:extLst>
      <p:ext uri="{BB962C8B-B14F-4D97-AF65-F5344CB8AC3E}">
        <p14:creationId xmlns:p14="http://schemas.microsoft.com/office/powerpoint/2010/main" val="21907367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LDC rubric is an</a:t>
            </a:r>
            <a:r>
              <a:rPr lang="en-US" baseline="0" dirty="0" smtClean="0"/>
              <a:t> Analytical rubric. </a:t>
            </a:r>
          </a:p>
          <a:p>
            <a:endParaRPr lang="en-US" baseline="0" dirty="0" smtClean="0"/>
          </a:p>
          <a:p>
            <a:r>
              <a:rPr lang="en-US" dirty="0" smtClean="0"/>
              <a:t>Performance levels (1 to 4)</a:t>
            </a:r>
            <a:r>
              <a:rPr lang="en-US" baseline="0" dirty="0" smtClean="0"/>
              <a:t> leading up to proficiency and beyond proficiency</a:t>
            </a:r>
            <a:endParaRPr lang="en-US" dirty="0" smtClean="0"/>
          </a:p>
          <a:p>
            <a:endParaRPr lang="en-US" dirty="0" smtClean="0"/>
          </a:p>
          <a:p>
            <a:r>
              <a:rPr lang="en-US" dirty="0" smtClean="0"/>
              <a:t>Important criteria</a:t>
            </a:r>
            <a:r>
              <a:rPr lang="en-US" baseline="0" dirty="0" smtClean="0"/>
              <a:t> for meeting the intent of the standard (the scoring elements or scoring criteria)</a:t>
            </a:r>
            <a:endParaRPr lang="en-US" dirty="0" smtClean="0"/>
          </a:p>
          <a:p>
            <a:endParaRPr lang="en-US" dirty="0" smtClean="0"/>
          </a:p>
          <a:p>
            <a:r>
              <a:rPr lang="en-US" dirty="0" smtClean="0"/>
              <a:t>Descriptive language for</a:t>
            </a:r>
            <a:r>
              <a:rPr lang="en-US" baseline="0" dirty="0" smtClean="0"/>
              <a:t> criteria at each level of performance</a:t>
            </a:r>
            <a:endParaRPr lang="en-US" dirty="0"/>
          </a:p>
        </p:txBody>
      </p:sp>
      <p:sp>
        <p:nvSpPr>
          <p:cNvPr id="4" name="Slide Number Placeholder 3"/>
          <p:cNvSpPr>
            <a:spLocks noGrp="1"/>
          </p:cNvSpPr>
          <p:nvPr>
            <p:ph type="sldNum" sz="quarter" idx="10"/>
          </p:nvPr>
        </p:nvSpPr>
        <p:spPr/>
        <p:txBody>
          <a:bodyPr/>
          <a:lstStyle/>
          <a:p>
            <a:fld id="{BABD9F03-7EDC-4ABD-92FD-37A311722719}" type="slidenum">
              <a:rPr lang="en-US" smtClean="0"/>
              <a:t>9</a:t>
            </a:fld>
            <a:endParaRPr lang="en-US"/>
          </a:p>
        </p:txBody>
      </p:sp>
    </p:spTree>
    <p:extLst>
      <p:ext uri="{BB962C8B-B14F-4D97-AF65-F5344CB8AC3E}">
        <p14:creationId xmlns:p14="http://schemas.microsoft.com/office/powerpoint/2010/main" val="6369759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Provide some sample rubrics</a:t>
            </a:r>
            <a:r>
              <a:rPr lang="en-US" baseline="0" dirty="0" smtClean="0"/>
              <a:t> for table teams to look over. Then, ask them to create a list of what rubrics can do – they can use the back of the 11x17 LDC rubric sample.</a:t>
            </a:r>
          </a:p>
          <a:p>
            <a:endParaRPr lang="en-US" baseline="0" dirty="0" smtClean="0"/>
          </a:p>
          <a:p>
            <a:r>
              <a:rPr lang="en-US" baseline="0" dirty="0" smtClean="0"/>
              <a:t>5 minutes then 5 more for discussion with next slide</a:t>
            </a:r>
            <a:endParaRPr lang="en-US" dirty="0"/>
          </a:p>
        </p:txBody>
      </p:sp>
      <p:sp>
        <p:nvSpPr>
          <p:cNvPr id="4" name="Slide Number Placeholder 3"/>
          <p:cNvSpPr>
            <a:spLocks noGrp="1"/>
          </p:cNvSpPr>
          <p:nvPr>
            <p:ph type="sldNum" sz="quarter" idx="10"/>
          </p:nvPr>
        </p:nvSpPr>
        <p:spPr/>
        <p:txBody>
          <a:bodyPr/>
          <a:lstStyle/>
          <a:p>
            <a:fld id="{BABD9F03-7EDC-4ABD-92FD-37A311722719}" type="slidenum">
              <a:rPr lang="en-US" smtClean="0"/>
              <a:t>10</a:t>
            </a:fld>
            <a:endParaRPr lang="en-US"/>
          </a:p>
        </p:txBody>
      </p:sp>
    </p:spTree>
    <p:extLst>
      <p:ext uri="{BB962C8B-B14F-4D97-AF65-F5344CB8AC3E}">
        <p14:creationId xmlns:p14="http://schemas.microsoft.com/office/powerpoint/2010/main" val="107746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1298FE-C4FF-427C-AC24-BEF0E97C9703}" type="datetime1">
              <a:rPr lang="en-US" smtClean="0">
                <a:solidFill>
                  <a:prstClr val="black">
                    <a:tint val="75000"/>
                  </a:prstClr>
                </a:solidFill>
              </a:rPr>
              <a:t>9/3/2015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BDD8DEB-FCD4-434A-B38B-E26634244A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33395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51A73F5-3F57-4A8C-B6AC-4CD2BA35B7F6}" type="datetime1">
              <a:rPr lang="en-US" smtClean="0">
                <a:solidFill>
                  <a:prstClr val="black">
                    <a:tint val="75000"/>
                  </a:prstClr>
                </a:solidFill>
              </a:rPr>
              <a:t>9/3/2015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BDD8DEB-FCD4-434A-B38B-E26634244A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61201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98AE14D-3148-4368-9F5A-E8858F9779B2}" type="datetime1">
              <a:rPr lang="en-US" smtClean="0">
                <a:solidFill>
                  <a:prstClr val="black">
                    <a:tint val="75000"/>
                  </a:prstClr>
                </a:solidFill>
              </a:rPr>
              <a:t>9/3/2015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BDD8DEB-FCD4-434A-B38B-E26634244A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83428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C2BD87C-C294-459E-9183-2C3B3EB4330A}" type="datetime1">
              <a:rPr lang="en-US" smtClean="0">
                <a:solidFill>
                  <a:prstClr val="black">
                    <a:tint val="75000"/>
                  </a:prstClr>
                </a:solidFill>
              </a:rPr>
              <a:t>9/3/2015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BDD8DEB-FCD4-434A-B38B-E26634244A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4020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F06039A-FF0C-4BC6-AF52-67BCE37E30EE}" type="datetime1">
              <a:rPr lang="en-US" smtClean="0">
                <a:solidFill>
                  <a:prstClr val="black">
                    <a:tint val="75000"/>
                  </a:prstClr>
                </a:solidFill>
              </a:rPr>
              <a:t>9/3/2015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BDD8DEB-FCD4-434A-B38B-E26634244A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0165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D04A291-7581-4FF4-BD84-DC23DBA698A9}" type="datetime1">
              <a:rPr lang="en-US" smtClean="0">
                <a:solidFill>
                  <a:prstClr val="black">
                    <a:tint val="75000"/>
                  </a:prstClr>
                </a:solidFill>
              </a:rPr>
              <a:t>9/3/2015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BDD8DEB-FCD4-434A-B38B-E26634244A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01821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070E54E-5D95-4B81-BBCE-7C36CC265AE4}" type="datetime1">
              <a:rPr lang="en-US" smtClean="0">
                <a:solidFill>
                  <a:prstClr val="black">
                    <a:tint val="75000"/>
                  </a:prstClr>
                </a:solidFill>
              </a:rPr>
              <a:t>9/3/2015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BDD8DEB-FCD4-434A-B38B-E26634244A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48961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F9AE13C-E4E9-439F-9360-2BD4822EA0DF}" type="datetime1">
              <a:rPr lang="en-US" smtClean="0">
                <a:solidFill>
                  <a:prstClr val="black">
                    <a:tint val="75000"/>
                  </a:prstClr>
                </a:solidFill>
              </a:rPr>
              <a:t>9/3/2015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BDD8DEB-FCD4-434A-B38B-E26634244A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96986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6D7271-ECBB-42F0-8F8E-D8B50E00293F}" type="datetime1">
              <a:rPr lang="en-US" smtClean="0">
                <a:solidFill>
                  <a:prstClr val="black">
                    <a:tint val="75000"/>
                  </a:prstClr>
                </a:solidFill>
              </a:rPr>
              <a:t>9/3/2015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BDD8DEB-FCD4-434A-B38B-E26634244A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78460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2FD5C1-17AF-464C-92E0-30DB9D9593FB}" type="datetime1">
              <a:rPr lang="en-US" smtClean="0">
                <a:solidFill>
                  <a:prstClr val="black">
                    <a:tint val="75000"/>
                  </a:prstClr>
                </a:solidFill>
              </a:rPr>
              <a:t>9/3/2015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BDD8DEB-FCD4-434A-B38B-E26634244A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9451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5D7D11-77D3-4ABC-9DAB-53F3592E85BB}" type="datetime1">
              <a:rPr lang="en-US" smtClean="0">
                <a:solidFill>
                  <a:prstClr val="black">
                    <a:tint val="75000"/>
                  </a:prstClr>
                </a:solidFill>
              </a:rPr>
              <a:t>9/3/2015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BDD8DEB-FCD4-434A-B38B-E26634244A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83464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F5F341-BC5D-495F-AF1E-6F12B3BB8BE4}" type="datetime1">
              <a:rPr lang="en-US" smtClean="0">
                <a:solidFill>
                  <a:prstClr val="black">
                    <a:tint val="75000"/>
                  </a:prstClr>
                </a:solidFill>
              </a:rPr>
              <a:t>9/3/2015</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DD8DEB-FCD4-434A-B38B-E26634244A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1940601"/>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uact=8&amp;docid=fNLTNRMKo0AerM&amp;tbnid=c0cM_AiJMKhGmM:&amp;ved=0CAUQjRw&amp;url=http://www.ps101mediacenter.com/rubrics&amp;ei=Fjw9U4TZDNHIsATwhYCwBw&amp;bvm=bv.64125504,d.b2I&amp;psig=AFQjCNHLrznP9nFsRdwgKKeQZuYN6UNRsg&amp;ust=1396608301859165"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gif"/></Relationships>
</file>

<file path=ppt/slides/_rels/slide10.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uact=8&amp;docid=fNLTNRMKo0AerM&amp;tbnid=c0cM_AiJMKhGmM:&amp;ved=0CAUQjRw&amp;url=http://www.ps101mediacenter.com/rubrics&amp;ei=Fjw9U4TZDNHIsATwhYCwBw&amp;bvm=bv.64125504,d.b2I&amp;psig=AFQjCNHLrznP9nFsRdwgKKeQZuYN6UNRsg&amp;ust=1396608301859165"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gi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uact=8&amp;docid=Fe3j0ax1FgJNSM&amp;tbnid=0EBXKmD_vrBYJM:&amp;ved=0CAUQjRw&amp;url=http://alwaysalesson.com/2013/01/05/rubric-vs-checklist/&amp;ei=iEU9U5ebJOuvsQSn0oBY&amp;bvm=bv.64125504,d.b2I&amp;psig=AFQjCNEjkf8wW5tqe07F4nVak2cFxlmjdw&amp;ust=1396610800485735"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uact=8&amp;docid=xWeGmr8wBUD4jM&amp;tbnid=H1ezWr3RquK6PM:&amp;ved=0CAUQjRw&amp;url=http://5southmarketing.com/gamification-for-business/&amp;ei=1jw9U-HuDoOnsASIiYGQDQ&amp;bvm=bv.64125504,d.b2I&amp;psig=AFQjCNHGwxnafvzblPIoelIS22sIwmUsfQ&amp;ust=1396608546257245"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uact=8&amp;docid=xWeGmr8wBUD4jM&amp;tbnid=H1ezWr3RquK6PM:&amp;ved=0CAUQjRw&amp;url=http://5southmarketing.com/gamification-for-business/&amp;ei=1jw9U-HuDoOnsASIiYGQDQ&amp;bvm=bv.64125504,d.b2I&amp;psig=AFQjCNHGwxnafvzblPIoelIS22sIwmUsfQ&amp;ust=1396608546257245"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457200"/>
            <a:ext cx="7772400" cy="1470025"/>
          </a:xfrm>
        </p:spPr>
        <p:txBody>
          <a:bodyPr>
            <a:normAutofit fontScale="90000"/>
          </a:bodyPr>
          <a:lstStyle/>
          <a:p>
            <a:r>
              <a:rPr lang="en-US" sz="4800" b="1" dirty="0" smtClean="0">
                <a:solidFill>
                  <a:schemeClr val="accent3">
                    <a:lumMod val="75000"/>
                  </a:schemeClr>
                </a:solidFill>
              </a:rPr>
              <a:t>Rubric Basics</a:t>
            </a:r>
            <a:br>
              <a:rPr lang="en-US" sz="4800" b="1" dirty="0" smtClean="0">
                <a:solidFill>
                  <a:schemeClr val="accent3">
                    <a:lumMod val="75000"/>
                  </a:schemeClr>
                </a:solidFill>
              </a:rPr>
            </a:br>
            <a:r>
              <a:rPr lang="en-US" sz="4800" b="1" dirty="0" smtClean="0">
                <a:solidFill>
                  <a:schemeClr val="accent3">
                    <a:lumMod val="75000"/>
                  </a:schemeClr>
                </a:solidFill>
              </a:rPr>
              <a:t>KY Writing Project Conference</a:t>
            </a:r>
            <a:r>
              <a:rPr lang="en-US" sz="4800" b="1" dirty="0" smtClean="0">
                <a:solidFill>
                  <a:schemeClr val="accent3">
                    <a:lumMod val="75000"/>
                  </a:schemeClr>
                </a:solidFill>
              </a:rPr>
              <a:t/>
            </a:r>
            <a:br>
              <a:rPr lang="en-US" sz="4800" b="1" dirty="0" smtClean="0">
                <a:solidFill>
                  <a:schemeClr val="accent3">
                    <a:lumMod val="75000"/>
                  </a:schemeClr>
                </a:solidFill>
              </a:rPr>
            </a:br>
            <a:r>
              <a:rPr lang="en-US" sz="3600" dirty="0" smtClean="0">
                <a:solidFill>
                  <a:schemeClr val="accent3">
                    <a:lumMod val="75000"/>
                  </a:schemeClr>
                </a:solidFill>
              </a:rPr>
              <a:t>September </a:t>
            </a:r>
            <a:r>
              <a:rPr lang="en-US" sz="3600" dirty="0" smtClean="0">
                <a:solidFill>
                  <a:schemeClr val="accent3">
                    <a:lumMod val="75000"/>
                  </a:schemeClr>
                </a:solidFill>
              </a:rPr>
              <a:t>12, 2015</a:t>
            </a:r>
            <a:endParaRPr lang="en-US" sz="3600" dirty="0">
              <a:solidFill>
                <a:schemeClr val="accent3">
                  <a:lumMod val="75000"/>
                </a:schemeClr>
              </a:solidFill>
            </a:endParaRPr>
          </a:p>
        </p:txBody>
      </p:sp>
      <p:sp>
        <p:nvSpPr>
          <p:cNvPr id="3" name="Slide Number Placeholder 2"/>
          <p:cNvSpPr>
            <a:spLocks noGrp="1"/>
          </p:cNvSpPr>
          <p:nvPr>
            <p:ph type="sldNum" sz="quarter" idx="12"/>
          </p:nvPr>
        </p:nvSpPr>
        <p:spPr/>
        <p:txBody>
          <a:bodyPr/>
          <a:lstStyle/>
          <a:p>
            <a:fld id="{D02E8FE1-5B99-4D17-B998-09773719915D}" type="slidenum">
              <a:rPr lang="en-US" smtClean="0"/>
              <a:t>1</a:t>
            </a:fld>
            <a:endParaRPr lang="en-US"/>
          </a:p>
        </p:txBody>
      </p:sp>
      <p:pic>
        <p:nvPicPr>
          <p:cNvPr id="2050" name="Picture 2" descr="http://ps101mediacenter.com/yahoo_site_admin/assets/images/rubric.15074642_std.gif">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2522315"/>
            <a:ext cx="3495675" cy="308610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334870" y="3070876"/>
            <a:ext cx="4724399" cy="1107996"/>
          </a:xfrm>
          <a:prstGeom prst="rect">
            <a:avLst/>
          </a:prstGeom>
          <a:noFill/>
        </p:spPr>
        <p:txBody>
          <a:bodyPr wrap="square" rtlCol="0">
            <a:spAutoFit/>
          </a:bodyPr>
          <a:lstStyle/>
          <a:p>
            <a:r>
              <a:rPr lang="en-US" sz="2400" dirty="0" smtClean="0"/>
              <a:t>carol.franks@education.ky.gov</a:t>
            </a:r>
          </a:p>
          <a:p>
            <a:r>
              <a:rPr lang="en-US" sz="2400" dirty="0" smtClean="0"/>
              <a:t>rebecca.woosley@education.ky.gov</a:t>
            </a:r>
            <a:endParaRPr lang="en-US" sz="2400" dirty="0"/>
          </a:p>
          <a:p>
            <a:endParaRPr lang="en-US" dirty="0"/>
          </a:p>
        </p:txBody>
      </p:sp>
      <p:pic>
        <p:nvPicPr>
          <p:cNvPr id="6" name="Picture 5"/>
          <p:cNvPicPr>
            <a:picLocks noChangeAspect="1"/>
          </p:cNvPicPr>
          <p:nvPr/>
        </p:nvPicPr>
        <p:blipFill>
          <a:blip r:embed="rId5"/>
          <a:stretch>
            <a:fillRect/>
          </a:stretch>
        </p:blipFill>
        <p:spPr>
          <a:xfrm>
            <a:off x="5767429" y="4178872"/>
            <a:ext cx="1719221" cy="2219136"/>
          </a:xfrm>
          <a:prstGeom prst="rect">
            <a:avLst/>
          </a:prstGeom>
        </p:spPr>
      </p:pic>
    </p:spTree>
    <p:extLst>
      <p:ext uri="{BB962C8B-B14F-4D97-AF65-F5344CB8AC3E}">
        <p14:creationId xmlns:p14="http://schemas.microsoft.com/office/powerpoint/2010/main" val="18407433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chemeClr val="accent3">
                    <a:lumMod val="75000"/>
                  </a:schemeClr>
                </a:solidFill>
              </a:rPr>
              <a:t>Activity: What should a rubric do?</a:t>
            </a:r>
            <a:r>
              <a:rPr lang="en-US" dirty="0" smtClean="0"/>
              <a:t>	</a:t>
            </a:r>
            <a:endParaRPr lang="en-US" dirty="0"/>
          </a:p>
        </p:txBody>
      </p:sp>
      <p:sp>
        <p:nvSpPr>
          <p:cNvPr id="3" name="Content Placeholder 2"/>
          <p:cNvSpPr>
            <a:spLocks noGrp="1"/>
          </p:cNvSpPr>
          <p:nvPr>
            <p:ph idx="1"/>
          </p:nvPr>
        </p:nvSpPr>
        <p:spPr>
          <a:xfrm>
            <a:off x="457200" y="1981200"/>
            <a:ext cx="8229600" cy="2286000"/>
          </a:xfrm>
        </p:spPr>
        <p:txBody>
          <a:bodyPr/>
          <a:lstStyle/>
          <a:p>
            <a:pPr marL="0" indent="0" algn="ctr">
              <a:buNone/>
            </a:pPr>
            <a:r>
              <a:rPr lang="en-US" dirty="0" smtClean="0"/>
              <a:t>With your elbow partner, look over the sample rubric. </a:t>
            </a:r>
          </a:p>
          <a:p>
            <a:pPr marL="0" indent="0" algn="ctr">
              <a:buNone/>
            </a:pPr>
            <a:r>
              <a:rPr lang="en-US" dirty="0" smtClean="0"/>
              <a:t>Discuss what a rubric should do.</a:t>
            </a:r>
            <a:endParaRPr lang="en-US" dirty="0"/>
          </a:p>
        </p:txBody>
      </p:sp>
      <p:sp>
        <p:nvSpPr>
          <p:cNvPr id="4" name="Slide Number Placeholder 3"/>
          <p:cNvSpPr>
            <a:spLocks noGrp="1"/>
          </p:cNvSpPr>
          <p:nvPr>
            <p:ph type="sldNum" sz="quarter" idx="12"/>
          </p:nvPr>
        </p:nvSpPr>
        <p:spPr/>
        <p:txBody>
          <a:bodyPr/>
          <a:lstStyle/>
          <a:p>
            <a:fld id="{D02E8FE1-5B99-4D17-B998-09773719915D}" type="slidenum">
              <a:rPr lang="en-US" smtClean="0"/>
              <a:t>10</a:t>
            </a:fld>
            <a:endParaRPr lang="en-US"/>
          </a:p>
        </p:txBody>
      </p:sp>
      <p:pic>
        <p:nvPicPr>
          <p:cNvPr id="5" name="Picture 2" descr="http://ps101mediacenter.com/yahoo_site_admin/assets/images/rubric.15074642_std.gif">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3352800"/>
            <a:ext cx="3495675" cy="3086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15419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normAutofit/>
          </a:bodyPr>
          <a:lstStyle/>
          <a:p>
            <a:r>
              <a:rPr lang="en-US" b="1" dirty="0" smtClean="0">
                <a:solidFill>
                  <a:schemeClr val="accent3">
                    <a:lumMod val="75000"/>
                  </a:schemeClr>
                </a:solidFill>
              </a:rPr>
              <a:t>What rubrics should do (CASL, pg.200)</a:t>
            </a:r>
            <a:endParaRPr lang="en-US" b="1" dirty="0">
              <a:solidFill>
                <a:schemeClr val="accent3">
                  <a:lumMod val="75000"/>
                </a:schemeClr>
              </a:solidFill>
            </a:endParaRPr>
          </a:p>
        </p:txBody>
      </p:sp>
      <p:sp>
        <p:nvSpPr>
          <p:cNvPr id="4" name="Content Placeholder 3"/>
          <p:cNvSpPr>
            <a:spLocks noGrp="1"/>
          </p:cNvSpPr>
          <p:nvPr>
            <p:ph sz="half" idx="1"/>
          </p:nvPr>
        </p:nvSpPr>
        <p:spPr/>
        <p:txBody>
          <a:bodyPr>
            <a:normAutofit lnSpcReduction="10000"/>
          </a:bodyPr>
          <a:lstStyle/>
          <a:p>
            <a:r>
              <a:rPr lang="en-US" dirty="0" smtClean="0"/>
              <a:t>Define quality for ourselves.</a:t>
            </a:r>
          </a:p>
          <a:p>
            <a:r>
              <a:rPr lang="en-US" dirty="0" smtClean="0"/>
              <a:t>Describe quality for students.</a:t>
            </a:r>
          </a:p>
          <a:p>
            <a:r>
              <a:rPr lang="en-US" dirty="0" smtClean="0"/>
              <a:t>Make judgments more objective, consistent, accurate.</a:t>
            </a:r>
          </a:p>
          <a:p>
            <a:r>
              <a:rPr lang="en-US" dirty="0" smtClean="0"/>
              <a:t>Guide instructions</a:t>
            </a:r>
          </a:p>
          <a:p>
            <a:r>
              <a:rPr lang="en-US" dirty="0" smtClean="0"/>
              <a:t>Provide a common language.</a:t>
            </a:r>
            <a:endParaRPr lang="en-US" dirty="0"/>
          </a:p>
        </p:txBody>
      </p:sp>
      <p:sp>
        <p:nvSpPr>
          <p:cNvPr id="5" name="Content Placeholder 4"/>
          <p:cNvSpPr>
            <a:spLocks noGrp="1"/>
          </p:cNvSpPr>
          <p:nvPr>
            <p:ph sz="half" idx="2"/>
          </p:nvPr>
        </p:nvSpPr>
        <p:spPr/>
        <p:txBody>
          <a:bodyPr>
            <a:normAutofit lnSpcReduction="10000"/>
          </a:bodyPr>
          <a:lstStyle/>
          <a:p>
            <a:r>
              <a:rPr lang="en-US" dirty="0" smtClean="0"/>
              <a:t>Promote descriptive feedback to students.</a:t>
            </a:r>
          </a:p>
          <a:p>
            <a:r>
              <a:rPr lang="en-US" dirty="0" smtClean="0"/>
              <a:t>Promote student self-assessment and goal-setting.</a:t>
            </a:r>
          </a:p>
          <a:p>
            <a:r>
              <a:rPr lang="en-US" dirty="0" smtClean="0"/>
              <a:t>Make expectations for students explicit.</a:t>
            </a:r>
          </a:p>
          <a:p>
            <a:r>
              <a:rPr lang="en-US" dirty="0" smtClean="0"/>
              <a:t>Eliminate bias.</a:t>
            </a:r>
          </a:p>
          <a:p>
            <a:r>
              <a:rPr lang="en-US" dirty="0" smtClean="0"/>
              <a:t>Focus teaching.</a:t>
            </a:r>
          </a:p>
          <a:p>
            <a:r>
              <a:rPr lang="en-US" dirty="0" smtClean="0"/>
              <a:t>Track student learning. </a:t>
            </a:r>
            <a:endParaRPr lang="en-US" dirty="0"/>
          </a:p>
        </p:txBody>
      </p:sp>
      <p:sp>
        <p:nvSpPr>
          <p:cNvPr id="3" name="Slide Number Placeholder 2"/>
          <p:cNvSpPr>
            <a:spLocks noGrp="1"/>
          </p:cNvSpPr>
          <p:nvPr>
            <p:ph type="sldNum" sz="quarter" idx="12"/>
          </p:nvPr>
        </p:nvSpPr>
        <p:spPr/>
        <p:txBody>
          <a:bodyPr/>
          <a:lstStyle/>
          <a:p>
            <a:fld id="{D02E8FE1-5B99-4D17-B998-09773719915D}" type="slidenum">
              <a:rPr lang="en-US" smtClean="0"/>
              <a:t>11</a:t>
            </a:fld>
            <a:endParaRPr lang="en-US"/>
          </a:p>
        </p:txBody>
      </p:sp>
    </p:spTree>
    <p:extLst>
      <p:ext uri="{BB962C8B-B14F-4D97-AF65-F5344CB8AC3E}">
        <p14:creationId xmlns:p14="http://schemas.microsoft.com/office/powerpoint/2010/main" val="31778481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p>
            <a:r>
              <a:rPr lang="en-US" dirty="0" smtClean="0"/>
              <a:t>Tool for Evaluating Instructional Rubrics</a:t>
            </a:r>
            <a:endParaRPr lang="en-US" dirty="0"/>
          </a:p>
        </p:txBody>
      </p:sp>
      <p:sp>
        <p:nvSpPr>
          <p:cNvPr id="3" name="Slide Number Placeholder 2"/>
          <p:cNvSpPr>
            <a:spLocks noGrp="1"/>
          </p:cNvSpPr>
          <p:nvPr>
            <p:ph type="sldNum" sz="quarter" idx="12"/>
          </p:nvPr>
        </p:nvSpPr>
        <p:spPr/>
        <p:txBody>
          <a:bodyPr/>
          <a:lstStyle/>
          <a:p>
            <a:fld id="{D02E8FE1-5B99-4D17-B998-09773719915D}" type="slidenum">
              <a:rPr lang="en-US" smtClean="0"/>
              <a:t>12</a:t>
            </a:fld>
            <a:endParaRPr lang="en-US"/>
          </a:p>
        </p:txBody>
      </p:sp>
      <p:pic>
        <p:nvPicPr>
          <p:cNvPr id="4098" name="Picture 2" descr="https://encrypted-tbn3.gstatic.com/images?q=tbn:ANd9GcQwzXlWO73phFZH8JVfXSHEvF3_-ecMnpG-iYVagBQgwQzjpj6C0A">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600" y="1676400"/>
            <a:ext cx="4991100" cy="3743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41106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43682"/>
            <a:ext cx="7886700" cy="1325563"/>
          </a:xfrm>
        </p:spPr>
        <p:txBody>
          <a:bodyPr>
            <a:normAutofit/>
          </a:bodyPr>
          <a:lstStyle/>
          <a:p>
            <a:r>
              <a:rPr lang="en-US" b="1" dirty="0" smtClean="0">
                <a:solidFill>
                  <a:schemeClr val="accent3">
                    <a:lumMod val="75000"/>
                  </a:schemeClr>
                </a:solidFill>
              </a:rPr>
              <a:t>Activity: Applying the Evaluating Instructional Rubrics Tool</a:t>
            </a:r>
            <a:r>
              <a:rPr lang="en-US" dirty="0" smtClean="0"/>
              <a:t>	</a:t>
            </a:r>
            <a:endParaRPr lang="en-US" dirty="0"/>
          </a:p>
        </p:txBody>
      </p:sp>
      <p:sp>
        <p:nvSpPr>
          <p:cNvPr id="3" name="Content Placeholder 2"/>
          <p:cNvSpPr>
            <a:spLocks noGrp="1"/>
          </p:cNvSpPr>
          <p:nvPr>
            <p:ph idx="1"/>
          </p:nvPr>
        </p:nvSpPr>
        <p:spPr>
          <a:xfrm>
            <a:off x="266700" y="1738313"/>
            <a:ext cx="8610600" cy="4800600"/>
          </a:xfrm>
        </p:spPr>
        <p:txBody>
          <a:bodyPr>
            <a:normAutofit/>
          </a:bodyPr>
          <a:lstStyle/>
          <a:p>
            <a:pPr marL="0" indent="0">
              <a:buNone/>
            </a:pPr>
            <a:r>
              <a:rPr lang="en-US" sz="3600" b="1" dirty="0" smtClean="0"/>
              <a:t>You have: </a:t>
            </a:r>
          </a:p>
          <a:p>
            <a:r>
              <a:rPr lang="en-US" sz="3200" dirty="0" smtClean="0"/>
              <a:t>An LDC argumentative rubric</a:t>
            </a:r>
          </a:p>
          <a:p>
            <a:r>
              <a:rPr lang="en-US" sz="3200" dirty="0" smtClean="0"/>
              <a:t>Handout - </a:t>
            </a:r>
            <a:r>
              <a:rPr lang="en-US" sz="3200" i="1" dirty="0" smtClean="0"/>
              <a:t>Evaluating Instructional Rubrics Tool</a:t>
            </a:r>
          </a:p>
          <a:p>
            <a:pPr marL="0" indent="0">
              <a:buNone/>
            </a:pPr>
            <a:endParaRPr lang="en-US" sz="3200" dirty="0"/>
          </a:p>
          <a:p>
            <a:pPr marL="0" indent="0">
              <a:buNone/>
            </a:pPr>
            <a:r>
              <a:rPr lang="en-US" sz="3600" b="1" dirty="0" smtClean="0"/>
              <a:t>With your assigned group:</a:t>
            </a:r>
          </a:p>
          <a:p>
            <a:pPr marL="0" indent="0">
              <a:buNone/>
            </a:pPr>
            <a:r>
              <a:rPr lang="en-US" sz="3200" dirty="0" smtClean="0"/>
              <a:t>Be prepared to describe one way </a:t>
            </a:r>
            <a:r>
              <a:rPr lang="en-US" sz="3200" dirty="0"/>
              <a:t>the LDC argumentative </a:t>
            </a:r>
            <a:r>
              <a:rPr lang="en-US" sz="3200" dirty="0" smtClean="0"/>
              <a:t>rubric meets the criteria assigned to your group.</a:t>
            </a:r>
          </a:p>
          <a:p>
            <a:pPr marL="0" indent="0">
              <a:buNone/>
            </a:pPr>
            <a:endParaRPr lang="en-US" dirty="0" smtClean="0"/>
          </a:p>
        </p:txBody>
      </p:sp>
      <p:sp>
        <p:nvSpPr>
          <p:cNvPr id="4" name="Slide Number Placeholder 3"/>
          <p:cNvSpPr>
            <a:spLocks noGrp="1"/>
          </p:cNvSpPr>
          <p:nvPr>
            <p:ph type="sldNum" sz="quarter" idx="12"/>
          </p:nvPr>
        </p:nvSpPr>
        <p:spPr/>
        <p:txBody>
          <a:bodyPr/>
          <a:lstStyle/>
          <a:p>
            <a:fld id="{D02E8FE1-5B99-4D17-B998-09773719915D}" type="slidenum">
              <a:rPr lang="en-US" smtClean="0"/>
              <a:t>13</a:t>
            </a:fld>
            <a:endParaRPr lang="en-US"/>
          </a:p>
        </p:txBody>
      </p:sp>
    </p:spTree>
    <p:extLst>
      <p:ext uri="{BB962C8B-B14F-4D97-AF65-F5344CB8AC3E}">
        <p14:creationId xmlns:p14="http://schemas.microsoft.com/office/powerpoint/2010/main" val="41989622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effectLst>
                  <a:outerShdw blurRad="38100" dist="38100" dir="2700000" algn="tl">
                    <a:srgbClr val="000000">
                      <a:alpha val="43137"/>
                    </a:srgbClr>
                  </a:outerShdw>
                </a:effectLst>
              </a:rPr>
              <a:t>Congruency to Standards</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n-US" b="1" dirty="0" smtClean="0"/>
              <a:t>The description of proficiency is congruent with the level of rigor intended for the standard(s) being assessed.</a:t>
            </a:r>
          </a:p>
          <a:p>
            <a:pPr marL="0" indent="0">
              <a:buNone/>
            </a:pPr>
            <a:endParaRPr lang="en-US" b="1" dirty="0" smtClean="0"/>
          </a:p>
          <a:p>
            <a:r>
              <a:rPr lang="en-US" b="1" dirty="0" smtClean="0"/>
              <a:t>The criteria included in the rubric are important to defining all aspects of proficiency.</a:t>
            </a:r>
            <a:endParaRPr lang="en-US" b="1" dirty="0"/>
          </a:p>
        </p:txBody>
      </p:sp>
      <p:sp>
        <p:nvSpPr>
          <p:cNvPr id="4" name="Slide Number Placeholder 3"/>
          <p:cNvSpPr>
            <a:spLocks noGrp="1"/>
          </p:cNvSpPr>
          <p:nvPr>
            <p:ph type="sldNum" sz="quarter" idx="12"/>
          </p:nvPr>
        </p:nvSpPr>
        <p:spPr/>
        <p:txBody>
          <a:bodyPr/>
          <a:lstStyle/>
          <a:p>
            <a:fld id="{D02E8FE1-5B99-4D17-B998-09773719915D}" type="slidenum">
              <a:rPr lang="en-US" smtClean="0"/>
              <a:t>14</a:t>
            </a:fld>
            <a:endParaRPr lang="en-US"/>
          </a:p>
        </p:txBody>
      </p:sp>
    </p:spTree>
    <p:extLst>
      <p:ext uri="{BB962C8B-B14F-4D97-AF65-F5344CB8AC3E}">
        <p14:creationId xmlns:p14="http://schemas.microsoft.com/office/powerpoint/2010/main" val="34929682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effectLst>
                  <a:outerShdw blurRad="38100" dist="38100" dir="2700000" algn="tl">
                    <a:srgbClr val="000000">
                      <a:alpha val="43137"/>
                    </a:srgbClr>
                  </a:outerShdw>
                </a:effectLst>
              </a:rPr>
              <a:t>Reliability &amp; Validity</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n-US" b="1" dirty="0" smtClean="0"/>
              <a:t>The rubric is appropriate for the skills/tasks it is used to assess; it can be used to assess what it is intended to assess.</a:t>
            </a:r>
          </a:p>
          <a:p>
            <a:pPr marL="0" indent="0">
              <a:buNone/>
            </a:pPr>
            <a:endParaRPr lang="en-US" b="1" dirty="0" smtClean="0"/>
          </a:p>
          <a:p>
            <a:r>
              <a:rPr lang="en-US" b="1" dirty="0" smtClean="0"/>
              <a:t>The rubric leads to the same or similar scores regardless of scorer.</a:t>
            </a:r>
            <a:endParaRPr lang="en-US" b="1" dirty="0"/>
          </a:p>
        </p:txBody>
      </p:sp>
      <p:sp>
        <p:nvSpPr>
          <p:cNvPr id="4" name="Slide Number Placeholder 3"/>
          <p:cNvSpPr>
            <a:spLocks noGrp="1"/>
          </p:cNvSpPr>
          <p:nvPr>
            <p:ph type="sldNum" sz="quarter" idx="12"/>
          </p:nvPr>
        </p:nvSpPr>
        <p:spPr/>
        <p:txBody>
          <a:bodyPr/>
          <a:lstStyle/>
          <a:p>
            <a:fld id="{D02E8FE1-5B99-4D17-B998-09773719915D}" type="slidenum">
              <a:rPr lang="en-US" smtClean="0"/>
              <a:t>15</a:t>
            </a:fld>
            <a:endParaRPr lang="en-US"/>
          </a:p>
        </p:txBody>
      </p:sp>
    </p:spTree>
    <p:extLst>
      <p:ext uri="{BB962C8B-B14F-4D97-AF65-F5344CB8AC3E}">
        <p14:creationId xmlns:p14="http://schemas.microsoft.com/office/powerpoint/2010/main" val="18290060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76200" y="457200"/>
            <a:ext cx="9067800" cy="2514600"/>
          </a:xfrm>
        </p:spPr>
        <p:txBody>
          <a:bodyPr>
            <a:normAutofit/>
          </a:bodyPr>
          <a:lstStyle/>
          <a:p>
            <a:pPr eaLnBrk="1" hangingPunct="1"/>
            <a:r>
              <a:rPr lang="en-US" altLang="en-US" sz="6000" b="1" i="1" dirty="0" smtClean="0">
                <a:solidFill>
                  <a:schemeClr val="tx2"/>
                </a:solidFill>
                <a:latin typeface="Times New Roman" pitchFamily="18" charset="0"/>
                <a:cs typeface="Times New Roman" pitchFamily="18" charset="0"/>
              </a:rPr>
              <a:t>Making Connections: </a:t>
            </a:r>
            <a:br>
              <a:rPr lang="en-US" altLang="en-US" sz="6000" b="1" i="1" dirty="0" smtClean="0">
                <a:solidFill>
                  <a:schemeClr val="tx2"/>
                </a:solidFill>
                <a:latin typeface="Times New Roman" pitchFamily="18" charset="0"/>
                <a:cs typeface="Times New Roman" pitchFamily="18" charset="0"/>
              </a:rPr>
            </a:br>
            <a:r>
              <a:rPr lang="en-US" altLang="en-US" sz="4000" b="1" dirty="0" smtClean="0">
                <a:latin typeface="+mn-lt"/>
                <a:cs typeface="Times New Roman" pitchFamily="18" charset="0"/>
              </a:rPr>
              <a:t>Rubrics &amp; Student Growth Goal Setting </a:t>
            </a:r>
            <a:r>
              <a:rPr lang="en-US" altLang="en-US" sz="4900" dirty="0" smtClean="0">
                <a:latin typeface="+mn-lt"/>
              </a:rPr>
              <a:t/>
            </a:r>
            <a:br>
              <a:rPr lang="en-US" altLang="en-US" sz="4900" dirty="0" smtClean="0">
                <a:latin typeface="+mn-lt"/>
              </a:rPr>
            </a:br>
            <a:r>
              <a:rPr lang="en-US" altLang="en-US" sz="3600" dirty="0" smtClean="0">
                <a:latin typeface="+mn-lt"/>
              </a:rPr>
              <a:t>within the Professional Growth and </a:t>
            </a:r>
            <a:r>
              <a:rPr lang="en-US" altLang="en-US" sz="3600" dirty="0" smtClean="0"/>
              <a:t>Effectiveness System (PGES)</a:t>
            </a:r>
          </a:p>
        </p:txBody>
      </p:sp>
      <p:sp>
        <p:nvSpPr>
          <p:cNvPr id="37894"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2C772271-9347-4397-8158-A81181A15DCE}" type="slidenum">
              <a:rPr lang="en-US" altLang="en-US" smtClean="0">
                <a:solidFill>
                  <a:srgbClr val="898989"/>
                </a:solidFill>
              </a:rPr>
              <a:pPr eaLnBrk="1" hangingPunct="1"/>
              <a:t>16</a:t>
            </a:fld>
            <a:endParaRPr lang="en-US" altLang="en-US" smtClean="0">
              <a:solidFill>
                <a:srgbClr val="898989"/>
              </a:solidFill>
            </a:endParaRPr>
          </a:p>
        </p:txBody>
      </p:sp>
      <p:pic>
        <p:nvPicPr>
          <p:cNvPr id="37893" name="Picture 2" descr="http://www.beliefnet.com/~/media/3C517E2F2E18485D9E99F256DDB317F6.ashx?w=400&amp;h=3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3581400"/>
            <a:ext cx="3947160" cy="2960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85800" y="5355101"/>
            <a:ext cx="1395129"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90116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fontScale="90000"/>
          </a:bodyPr>
          <a:lstStyle/>
          <a:p>
            <a:pPr algn="ctr"/>
            <a:r>
              <a:rPr lang="en-US" b="1" dirty="0" smtClean="0">
                <a:solidFill>
                  <a:schemeClr val="accent3">
                    <a:lumMod val="75000"/>
                  </a:schemeClr>
                </a:solidFill>
                <a:effectLst>
                  <a:outerShdw blurRad="38100" dist="38100" dir="2700000" algn="tl">
                    <a:srgbClr val="000000">
                      <a:alpha val="43137"/>
                    </a:srgbClr>
                  </a:outerShdw>
                </a:effectLst>
                <a:latin typeface="+mn-lt"/>
              </a:rPr>
              <a:t>Rubrics and Student Growth Goal-Setting</a:t>
            </a:r>
            <a:endParaRPr lang="en-US" b="1" dirty="0">
              <a:solidFill>
                <a:schemeClr val="accent3">
                  <a:lumMod val="75000"/>
                </a:schemeClr>
              </a:solidFill>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457200" y="1371600"/>
            <a:ext cx="8229600" cy="4525963"/>
          </a:xfrm>
        </p:spPr>
        <p:txBody>
          <a:bodyPr>
            <a:normAutofit lnSpcReduction="10000"/>
          </a:bodyPr>
          <a:lstStyle/>
          <a:p>
            <a:pPr marL="0" indent="0">
              <a:buNone/>
            </a:pPr>
            <a:r>
              <a:rPr lang="en-US" sz="3200" b="1" dirty="0" smtClean="0"/>
              <a:t>An analytic rubric can help teachers combine multiple sources of data to – </a:t>
            </a:r>
          </a:p>
          <a:p>
            <a:pPr marL="0" indent="0">
              <a:buNone/>
            </a:pPr>
            <a:endParaRPr lang="en-US" sz="3200" b="1" dirty="0" smtClean="0"/>
          </a:p>
          <a:p>
            <a:pPr lvl="1"/>
            <a:r>
              <a:rPr lang="en-US" sz="2800" dirty="0"/>
              <a:t>d</a:t>
            </a:r>
            <a:r>
              <a:rPr lang="en-US" sz="2800" dirty="0" smtClean="0"/>
              <a:t>etermine a baseline score for goal-setting</a:t>
            </a:r>
          </a:p>
          <a:p>
            <a:pPr marL="457200" lvl="1" indent="0">
              <a:buNone/>
            </a:pPr>
            <a:endParaRPr lang="en-US" sz="2800" dirty="0" smtClean="0"/>
          </a:p>
          <a:p>
            <a:pPr lvl="1"/>
            <a:r>
              <a:rPr lang="en-US" sz="2800" dirty="0"/>
              <a:t>d</a:t>
            </a:r>
            <a:r>
              <a:rPr lang="en-US" sz="2800" dirty="0" smtClean="0"/>
              <a:t>etermine if students met the goal at the end of the course, </a:t>
            </a:r>
            <a:r>
              <a:rPr lang="en-US" sz="2800" i="1" dirty="0" smtClean="0"/>
              <a:t>and</a:t>
            </a:r>
          </a:p>
          <a:p>
            <a:pPr marL="457200" lvl="1" indent="0">
              <a:buNone/>
            </a:pPr>
            <a:r>
              <a:rPr lang="en-US" sz="2800" dirty="0" smtClean="0"/>
              <a:t> </a:t>
            </a:r>
          </a:p>
          <a:p>
            <a:pPr lvl="1"/>
            <a:r>
              <a:rPr lang="en-US" sz="2800" dirty="0"/>
              <a:t>f</a:t>
            </a:r>
            <a:r>
              <a:rPr lang="en-US" sz="2800" dirty="0" smtClean="0"/>
              <a:t>ormatively assess, provide feedback, and adjust instruction along the way</a:t>
            </a:r>
          </a:p>
          <a:p>
            <a:endParaRPr lang="en-US" dirty="0"/>
          </a:p>
        </p:txBody>
      </p:sp>
      <p:sp>
        <p:nvSpPr>
          <p:cNvPr id="4" name="Slide Number Placeholder 3"/>
          <p:cNvSpPr>
            <a:spLocks noGrp="1"/>
          </p:cNvSpPr>
          <p:nvPr>
            <p:ph type="sldNum" sz="quarter" idx="12"/>
          </p:nvPr>
        </p:nvSpPr>
        <p:spPr/>
        <p:txBody>
          <a:bodyPr/>
          <a:lstStyle/>
          <a:p>
            <a:fld id="{D02E8FE1-5B99-4D17-B998-09773719915D}" type="slidenum">
              <a:rPr lang="en-US" smtClean="0"/>
              <a:t>17</a:t>
            </a:fld>
            <a:endParaRPr lang="en-US"/>
          </a:p>
        </p:txBody>
      </p:sp>
    </p:spTree>
    <p:extLst>
      <p:ext uri="{BB962C8B-B14F-4D97-AF65-F5344CB8AC3E}">
        <p14:creationId xmlns:p14="http://schemas.microsoft.com/office/powerpoint/2010/main" val="5475272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229600" cy="1143000"/>
          </a:xfrm>
        </p:spPr>
        <p:txBody>
          <a:bodyPr>
            <a:normAutofit/>
          </a:bodyPr>
          <a:lstStyle/>
          <a:p>
            <a:r>
              <a:rPr lang="en-US" dirty="0" smtClean="0"/>
              <a:t>Rubric Design: A Recursive Process</a:t>
            </a:r>
            <a:endParaRPr lang="en-US" dirty="0"/>
          </a:p>
        </p:txBody>
      </p:sp>
      <p:sp>
        <p:nvSpPr>
          <p:cNvPr id="3" name="Slide Number Placeholder 2"/>
          <p:cNvSpPr>
            <a:spLocks noGrp="1"/>
          </p:cNvSpPr>
          <p:nvPr>
            <p:ph type="sldNum" sz="quarter" idx="12"/>
          </p:nvPr>
        </p:nvSpPr>
        <p:spPr/>
        <p:txBody>
          <a:bodyPr/>
          <a:lstStyle/>
          <a:p>
            <a:fld id="{D02E8FE1-5B99-4D17-B998-09773719915D}" type="slidenum">
              <a:rPr lang="en-US" smtClean="0"/>
              <a:t>18</a:t>
            </a:fld>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260923"/>
            <a:ext cx="8147774" cy="5340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ight Arrow 4"/>
          <p:cNvSpPr/>
          <p:nvPr/>
        </p:nvSpPr>
        <p:spPr>
          <a:xfrm rot="9664006">
            <a:off x="6506860" y="1135841"/>
            <a:ext cx="1828800" cy="1143000"/>
          </a:xfrm>
          <a:prstGeom prst="right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4229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229600" cy="1143000"/>
          </a:xfrm>
        </p:spPr>
        <p:txBody>
          <a:bodyPr>
            <a:normAutofit/>
          </a:bodyPr>
          <a:lstStyle/>
          <a:p>
            <a:r>
              <a:rPr lang="en-US" dirty="0" smtClean="0"/>
              <a:t>Rubric Design: A Recursive Process</a:t>
            </a:r>
            <a:endParaRPr lang="en-US" dirty="0"/>
          </a:p>
        </p:txBody>
      </p:sp>
      <p:sp>
        <p:nvSpPr>
          <p:cNvPr id="3" name="Slide Number Placeholder 2"/>
          <p:cNvSpPr>
            <a:spLocks noGrp="1"/>
          </p:cNvSpPr>
          <p:nvPr>
            <p:ph type="sldNum" sz="quarter" idx="12"/>
          </p:nvPr>
        </p:nvSpPr>
        <p:spPr/>
        <p:txBody>
          <a:bodyPr/>
          <a:lstStyle/>
          <a:p>
            <a:fld id="{D02E8FE1-5B99-4D17-B998-09773719915D}" type="slidenum">
              <a:rPr lang="en-US" smtClean="0"/>
              <a:t>19</a:t>
            </a:fld>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260923"/>
            <a:ext cx="8147774" cy="5340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ight Arrow 4"/>
          <p:cNvSpPr/>
          <p:nvPr/>
        </p:nvSpPr>
        <p:spPr>
          <a:xfrm rot="9189012">
            <a:off x="7298761" y="2103980"/>
            <a:ext cx="1828800" cy="1143000"/>
          </a:xfrm>
          <a:prstGeom prst="right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397605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3886200" cy="1904999"/>
          </a:xfrm>
        </p:spPr>
        <p:txBody>
          <a:bodyPr/>
          <a:lstStyle/>
          <a:p>
            <a:r>
              <a:rPr lang="en-US" b="1" dirty="0" smtClean="0"/>
              <a:t>TARGETS</a:t>
            </a:r>
            <a:endParaRPr lang="en-US" b="1" dirty="0"/>
          </a:p>
        </p:txBody>
      </p:sp>
      <p:sp>
        <p:nvSpPr>
          <p:cNvPr id="3" name="Content Placeholder 2"/>
          <p:cNvSpPr>
            <a:spLocks noGrp="1"/>
          </p:cNvSpPr>
          <p:nvPr>
            <p:ph idx="1"/>
          </p:nvPr>
        </p:nvSpPr>
        <p:spPr>
          <a:xfrm>
            <a:off x="1096206" y="3200400"/>
            <a:ext cx="7620000" cy="3124200"/>
          </a:xfrm>
        </p:spPr>
        <p:txBody>
          <a:bodyPr>
            <a:normAutofit/>
          </a:bodyPr>
          <a:lstStyle/>
          <a:p>
            <a:r>
              <a:rPr lang="en-US" sz="2400" dirty="0" smtClean="0"/>
              <a:t>I can evaluate rubrics for quality.</a:t>
            </a:r>
          </a:p>
          <a:p>
            <a:r>
              <a:rPr lang="en-US" sz="2400" dirty="0" smtClean="0"/>
              <a:t>I can identify when a rubric is congruent to expectations of grade level standards.</a:t>
            </a:r>
          </a:p>
          <a:p>
            <a:r>
              <a:rPr lang="en-US" sz="2400" dirty="0" smtClean="0"/>
              <a:t>I have a fundamental understanding of how rubric development and use supports the student growth goal-setting process. </a:t>
            </a:r>
            <a:endParaRPr lang="en-US" sz="2400" dirty="0"/>
          </a:p>
        </p:txBody>
      </p:sp>
      <p:sp>
        <p:nvSpPr>
          <p:cNvPr id="4" name="Slide Number Placeholder 3"/>
          <p:cNvSpPr>
            <a:spLocks noGrp="1"/>
          </p:cNvSpPr>
          <p:nvPr>
            <p:ph type="sldNum" sz="quarter" idx="12"/>
          </p:nvPr>
        </p:nvSpPr>
        <p:spPr/>
        <p:txBody>
          <a:bodyPr/>
          <a:lstStyle/>
          <a:p>
            <a:fld id="{D02E8FE1-5B99-4D17-B998-09773719915D}" type="slidenum">
              <a:rPr lang="en-US" smtClean="0"/>
              <a:t>2</a:t>
            </a:fld>
            <a:endParaRPr lang="en-US"/>
          </a:p>
        </p:txBody>
      </p:sp>
      <p:pic>
        <p:nvPicPr>
          <p:cNvPr id="3074" name="Picture 2" descr="https://encrypted-tbn3.gstatic.com/images?q=tbn:ANd9GcTWkrfQOG3m2bUgwRZoBSAosA9TE9GHYUoTXMX43ZvhmcC8mHrpYw">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98344" y="228600"/>
            <a:ext cx="3096296" cy="23222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3779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229600" cy="1143000"/>
          </a:xfrm>
        </p:spPr>
        <p:txBody>
          <a:bodyPr>
            <a:normAutofit/>
          </a:bodyPr>
          <a:lstStyle/>
          <a:p>
            <a:r>
              <a:rPr lang="en-US" dirty="0" smtClean="0"/>
              <a:t>Rubric Design: A Recursive Process</a:t>
            </a:r>
            <a:endParaRPr lang="en-US" dirty="0"/>
          </a:p>
        </p:txBody>
      </p:sp>
      <p:sp>
        <p:nvSpPr>
          <p:cNvPr id="3" name="Slide Number Placeholder 2"/>
          <p:cNvSpPr>
            <a:spLocks noGrp="1"/>
          </p:cNvSpPr>
          <p:nvPr>
            <p:ph type="sldNum" sz="quarter" idx="12"/>
          </p:nvPr>
        </p:nvSpPr>
        <p:spPr/>
        <p:txBody>
          <a:bodyPr/>
          <a:lstStyle/>
          <a:p>
            <a:fld id="{D02E8FE1-5B99-4D17-B998-09773719915D}" type="slidenum">
              <a:rPr lang="en-US" smtClean="0"/>
              <a:t>20</a:t>
            </a:fld>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260923"/>
            <a:ext cx="8147774" cy="5340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ight Arrow 3"/>
          <p:cNvSpPr/>
          <p:nvPr/>
        </p:nvSpPr>
        <p:spPr>
          <a:xfrm rot="9664006">
            <a:off x="7179239" y="4456772"/>
            <a:ext cx="1828800" cy="1143000"/>
          </a:xfrm>
          <a:prstGeom prst="right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73070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229600" cy="1143000"/>
          </a:xfrm>
        </p:spPr>
        <p:txBody>
          <a:bodyPr>
            <a:normAutofit/>
          </a:bodyPr>
          <a:lstStyle/>
          <a:p>
            <a:r>
              <a:rPr lang="en-US" dirty="0" smtClean="0"/>
              <a:t>Rubric Design: A Recursive Process</a:t>
            </a:r>
            <a:endParaRPr lang="en-US" dirty="0"/>
          </a:p>
        </p:txBody>
      </p:sp>
      <p:sp>
        <p:nvSpPr>
          <p:cNvPr id="3" name="Slide Number Placeholder 2"/>
          <p:cNvSpPr>
            <a:spLocks noGrp="1"/>
          </p:cNvSpPr>
          <p:nvPr>
            <p:ph type="sldNum" sz="quarter" idx="12"/>
          </p:nvPr>
        </p:nvSpPr>
        <p:spPr/>
        <p:txBody>
          <a:bodyPr/>
          <a:lstStyle/>
          <a:p>
            <a:fld id="{D02E8FE1-5B99-4D17-B998-09773719915D}" type="slidenum">
              <a:rPr lang="en-US" smtClean="0"/>
              <a:t>21</a:t>
            </a:fld>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260923"/>
            <a:ext cx="8147774" cy="5340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ight Arrow 3"/>
          <p:cNvSpPr/>
          <p:nvPr/>
        </p:nvSpPr>
        <p:spPr>
          <a:xfrm rot="21139027">
            <a:off x="677795" y="5340211"/>
            <a:ext cx="1828800" cy="1143000"/>
          </a:xfrm>
          <a:prstGeom prst="right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565047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229600" cy="1143000"/>
          </a:xfrm>
        </p:spPr>
        <p:txBody>
          <a:bodyPr>
            <a:normAutofit/>
          </a:bodyPr>
          <a:lstStyle/>
          <a:p>
            <a:r>
              <a:rPr lang="en-US" dirty="0" smtClean="0"/>
              <a:t>Rubric Design: A Recursive Process</a:t>
            </a:r>
            <a:endParaRPr lang="en-US" dirty="0"/>
          </a:p>
        </p:txBody>
      </p:sp>
      <p:sp>
        <p:nvSpPr>
          <p:cNvPr id="3" name="Slide Number Placeholder 2"/>
          <p:cNvSpPr>
            <a:spLocks noGrp="1"/>
          </p:cNvSpPr>
          <p:nvPr>
            <p:ph type="sldNum" sz="quarter" idx="12"/>
          </p:nvPr>
        </p:nvSpPr>
        <p:spPr/>
        <p:txBody>
          <a:bodyPr/>
          <a:lstStyle/>
          <a:p>
            <a:fld id="{D02E8FE1-5B99-4D17-B998-09773719915D}" type="slidenum">
              <a:rPr lang="en-US" smtClean="0"/>
              <a:t>22</a:t>
            </a:fld>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260923"/>
            <a:ext cx="8147774" cy="5340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ight Arrow 3"/>
          <p:cNvSpPr/>
          <p:nvPr/>
        </p:nvSpPr>
        <p:spPr>
          <a:xfrm rot="20019669">
            <a:off x="133557" y="4080170"/>
            <a:ext cx="1828800" cy="1143000"/>
          </a:xfrm>
          <a:prstGeom prst="right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5685544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229600" cy="1143000"/>
          </a:xfrm>
        </p:spPr>
        <p:txBody>
          <a:bodyPr>
            <a:normAutofit/>
          </a:bodyPr>
          <a:lstStyle/>
          <a:p>
            <a:r>
              <a:rPr lang="en-US" dirty="0" smtClean="0"/>
              <a:t>Rubric Design: A Recursive Process</a:t>
            </a:r>
            <a:endParaRPr lang="en-US" dirty="0"/>
          </a:p>
        </p:txBody>
      </p:sp>
      <p:sp>
        <p:nvSpPr>
          <p:cNvPr id="3" name="Slide Number Placeholder 2"/>
          <p:cNvSpPr>
            <a:spLocks noGrp="1"/>
          </p:cNvSpPr>
          <p:nvPr>
            <p:ph type="sldNum" sz="quarter" idx="12"/>
          </p:nvPr>
        </p:nvSpPr>
        <p:spPr/>
        <p:txBody>
          <a:bodyPr/>
          <a:lstStyle/>
          <a:p>
            <a:fld id="{D02E8FE1-5B99-4D17-B998-09773719915D}" type="slidenum">
              <a:rPr lang="en-US" smtClean="0"/>
              <a:t>23</a:t>
            </a:fld>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260923"/>
            <a:ext cx="8147774" cy="5340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ight Arrow 3"/>
          <p:cNvSpPr/>
          <p:nvPr/>
        </p:nvSpPr>
        <p:spPr>
          <a:xfrm rot="307953">
            <a:off x="504660" y="1527311"/>
            <a:ext cx="1828800" cy="1143000"/>
          </a:xfrm>
          <a:prstGeom prst="right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774603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3">
                    <a:lumMod val="75000"/>
                  </a:schemeClr>
                </a:solidFill>
              </a:rPr>
              <a:t>A checkpoint for quality</a:t>
            </a:r>
            <a:endParaRPr lang="en-US" b="1" dirty="0">
              <a:solidFill>
                <a:schemeClr val="accent3">
                  <a:lumMod val="75000"/>
                </a:schemeClr>
              </a:solidFill>
            </a:endParaRPr>
          </a:p>
        </p:txBody>
      </p:sp>
      <p:sp>
        <p:nvSpPr>
          <p:cNvPr id="3" name="Content Placeholder 2"/>
          <p:cNvSpPr>
            <a:spLocks noGrp="1"/>
          </p:cNvSpPr>
          <p:nvPr>
            <p:ph idx="1"/>
          </p:nvPr>
        </p:nvSpPr>
        <p:spPr/>
        <p:txBody>
          <a:bodyPr>
            <a:normAutofit/>
          </a:bodyPr>
          <a:lstStyle/>
          <a:p>
            <a:pPr marL="0" indent="0">
              <a:buNone/>
            </a:pPr>
            <a:r>
              <a:rPr lang="en-US" i="1" dirty="0"/>
              <a:t>“The content has the “ring of truth”—your experience as a teacher confirms that the content is truly what you do look for when you evaluate the quality of a student performance or product. In fact, the rubric is insightful: it helps you organize your own thinking about what it means to perform well.”</a:t>
            </a:r>
            <a:endParaRPr lang="en-US" dirty="0"/>
          </a:p>
          <a:p>
            <a:pPr marL="0" indent="0" algn="r">
              <a:buNone/>
            </a:pPr>
            <a:r>
              <a:rPr lang="en-US" sz="2400" i="1" dirty="0"/>
              <a:t>--Creating &amp; Recognizing Quality Rubrics, Copyright @2006 Educational Testing Service</a:t>
            </a:r>
            <a:endParaRPr lang="en-US" sz="2400" dirty="0"/>
          </a:p>
          <a:p>
            <a:endParaRPr lang="en-US" dirty="0"/>
          </a:p>
        </p:txBody>
      </p:sp>
      <p:sp>
        <p:nvSpPr>
          <p:cNvPr id="4" name="Slide Number Placeholder 3"/>
          <p:cNvSpPr>
            <a:spLocks noGrp="1"/>
          </p:cNvSpPr>
          <p:nvPr>
            <p:ph type="sldNum" sz="quarter" idx="12"/>
          </p:nvPr>
        </p:nvSpPr>
        <p:spPr/>
        <p:txBody>
          <a:bodyPr/>
          <a:lstStyle/>
          <a:p>
            <a:fld id="{D02E8FE1-5B99-4D17-B998-09773719915D}" type="slidenum">
              <a:rPr lang="en-US" smtClean="0"/>
              <a:t>24</a:t>
            </a:fld>
            <a:endParaRPr lang="en-US"/>
          </a:p>
        </p:txBody>
      </p:sp>
    </p:spTree>
    <p:extLst>
      <p:ext uri="{BB962C8B-B14F-4D97-AF65-F5344CB8AC3E}">
        <p14:creationId xmlns:p14="http://schemas.microsoft.com/office/powerpoint/2010/main" val="341073172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6413" y="381000"/>
            <a:ext cx="5257800" cy="1143000"/>
          </a:xfrm>
        </p:spPr>
        <p:txBody>
          <a:bodyPr/>
          <a:lstStyle/>
          <a:p>
            <a:r>
              <a:rPr lang="en-US" b="1" dirty="0" smtClean="0">
                <a:solidFill>
                  <a:schemeClr val="accent3">
                    <a:lumMod val="75000"/>
                  </a:schemeClr>
                </a:solidFill>
              </a:rPr>
              <a:t>Engaging Students</a:t>
            </a:r>
            <a:endParaRPr lang="en-US" b="1" dirty="0">
              <a:solidFill>
                <a:schemeClr val="accent3">
                  <a:lumMod val="75000"/>
                </a:schemeClr>
              </a:solidFill>
            </a:endParaRPr>
          </a:p>
        </p:txBody>
      </p:sp>
      <p:sp>
        <p:nvSpPr>
          <p:cNvPr id="3" name="Content Placeholder 2"/>
          <p:cNvSpPr>
            <a:spLocks noGrp="1"/>
          </p:cNvSpPr>
          <p:nvPr>
            <p:ph idx="1"/>
          </p:nvPr>
        </p:nvSpPr>
        <p:spPr>
          <a:xfrm>
            <a:off x="152400" y="1828800"/>
            <a:ext cx="8229600" cy="4525963"/>
          </a:xfrm>
        </p:spPr>
        <p:txBody>
          <a:bodyPr>
            <a:normAutofit/>
          </a:bodyPr>
          <a:lstStyle/>
          <a:p>
            <a:r>
              <a:rPr lang="en-US" dirty="0" smtClean="0"/>
              <a:t>Students rewrite rubrics in </a:t>
            </a:r>
          </a:p>
          <a:p>
            <a:pPr marL="0" indent="0">
              <a:buNone/>
            </a:pPr>
            <a:r>
              <a:rPr lang="en-US" dirty="0"/>
              <a:t> </a:t>
            </a:r>
            <a:r>
              <a:rPr lang="en-US" dirty="0" smtClean="0"/>
              <a:t>   student-friendly language</a:t>
            </a:r>
          </a:p>
          <a:p>
            <a:r>
              <a:rPr lang="en-US" dirty="0" smtClean="0"/>
              <a:t>Students use models to</a:t>
            </a:r>
          </a:p>
          <a:p>
            <a:pPr marL="0" indent="0">
              <a:buNone/>
            </a:pPr>
            <a:r>
              <a:rPr lang="en-US" dirty="0" smtClean="0"/>
              <a:t>    identify criteria for quality</a:t>
            </a:r>
          </a:p>
          <a:p>
            <a:r>
              <a:rPr lang="en-US" dirty="0" smtClean="0"/>
              <a:t>Students analyze poor models using the rubric and identify how to improve</a:t>
            </a:r>
          </a:p>
          <a:p>
            <a:r>
              <a:rPr lang="en-US" dirty="0" smtClean="0"/>
              <a:t>Students develop rubrics</a:t>
            </a:r>
          </a:p>
          <a:p>
            <a:r>
              <a:rPr lang="en-US" dirty="0" smtClean="0"/>
              <a:t>Students use rubrics to provide peer feedback</a:t>
            </a:r>
            <a:endParaRPr lang="en-US" dirty="0"/>
          </a:p>
        </p:txBody>
      </p:sp>
      <p:sp>
        <p:nvSpPr>
          <p:cNvPr id="4" name="Slide Number Placeholder 3"/>
          <p:cNvSpPr>
            <a:spLocks noGrp="1"/>
          </p:cNvSpPr>
          <p:nvPr>
            <p:ph type="sldNum" sz="quarter" idx="12"/>
          </p:nvPr>
        </p:nvSpPr>
        <p:spPr/>
        <p:txBody>
          <a:bodyPr/>
          <a:lstStyle/>
          <a:p>
            <a:fld id="{D02E8FE1-5B99-4D17-B998-09773719915D}" type="slidenum">
              <a:rPr lang="en-US" smtClean="0"/>
              <a:t>25</a:t>
            </a:fld>
            <a:endParaRPr lang="en-US"/>
          </a:p>
        </p:txBody>
      </p:sp>
      <p:pic>
        <p:nvPicPr>
          <p:cNvPr id="276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457200"/>
            <a:ext cx="2384425" cy="3182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7058680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b="1" dirty="0" smtClean="0">
                <a:solidFill>
                  <a:schemeClr val="accent3">
                    <a:lumMod val="75000"/>
                  </a:schemeClr>
                </a:solidFill>
              </a:rPr>
              <a:t>Engaging Students</a:t>
            </a:r>
            <a:endParaRPr lang="en-US" b="1" dirty="0">
              <a:solidFill>
                <a:schemeClr val="accent3">
                  <a:lumMod val="75000"/>
                </a:schemeClr>
              </a:solidFill>
            </a:endParaRPr>
          </a:p>
        </p:txBody>
      </p:sp>
      <p:sp>
        <p:nvSpPr>
          <p:cNvPr id="3" name="Content Placeholder 2"/>
          <p:cNvSpPr>
            <a:spLocks noGrp="1"/>
          </p:cNvSpPr>
          <p:nvPr>
            <p:ph idx="1"/>
          </p:nvPr>
        </p:nvSpPr>
        <p:spPr>
          <a:xfrm>
            <a:off x="304800" y="1524000"/>
            <a:ext cx="8610600" cy="4525963"/>
          </a:xfrm>
        </p:spPr>
        <p:txBody>
          <a:bodyPr>
            <a:normAutofit/>
          </a:bodyPr>
          <a:lstStyle/>
          <a:p>
            <a:pPr marL="0" indent="0">
              <a:buNone/>
            </a:pPr>
            <a:r>
              <a:rPr lang="en-US" i="1" dirty="0" smtClean="0"/>
              <a:t>“ Effective rubrics show students how they will know to what extent their performance passes muster on each criterion of importance, and if used formatively can also show students what their next steps should be to enhance the quality of their performance.”  </a:t>
            </a:r>
          </a:p>
          <a:p>
            <a:pPr marL="0" indent="0" algn="r">
              <a:buNone/>
            </a:pPr>
            <a:r>
              <a:rPr lang="en-US" dirty="0" smtClean="0"/>
              <a:t>--Susan </a:t>
            </a:r>
            <a:r>
              <a:rPr lang="en-US" dirty="0" err="1" smtClean="0"/>
              <a:t>Brookhart</a:t>
            </a:r>
            <a:endParaRPr lang="en-US" dirty="0" smtClean="0"/>
          </a:p>
          <a:p>
            <a:pPr marL="0" indent="0">
              <a:buNone/>
            </a:pPr>
            <a:endParaRPr lang="en-US" dirty="0" smtClean="0"/>
          </a:p>
        </p:txBody>
      </p:sp>
      <p:sp>
        <p:nvSpPr>
          <p:cNvPr id="4" name="Slide Number Placeholder 3"/>
          <p:cNvSpPr>
            <a:spLocks noGrp="1"/>
          </p:cNvSpPr>
          <p:nvPr>
            <p:ph type="sldNum" sz="quarter" idx="12"/>
          </p:nvPr>
        </p:nvSpPr>
        <p:spPr/>
        <p:txBody>
          <a:bodyPr/>
          <a:lstStyle/>
          <a:p>
            <a:fld id="{D02E8FE1-5B99-4D17-B998-09773719915D}" type="slidenum">
              <a:rPr lang="en-US" smtClean="0">
                <a:solidFill>
                  <a:prstClr val="black">
                    <a:tint val="75000"/>
                  </a:prstClr>
                </a:solidFill>
              </a:rPr>
              <a:pPr/>
              <a:t>26</a:t>
            </a:fld>
            <a:endParaRPr lang="en-US">
              <a:solidFill>
                <a:prstClr val="black">
                  <a:tint val="75000"/>
                </a:prstClr>
              </a:solidFill>
            </a:endParaRPr>
          </a:p>
        </p:txBody>
      </p:sp>
    </p:spTree>
    <p:extLst>
      <p:ext uri="{BB962C8B-B14F-4D97-AF65-F5344CB8AC3E}">
        <p14:creationId xmlns:p14="http://schemas.microsoft.com/office/powerpoint/2010/main" val="32663279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fontScale="90000"/>
          </a:bodyPr>
          <a:lstStyle/>
          <a:p>
            <a:pPr algn="ctr"/>
            <a:r>
              <a:rPr lang="en-US" b="1" dirty="0" smtClean="0">
                <a:solidFill>
                  <a:schemeClr val="accent3">
                    <a:lumMod val="75000"/>
                  </a:schemeClr>
                </a:solidFill>
                <a:effectLst>
                  <a:outerShdw blurRad="38100" dist="38100" dir="2700000" algn="tl">
                    <a:srgbClr val="000000">
                      <a:alpha val="43137"/>
                    </a:srgbClr>
                  </a:outerShdw>
                </a:effectLst>
                <a:latin typeface="+mn-lt"/>
              </a:rPr>
              <a:t>Rubrics and Student Growth Goal-Setting</a:t>
            </a:r>
            <a:endParaRPr lang="en-US" b="1" dirty="0">
              <a:solidFill>
                <a:schemeClr val="accent3">
                  <a:lumMod val="75000"/>
                </a:schemeClr>
              </a:solidFill>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457200" y="1371600"/>
            <a:ext cx="8229600" cy="4525963"/>
          </a:xfrm>
        </p:spPr>
        <p:txBody>
          <a:bodyPr>
            <a:normAutofit lnSpcReduction="10000"/>
          </a:bodyPr>
          <a:lstStyle/>
          <a:p>
            <a:pPr marL="0" indent="0">
              <a:buNone/>
            </a:pPr>
            <a:r>
              <a:rPr lang="en-US" sz="3200" b="1" dirty="0" smtClean="0"/>
              <a:t>An analytic rubric can help teachers combine multiple sources of data to – </a:t>
            </a:r>
          </a:p>
          <a:p>
            <a:pPr marL="0" indent="0">
              <a:buNone/>
            </a:pPr>
            <a:endParaRPr lang="en-US" sz="3200" b="1" dirty="0" smtClean="0"/>
          </a:p>
          <a:p>
            <a:pPr lvl="1"/>
            <a:r>
              <a:rPr lang="en-US" sz="2800" dirty="0"/>
              <a:t>d</a:t>
            </a:r>
            <a:r>
              <a:rPr lang="en-US" sz="2800" dirty="0" smtClean="0"/>
              <a:t>etermine a baseline score for goal-setting</a:t>
            </a:r>
          </a:p>
          <a:p>
            <a:pPr marL="457200" lvl="1" indent="0">
              <a:buNone/>
            </a:pPr>
            <a:endParaRPr lang="en-US" sz="2800" dirty="0" smtClean="0"/>
          </a:p>
          <a:p>
            <a:pPr lvl="1"/>
            <a:r>
              <a:rPr lang="en-US" sz="2800" dirty="0"/>
              <a:t>d</a:t>
            </a:r>
            <a:r>
              <a:rPr lang="en-US" sz="2800" dirty="0" smtClean="0"/>
              <a:t>etermine if students met the goal at the end of the course, </a:t>
            </a:r>
            <a:r>
              <a:rPr lang="en-US" sz="2800" i="1" dirty="0" smtClean="0"/>
              <a:t>and</a:t>
            </a:r>
          </a:p>
          <a:p>
            <a:pPr marL="457200" lvl="1" indent="0">
              <a:buNone/>
            </a:pPr>
            <a:r>
              <a:rPr lang="en-US" sz="2800" dirty="0" smtClean="0"/>
              <a:t> </a:t>
            </a:r>
          </a:p>
          <a:p>
            <a:pPr lvl="1"/>
            <a:r>
              <a:rPr lang="en-US" sz="2800" dirty="0"/>
              <a:t>f</a:t>
            </a:r>
            <a:r>
              <a:rPr lang="en-US" sz="2800" dirty="0" smtClean="0"/>
              <a:t>ormatively assess, provide feedback, and adjust instruction along the way</a:t>
            </a:r>
          </a:p>
          <a:p>
            <a:endParaRPr lang="en-US" dirty="0"/>
          </a:p>
        </p:txBody>
      </p:sp>
      <p:sp>
        <p:nvSpPr>
          <p:cNvPr id="4" name="Slide Number Placeholder 3"/>
          <p:cNvSpPr>
            <a:spLocks noGrp="1"/>
          </p:cNvSpPr>
          <p:nvPr>
            <p:ph type="sldNum" sz="quarter" idx="12"/>
          </p:nvPr>
        </p:nvSpPr>
        <p:spPr/>
        <p:txBody>
          <a:bodyPr/>
          <a:lstStyle/>
          <a:p>
            <a:fld id="{D02E8FE1-5B99-4D17-B998-09773719915D}" type="slidenum">
              <a:rPr lang="en-US" smtClean="0"/>
              <a:t>27</a:t>
            </a:fld>
            <a:endParaRPr lang="en-US"/>
          </a:p>
        </p:txBody>
      </p:sp>
    </p:spTree>
    <p:extLst>
      <p:ext uri="{BB962C8B-B14F-4D97-AF65-F5344CB8AC3E}">
        <p14:creationId xmlns:p14="http://schemas.microsoft.com/office/powerpoint/2010/main" val="196773725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219200"/>
            <a:ext cx="3886200" cy="1143000"/>
          </a:xfrm>
        </p:spPr>
        <p:txBody>
          <a:bodyPr/>
          <a:lstStyle/>
          <a:p>
            <a:r>
              <a:rPr lang="en-US" b="1" dirty="0" smtClean="0"/>
              <a:t>Our Targets</a:t>
            </a:r>
            <a:endParaRPr lang="en-US" b="1" dirty="0"/>
          </a:p>
        </p:txBody>
      </p:sp>
      <p:sp>
        <p:nvSpPr>
          <p:cNvPr id="3" name="Content Placeholder 2"/>
          <p:cNvSpPr>
            <a:spLocks noGrp="1"/>
          </p:cNvSpPr>
          <p:nvPr>
            <p:ph idx="1"/>
          </p:nvPr>
        </p:nvSpPr>
        <p:spPr>
          <a:xfrm>
            <a:off x="228600" y="2971800"/>
            <a:ext cx="8686800" cy="3581400"/>
          </a:xfrm>
        </p:spPr>
        <p:txBody>
          <a:bodyPr>
            <a:normAutofit/>
          </a:bodyPr>
          <a:lstStyle/>
          <a:p>
            <a:r>
              <a:rPr lang="en-US" dirty="0" smtClean="0"/>
              <a:t>I can evaluate rubrics for quality.</a:t>
            </a:r>
          </a:p>
          <a:p>
            <a:r>
              <a:rPr lang="en-US" dirty="0" smtClean="0"/>
              <a:t>I can design a quality rubric congruent to expectations of grade level standards.</a:t>
            </a:r>
          </a:p>
          <a:p>
            <a:r>
              <a:rPr lang="en-US" dirty="0" smtClean="0"/>
              <a:t>I understand how rubric development and use supports the student growth goal-setting process.</a:t>
            </a:r>
          </a:p>
          <a:p>
            <a:pPr marL="0" indent="0">
              <a:buNone/>
            </a:pPr>
            <a:endParaRPr lang="en-US" dirty="0"/>
          </a:p>
          <a:p>
            <a:pPr marL="0" indent="0">
              <a:buNone/>
            </a:pPr>
            <a:r>
              <a:rPr lang="en-US" b="1" dirty="0" smtClean="0">
                <a:solidFill>
                  <a:srgbClr val="C00000"/>
                </a:solidFill>
                <a:effectLst>
                  <a:outerShdw blurRad="38100" dist="38100" dir="2700000" algn="tl">
                    <a:srgbClr val="000000">
                      <a:alpha val="43137"/>
                    </a:srgbClr>
                  </a:outerShdw>
                </a:effectLst>
              </a:rPr>
              <a:t>Next Session 1:30 – </a:t>
            </a:r>
            <a:r>
              <a:rPr lang="en-US" b="1" i="1" dirty="0" smtClean="0">
                <a:solidFill>
                  <a:srgbClr val="C00000"/>
                </a:solidFill>
                <a:effectLst>
                  <a:outerShdw blurRad="38100" dist="38100" dir="2700000" algn="tl">
                    <a:srgbClr val="000000">
                      <a:alpha val="43137"/>
                    </a:srgbClr>
                  </a:outerShdw>
                </a:effectLst>
              </a:rPr>
              <a:t>Designing Standards-Based Rubrics</a:t>
            </a:r>
            <a:r>
              <a:rPr lang="en-US" i="1" dirty="0" smtClean="0"/>
              <a:t> </a:t>
            </a:r>
            <a:endParaRPr lang="en-US" i="1" dirty="0"/>
          </a:p>
        </p:txBody>
      </p:sp>
      <p:sp>
        <p:nvSpPr>
          <p:cNvPr id="4" name="Slide Number Placeholder 3"/>
          <p:cNvSpPr>
            <a:spLocks noGrp="1"/>
          </p:cNvSpPr>
          <p:nvPr>
            <p:ph type="sldNum" sz="quarter" idx="12"/>
          </p:nvPr>
        </p:nvSpPr>
        <p:spPr/>
        <p:txBody>
          <a:bodyPr/>
          <a:lstStyle/>
          <a:p>
            <a:fld id="{D02E8FE1-5B99-4D17-B998-09773719915D}" type="slidenum">
              <a:rPr lang="en-US" smtClean="0"/>
              <a:t>28</a:t>
            </a:fld>
            <a:endParaRPr lang="en-US"/>
          </a:p>
        </p:txBody>
      </p:sp>
      <p:pic>
        <p:nvPicPr>
          <p:cNvPr id="3074" name="Picture 2" descr="https://encrypted-tbn3.gstatic.com/images?q=tbn:ANd9GcTWkrfQOG3m2bUgwRZoBSAosA9TE9GHYUoTXMX43ZvhmcC8mHrpYw">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7200" y="381000"/>
            <a:ext cx="3096296" cy="23222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496074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Resources </a:t>
            </a:r>
            <a:endParaRPr lang="en-US" dirty="0"/>
          </a:p>
        </p:txBody>
      </p:sp>
      <p:sp>
        <p:nvSpPr>
          <p:cNvPr id="3" name="Content Placeholder 2"/>
          <p:cNvSpPr>
            <a:spLocks noGrp="1"/>
          </p:cNvSpPr>
          <p:nvPr>
            <p:ph idx="1"/>
          </p:nvPr>
        </p:nvSpPr>
        <p:spPr>
          <a:xfrm>
            <a:off x="457200" y="1143000"/>
            <a:ext cx="8229600" cy="5257800"/>
          </a:xfrm>
        </p:spPr>
        <p:txBody>
          <a:bodyPr>
            <a:normAutofit lnSpcReduction="10000"/>
          </a:bodyPr>
          <a:lstStyle/>
          <a:p>
            <a:r>
              <a:rPr lang="en-US" dirty="0" smtClean="0"/>
              <a:t>Jay </a:t>
            </a:r>
            <a:r>
              <a:rPr lang="en-US" dirty="0" err="1" smtClean="0"/>
              <a:t>McTighe’s</a:t>
            </a:r>
            <a:r>
              <a:rPr lang="en-US" dirty="0" smtClean="0"/>
              <a:t> </a:t>
            </a:r>
            <a:r>
              <a:rPr lang="en-US" dirty="0" err="1" smtClean="0"/>
              <a:t>Lumibook</a:t>
            </a:r>
            <a:r>
              <a:rPr lang="en-US" dirty="0" smtClean="0"/>
              <a:t> on PD360, </a:t>
            </a:r>
            <a:r>
              <a:rPr lang="en-US" i="1" dirty="0" smtClean="0"/>
              <a:t>Assessing What Matters Most</a:t>
            </a:r>
            <a:r>
              <a:rPr lang="en-US" dirty="0" smtClean="0"/>
              <a:t> (2013) (chapter 6)</a:t>
            </a:r>
          </a:p>
          <a:p>
            <a:r>
              <a:rPr lang="en-US" dirty="0" err="1" smtClean="0"/>
              <a:t>Stiggins</a:t>
            </a:r>
            <a:r>
              <a:rPr lang="en-US" dirty="0" smtClean="0"/>
              <a:t>, </a:t>
            </a:r>
            <a:r>
              <a:rPr lang="en-US" dirty="0" err="1" smtClean="0"/>
              <a:t>Arter</a:t>
            </a:r>
            <a:r>
              <a:rPr lang="en-US" dirty="0" smtClean="0"/>
              <a:t>, </a:t>
            </a:r>
            <a:r>
              <a:rPr lang="en-US" dirty="0" err="1" smtClean="0"/>
              <a:t>Chappuis</a:t>
            </a:r>
            <a:r>
              <a:rPr lang="en-US" dirty="0" smtClean="0"/>
              <a:t> &amp; </a:t>
            </a:r>
            <a:r>
              <a:rPr lang="en-US" dirty="0" err="1" smtClean="0"/>
              <a:t>Chappuis</a:t>
            </a:r>
            <a:r>
              <a:rPr lang="en-US" dirty="0" smtClean="0"/>
              <a:t>, </a:t>
            </a:r>
            <a:r>
              <a:rPr lang="en-US" i="1" dirty="0" smtClean="0"/>
              <a:t>Classroom Assessment for Student Learning: Doing it Right – Using it Well </a:t>
            </a:r>
            <a:r>
              <a:rPr lang="en-US" dirty="0" smtClean="0"/>
              <a:t>(2006) (chapter 7)</a:t>
            </a:r>
          </a:p>
          <a:p>
            <a:r>
              <a:rPr lang="en-US" dirty="0" err="1" smtClean="0"/>
              <a:t>Brookhart</a:t>
            </a:r>
            <a:r>
              <a:rPr lang="en-US" dirty="0" smtClean="0"/>
              <a:t>, Susan (2013) How to Create and Use Rubrics for Formative Assessment and Grading</a:t>
            </a:r>
          </a:p>
          <a:p>
            <a:r>
              <a:rPr lang="en-US" dirty="0" smtClean="0"/>
              <a:t>Andrade, Heidi G. Using Rubrics to Promote Thinking and Learning(Feb 2000)</a:t>
            </a:r>
          </a:p>
          <a:p>
            <a:r>
              <a:rPr lang="en-US" dirty="0" smtClean="0"/>
              <a:t>Educational Testing Service, Creating &amp; Recognizing Quality Rubrics CD (2006)</a:t>
            </a:r>
          </a:p>
          <a:p>
            <a:r>
              <a:rPr lang="en-US" dirty="0" smtClean="0"/>
              <a:t>Analytic Rubrics, DePaul University Teaching Commons</a:t>
            </a:r>
          </a:p>
          <a:p>
            <a:endParaRPr lang="en-US" dirty="0"/>
          </a:p>
        </p:txBody>
      </p:sp>
      <p:sp>
        <p:nvSpPr>
          <p:cNvPr id="4" name="Slide Number Placeholder 3"/>
          <p:cNvSpPr>
            <a:spLocks noGrp="1"/>
          </p:cNvSpPr>
          <p:nvPr>
            <p:ph type="sldNum" sz="quarter" idx="12"/>
          </p:nvPr>
        </p:nvSpPr>
        <p:spPr/>
        <p:txBody>
          <a:bodyPr/>
          <a:lstStyle/>
          <a:p>
            <a:fld id="{D02E8FE1-5B99-4D17-B998-09773719915D}" type="slidenum">
              <a:rPr lang="en-US" smtClean="0">
                <a:solidFill>
                  <a:prstClr val="black">
                    <a:tint val="75000"/>
                  </a:prstClr>
                </a:solidFill>
              </a:rPr>
              <a:pPr/>
              <a:t>29</a:t>
            </a:fld>
            <a:endParaRPr lang="en-US">
              <a:solidFill>
                <a:prstClr val="black">
                  <a:tint val="75000"/>
                </a:prstClr>
              </a:solidFill>
            </a:endParaRPr>
          </a:p>
        </p:txBody>
      </p:sp>
    </p:spTree>
    <p:extLst>
      <p:ext uri="{BB962C8B-B14F-4D97-AF65-F5344CB8AC3E}">
        <p14:creationId xmlns:p14="http://schemas.microsoft.com/office/powerpoint/2010/main" val="31527248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b="1" dirty="0" smtClean="0">
                <a:solidFill>
                  <a:schemeClr val="accent3">
                    <a:lumMod val="75000"/>
                  </a:schemeClr>
                </a:solidFill>
              </a:rPr>
              <a:t>Why rubrics?</a:t>
            </a:r>
            <a:endParaRPr lang="en-US" b="1" dirty="0">
              <a:solidFill>
                <a:schemeClr val="accent3">
                  <a:lumMod val="75000"/>
                </a:schemeClr>
              </a:solidFill>
            </a:endParaRPr>
          </a:p>
        </p:txBody>
      </p:sp>
      <p:sp>
        <p:nvSpPr>
          <p:cNvPr id="3" name="Content Placeholder 2"/>
          <p:cNvSpPr>
            <a:spLocks noGrp="1"/>
          </p:cNvSpPr>
          <p:nvPr>
            <p:ph idx="1"/>
          </p:nvPr>
        </p:nvSpPr>
        <p:spPr>
          <a:xfrm>
            <a:off x="228600" y="1524000"/>
            <a:ext cx="8610600" cy="4525963"/>
          </a:xfrm>
        </p:spPr>
        <p:txBody>
          <a:bodyPr>
            <a:normAutofit/>
          </a:bodyPr>
          <a:lstStyle/>
          <a:p>
            <a:pPr marL="0" indent="0">
              <a:buNone/>
            </a:pPr>
            <a:r>
              <a:rPr lang="en-US" i="1" dirty="0" smtClean="0"/>
              <a:t>“Think of a fully developed rubric as a description of levels of understanding, proficiency, or quality along a continuum or scale.”  </a:t>
            </a:r>
          </a:p>
          <a:p>
            <a:pPr marL="0" indent="0" algn="r">
              <a:buNone/>
            </a:pPr>
            <a:r>
              <a:rPr lang="en-US" dirty="0" smtClean="0"/>
              <a:t>--Jay </a:t>
            </a:r>
            <a:r>
              <a:rPr lang="en-US" dirty="0" err="1" smtClean="0"/>
              <a:t>McTighe</a:t>
            </a:r>
            <a:endParaRPr lang="en-US" dirty="0" smtClean="0"/>
          </a:p>
          <a:p>
            <a:pPr marL="0" indent="0">
              <a:buNone/>
            </a:pPr>
            <a:endParaRPr lang="en-US" dirty="0"/>
          </a:p>
          <a:p>
            <a:pPr marL="0" indent="0">
              <a:buNone/>
            </a:pPr>
            <a:r>
              <a:rPr lang="en-US" i="1" dirty="0"/>
              <a:t>“ When the intended learning outcomes are best indicated by performances—things students would do, make, say, or write—then rubrics are the best way to assess them.”  </a:t>
            </a:r>
          </a:p>
          <a:p>
            <a:pPr marL="0" indent="0" algn="r">
              <a:buNone/>
            </a:pPr>
            <a:r>
              <a:rPr lang="en-US" dirty="0"/>
              <a:t>--Susan Brookhart</a:t>
            </a:r>
          </a:p>
          <a:p>
            <a:pPr marL="0" indent="0">
              <a:buNone/>
            </a:pPr>
            <a:endParaRPr lang="en-US" dirty="0" smtClean="0"/>
          </a:p>
        </p:txBody>
      </p:sp>
      <p:sp>
        <p:nvSpPr>
          <p:cNvPr id="4" name="Slide Number Placeholder 3"/>
          <p:cNvSpPr>
            <a:spLocks noGrp="1"/>
          </p:cNvSpPr>
          <p:nvPr>
            <p:ph type="sldNum" sz="quarter" idx="12"/>
          </p:nvPr>
        </p:nvSpPr>
        <p:spPr/>
        <p:txBody>
          <a:bodyPr/>
          <a:lstStyle/>
          <a:p>
            <a:fld id="{D02E8FE1-5B99-4D17-B998-09773719915D}" type="slidenum">
              <a:rPr lang="en-US" smtClean="0"/>
              <a:t>3</a:t>
            </a:fld>
            <a:endParaRPr lang="en-US"/>
          </a:p>
        </p:txBody>
      </p:sp>
    </p:spTree>
    <p:extLst>
      <p:ext uri="{BB962C8B-B14F-4D97-AF65-F5344CB8AC3E}">
        <p14:creationId xmlns:p14="http://schemas.microsoft.com/office/powerpoint/2010/main" val="253819549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143000"/>
            <a:ext cx="4232865" cy="5181600"/>
          </a:xfrm>
        </p:spPr>
        <p:txBody>
          <a:bodyPr>
            <a:normAutofit/>
          </a:bodyPr>
          <a:lstStyle/>
          <a:p>
            <a:pPr marL="0" indent="0">
              <a:buNone/>
            </a:pPr>
            <a:r>
              <a:rPr lang="en-US" sz="4400" b="1" dirty="0" smtClean="0">
                <a:solidFill>
                  <a:schemeClr val="accent3">
                    <a:lumMod val="75000"/>
                  </a:schemeClr>
                </a:solidFill>
              </a:rPr>
              <a:t>What will you take away from today’s work with rubrics?</a:t>
            </a:r>
          </a:p>
          <a:p>
            <a:pPr marL="0" indent="0">
              <a:buNone/>
            </a:pPr>
            <a:r>
              <a:rPr lang="en-US" sz="4400" b="1" dirty="0" smtClean="0">
                <a:solidFill>
                  <a:schemeClr val="accent3">
                    <a:lumMod val="75000"/>
                  </a:schemeClr>
                </a:solidFill>
              </a:rPr>
              <a:t>What are your next steps?</a:t>
            </a:r>
          </a:p>
        </p:txBody>
      </p:sp>
      <p:sp>
        <p:nvSpPr>
          <p:cNvPr id="4" name="Slide Number Placeholder 3"/>
          <p:cNvSpPr>
            <a:spLocks noGrp="1"/>
          </p:cNvSpPr>
          <p:nvPr>
            <p:ph type="sldNum" sz="quarter" idx="12"/>
          </p:nvPr>
        </p:nvSpPr>
        <p:spPr/>
        <p:txBody>
          <a:bodyPr/>
          <a:lstStyle/>
          <a:p>
            <a:fld id="{D02E8FE1-5B99-4D17-B998-09773719915D}" type="slidenum">
              <a:rPr lang="en-US" smtClean="0"/>
              <a:t>30</a:t>
            </a:fld>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1143000"/>
            <a:ext cx="4662606" cy="419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612140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3">
                    <a:lumMod val="75000"/>
                  </a:schemeClr>
                </a:solidFill>
              </a:rPr>
              <a:t>The Problem with Rubrics</a:t>
            </a:r>
            <a:endParaRPr lang="en-US" b="1" dirty="0">
              <a:solidFill>
                <a:schemeClr val="accent3">
                  <a:lumMod val="75000"/>
                </a:schemeClr>
              </a:solidFill>
            </a:endParaRPr>
          </a:p>
        </p:txBody>
      </p:sp>
      <p:sp>
        <p:nvSpPr>
          <p:cNvPr id="3" name="Content Placeholder 2"/>
          <p:cNvSpPr>
            <a:spLocks noGrp="1"/>
          </p:cNvSpPr>
          <p:nvPr>
            <p:ph idx="1"/>
          </p:nvPr>
        </p:nvSpPr>
        <p:spPr/>
        <p:txBody>
          <a:bodyPr>
            <a:normAutofit/>
          </a:bodyPr>
          <a:lstStyle/>
          <a:p>
            <a:r>
              <a:rPr lang="en-US" sz="2400" dirty="0" smtClean="0"/>
              <a:t>Your group (of section of the room) will be assigned an element of the article.</a:t>
            </a:r>
          </a:p>
          <a:p>
            <a:r>
              <a:rPr lang="en-US" sz="2400" dirty="0" smtClean="0"/>
              <a:t>Read independently.</a:t>
            </a:r>
          </a:p>
          <a:p>
            <a:r>
              <a:rPr lang="en-US" sz="2400" dirty="0" smtClean="0"/>
              <a:t>Be prepared to share the “bottom line” in one sentence.</a:t>
            </a:r>
            <a:endParaRPr lang="en-US" sz="2400" dirty="0"/>
          </a:p>
        </p:txBody>
      </p:sp>
      <p:sp>
        <p:nvSpPr>
          <p:cNvPr id="4" name="Slide Number Placeholder 3"/>
          <p:cNvSpPr>
            <a:spLocks noGrp="1"/>
          </p:cNvSpPr>
          <p:nvPr>
            <p:ph type="sldNum" sz="quarter" idx="12"/>
          </p:nvPr>
        </p:nvSpPr>
        <p:spPr/>
        <p:txBody>
          <a:bodyPr/>
          <a:lstStyle/>
          <a:p>
            <a:fld id="{D02E8FE1-5B99-4D17-B998-09773719915D}" type="slidenum">
              <a:rPr lang="en-US" smtClean="0"/>
              <a:t>4</a:t>
            </a:fld>
            <a:endParaRPr lang="en-US"/>
          </a:p>
        </p:txBody>
      </p:sp>
      <p:sp>
        <p:nvSpPr>
          <p:cNvPr id="5" name="Rectangle 4"/>
          <p:cNvSpPr/>
          <p:nvPr/>
        </p:nvSpPr>
        <p:spPr>
          <a:xfrm rot="20445898">
            <a:off x="4882972" y="4424270"/>
            <a:ext cx="2497800"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Ah-has?</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2642377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71600" y="304800"/>
            <a:ext cx="5791200" cy="1216151"/>
          </a:xfrm>
        </p:spPr>
      </p:pic>
      <p:sp>
        <p:nvSpPr>
          <p:cNvPr id="4" name="Slide Number Placeholder 3"/>
          <p:cNvSpPr>
            <a:spLocks noGrp="1"/>
          </p:cNvSpPr>
          <p:nvPr>
            <p:ph type="sldNum" sz="quarter" idx="12"/>
          </p:nvPr>
        </p:nvSpPr>
        <p:spPr/>
        <p:txBody>
          <a:bodyPr/>
          <a:lstStyle/>
          <a:p>
            <a:fld id="{EBDD8DEB-FCD4-434A-B38B-E26634244A99}" type="slidenum">
              <a:rPr lang="en-US" smtClean="0">
                <a:solidFill>
                  <a:prstClr val="black">
                    <a:tint val="75000"/>
                  </a:prstClr>
                </a:solidFill>
              </a:rPr>
              <a:pPr/>
              <a:t>5</a:t>
            </a:fld>
            <a:endParaRPr lang="en-US">
              <a:solidFill>
                <a:prstClr val="black">
                  <a:tint val="75000"/>
                </a:prstClr>
              </a:solidFill>
            </a:endParaRPr>
          </a:p>
        </p:txBody>
      </p:sp>
      <p:sp>
        <p:nvSpPr>
          <p:cNvPr id="6" name="TextBox 5"/>
          <p:cNvSpPr txBox="1"/>
          <p:nvPr/>
        </p:nvSpPr>
        <p:spPr>
          <a:xfrm>
            <a:off x="0" y="1752600"/>
            <a:ext cx="8839200" cy="6247864"/>
          </a:xfrm>
          <a:prstGeom prst="rect">
            <a:avLst/>
          </a:prstGeom>
          <a:noFill/>
        </p:spPr>
        <p:txBody>
          <a:bodyPr wrap="square" rtlCol="0">
            <a:spAutoFit/>
          </a:bodyPr>
          <a:lstStyle/>
          <a:p>
            <a:pPr marL="457200" indent="-457200">
              <a:buFont typeface="Wingdings" panose="05000000000000000000" pitchFamily="2" charset="2"/>
              <a:buChar char="ü"/>
            </a:pPr>
            <a:r>
              <a:rPr lang="en-US" sz="2400" b="1" dirty="0" smtClean="0"/>
              <a:t>Counting when quality is more important than quantity</a:t>
            </a:r>
          </a:p>
          <a:p>
            <a:endParaRPr lang="en-US" sz="2400" b="1" dirty="0" smtClean="0"/>
          </a:p>
          <a:p>
            <a:pPr marL="457200" indent="-457200">
              <a:buFont typeface="Wingdings" panose="05000000000000000000" pitchFamily="2" charset="2"/>
              <a:buChar char="ü"/>
            </a:pPr>
            <a:r>
              <a:rPr lang="en-US" sz="2400" b="1" dirty="0" smtClean="0"/>
              <a:t>Leaving out important details that define learning</a:t>
            </a:r>
          </a:p>
          <a:p>
            <a:endParaRPr lang="en-US" sz="2400" b="1" dirty="0" smtClean="0"/>
          </a:p>
          <a:p>
            <a:pPr marL="514350" indent="-514350">
              <a:buFont typeface="Wingdings" panose="05000000000000000000" pitchFamily="2" charset="2"/>
              <a:buChar char="ü"/>
            </a:pPr>
            <a:r>
              <a:rPr lang="en-US" sz="2400" b="1" dirty="0" smtClean="0"/>
              <a:t>Including irrelevant details – Go for important!</a:t>
            </a:r>
          </a:p>
          <a:p>
            <a:endParaRPr lang="en-US" sz="2400" b="1" dirty="0" smtClean="0"/>
          </a:p>
          <a:p>
            <a:pPr marL="514350" indent="-514350">
              <a:buFont typeface="Wingdings" panose="05000000000000000000" pitchFamily="2" charset="2"/>
              <a:buChar char="ü"/>
            </a:pPr>
            <a:r>
              <a:rPr lang="en-US" sz="2400" b="1" dirty="0" smtClean="0"/>
              <a:t>Allowing “anything goes” in student-friendly rubrics – Guide students to identify quality!</a:t>
            </a:r>
          </a:p>
          <a:p>
            <a:endParaRPr lang="en-US" sz="2400" b="1" dirty="0" smtClean="0"/>
          </a:p>
          <a:p>
            <a:pPr marL="514350" indent="-514350">
              <a:buFont typeface="Wingdings" panose="05000000000000000000" pitchFamily="2" charset="2"/>
              <a:buChar char="ü"/>
            </a:pPr>
            <a:r>
              <a:rPr lang="en-US" sz="2400" b="1" dirty="0" smtClean="0"/>
              <a:t>Settling for skimpy “rubric samplers” – Descriptive language defines and differentiates quality. The rubric in NOT just a score guide.</a:t>
            </a:r>
          </a:p>
          <a:p>
            <a:endParaRPr lang="en-US" sz="2800" b="1" dirty="0" smtClean="0"/>
          </a:p>
          <a:p>
            <a:pPr marL="514350" indent="-514350">
              <a:buAutoNum type="arabicPeriod"/>
            </a:pPr>
            <a:endParaRPr lang="en-US" sz="2800" b="1" dirty="0" smtClean="0"/>
          </a:p>
          <a:p>
            <a:pPr marL="514350" indent="-514350">
              <a:buAutoNum type="arabicPeriod"/>
            </a:pPr>
            <a:endParaRPr lang="en-US" sz="2800" b="1" dirty="0" smtClean="0"/>
          </a:p>
          <a:p>
            <a:pPr marL="514350" indent="-514350">
              <a:buAutoNum type="arabicPeriod"/>
            </a:pPr>
            <a:endParaRPr lang="en-US" sz="2800" b="1" dirty="0"/>
          </a:p>
        </p:txBody>
      </p:sp>
    </p:spTree>
    <p:extLst>
      <p:ext uri="{BB962C8B-B14F-4D97-AF65-F5344CB8AC3E}">
        <p14:creationId xmlns:p14="http://schemas.microsoft.com/office/powerpoint/2010/main" val="16674723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3">
                    <a:lumMod val="75000"/>
                  </a:schemeClr>
                </a:solidFill>
              </a:rPr>
              <a:t>Holistic</a:t>
            </a:r>
            <a:r>
              <a:rPr lang="en-US" dirty="0" smtClean="0"/>
              <a:t> vs. Analytical</a:t>
            </a:r>
            <a:endParaRPr lang="en-US" dirty="0"/>
          </a:p>
        </p:txBody>
      </p:sp>
      <p:sp>
        <p:nvSpPr>
          <p:cNvPr id="4" name="Content Placeholder 3"/>
          <p:cNvSpPr>
            <a:spLocks noGrp="1"/>
          </p:cNvSpPr>
          <p:nvPr>
            <p:ph sz="half" idx="1"/>
          </p:nvPr>
        </p:nvSpPr>
        <p:spPr/>
        <p:txBody>
          <a:bodyPr/>
          <a:lstStyle/>
          <a:p>
            <a:pPr marL="0" indent="0" algn="ctr">
              <a:buNone/>
            </a:pPr>
            <a:r>
              <a:rPr lang="en-US" b="1" u="sng" dirty="0" smtClean="0">
                <a:solidFill>
                  <a:schemeClr val="accent3">
                    <a:lumMod val="75000"/>
                  </a:schemeClr>
                </a:solidFill>
              </a:rPr>
              <a:t>Holistic Rubrics</a:t>
            </a:r>
            <a:r>
              <a:rPr lang="en-US" dirty="0" smtClean="0"/>
              <a:t>	</a:t>
            </a:r>
          </a:p>
          <a:p>
            <a:pPr marL="0" indent="0">
              <a:buNone/>
            </a:pPr>
            <a:r>
              <a:rPr lang="en-US" dirty="0" smtClean="0"/>
              <a:t>-provide an overall description of quality</a:t>
            </a:r>
          </a:p>
          <a:p>
            <a:pPr marL="0" indent="0">
              <a:buNone/>
            </a:pPr>
            <a:r>
              <a:rPr lang="en-US" dirty="0" smtClean="0"/>
              <a:t>-used for summative assessment</a:t>
            </a:r>
          </a:p>
          <a:p>
            <a:pPr marL="0" indent="0">
              <a:buNone/>
            </a:pPr>
            <a:r>
              <a:rPr lang="en-US" dirty="0" smtClean="0"/>
              <a:t>-performance levels used to identify a score</a:t>
            </a:r>
          </a:p>
          <a:p>
            <a:pPr marL="0" indent="0">
              <a:buNone/>
            </a:pPr>
            <a:r>
              <a:rPr lang="en-US" dirty="0" smtClean="0"/>
              <a:t>-cannot be used for descriptive feedback</a:t>
            </a:r>
            <a:endParaRPr lang="en-US" dirty="0"/>
          </a:p>
        </p:txBody>
      </p:sp>
      <p:sp>
        <p:nvSpPr>
          <p:cNvPr id="5" name="Content Placeholder 4"/>
          <p:cNvSpPr>
            <a:spLocks noGrp="1"/>
          </p:cNvSpPr>
          <p:nvPr>
            <p:ph sz="half" idx="2"/>
          </p:nvPr>
        </p:nvSpPr>
        <p:spPr/>
        <p:txBody>
          <a:bodyPr/>
          <a:lstStyle/>
          <a:p>
            <a:pPr marL="0" indent="0" algn="ctr">
              <a:buNone/>
            </a:pPr>
            <a:endParaRPr lang="en-US" dirty="0" smtClean="0"/>
          </a:p>
        </p:txBody>
      </p:sp>
      <p:sp>
        <p:nvSpPr>
          <p:cNvPr id="3" name="Slide Number Placeholder 2"/>
          <p:cNvSpPr>
            <a:spLocks noGrp="1"/>
          </p:cNvSpPr>
          <p:nvPr>
            <p:ph type="sldNum" sz="quarter" idx="12"/>
          </p:nvPr>
        </p:nvSpPr>
        <p:spPr/>
        <p:txBody>
          <a:bodyPr/>
          <a:lstStyle/>
          <a:p>
            <a:fld id="{D02E8FE1-5B99-4D17-B998-09773719915D}" type="slidenum">
              <a:rPr lang="en-US" smtClean="0"/>
              <a:t>6</a:t>
            </a:fld>
            <a:endParaRPr lang="en-US"/>
          </a:p>
        </p:txBody>
      </p:sp>
    </p:spTree>
    <p:extLst>
      <p:ext uri="{BB962C8B-B14F-4D97-AF65-F5344CB8AC3E}">
        <p14:creationId xmlns:p14="http://schemas.microsoft.com/office/powerpoint/2010/main" val="30512330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6439"/>
            <a:ext cx="6979614" cy="76704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0" y="762000"/>
            <a:ext cx="2590800" cy="3810000"/>
          </a:xfrm>
        </p:spPr>
        <p:txBody>
          <a:bodyPr>
            <a:normAutofit fontScale="90000"/>
          </a:bodyPr>
          <a:lstStyle/>
          <a:p>
            <a:r>
              <a:rPr lang="en-US" dirty="0" smtClean="0"/>
              <a:t>The Kentucky on-demand scoring rubric is a Holistic Rubric.</a:t>
            </a:r>
            <a:endParaRPr lang="en-US" dirty="0"/>
          </a:p>
        </p:txBody>
      </p:sp>
      <p:sp>
        <p:nvSpPr>
          <p:cNvPr id="3" name="Slide Number Placeholder 2"/>
          <p:cNvSpPr>
            <a:spLocks noGrp="1"/>
          </p:cNvSpPr>
          <p:nvPr>
            <p:ph type="sldNum" sz="quarter" idx="12"/>
          </p:nvPr>
        </p:nvSpPr>
        <p:spPr/>
        <p:txBody>
          <a:bodyPr/>
          <a:lstStyle/>
          <a:p>
            <a:fld id="{D02E8FE1-5B99-4D17-B998-09773719915D}" type="slidenum">
              <a:rPr lang="en-US" smtClean="0"/>
              <a:t>7</a:t>
            </a:fld>
            <a:endParaRPr lang="en-US"/>
          </a:p>
        </p:txBody>
      </p:sp>
    </p:spTree>
    <p:extLst>
      <p:ext uri="{BB962C8B-B14F-4D97-AF65-F5344CB8AC3E}">
        <p14:creationId xmlns:p14="http://schemas.microsoft.com/office/powerpoint/2010/main" val="34657378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Holistic vs. </a:t>
            </a:r>
            <a:r>
              <a:rPr lang="en-US" b="1" dirty="0" smtClean="0">
                <a:solidFill>
                  <a:schemeClr val="accent3">
                    <a:lumMod val="75000"/>
                  </a:schemeClr>
                </a:solidFill>
              </a:rPr>
              <a:t>Analytical</a:t>
            </a:r>
            <a:endParaRPr lang="en-US" b="1" dirty="0">
              <a:solidFill>
                <a:schemeClr val="accent3">
                  <a:lumMod val="75000"/>
                </a:schemeClr>
              </a:solidFill>
            </a:endParaRPr>
          </a:p>
        </p:txBody>
      </p:sp>
      <p:sp>
        <p:nvSpPr>
          <p:cNvPr id="4" name="Content Placeholder 3"/>
          <p:cNvSpPr>
            <a:spLocks noGrp="1"/>
          </p:cNvSpPr>
          <p:nvPr>
            <p:ph sz="half" idx="1"/>
          </p:nvPr>
        </p:nvSpPr>
        <p:spPr/>
        <p:txBody>
          <a:bodyPr/>
          <a:lstStyle/>
          <a:p>
            <a:pPr marL="0" indent="0" algn="ctr">
              <a:buNone/>
            </a:pPr>
            <a:r>
              <a:rPr lang="en-US" u="sng" dirty="0" smtClean="0"/>
              <a:t>Holistic Rubrics</a:t>
            </a:r>
            <a:r>
              <a:rPr lang="en-US" dirty="0" smtClean="0"/>
              <a:t>	</a:t>
            </a:r>
          </a:p>
          <a:p>
            <a:pPr marL="0" indent="0">
              <a:buNone/>
            </a:pPr>
            <a:r>
              <a:rPr lang="en-US" dirty="0" smtClean="0"/>
              <a:t>-provide an overall description of quality</a:t>
            </a:r>
          </a:p>
          <a:p>
            <a:pPr marL="0" indent="0">
              <a:buNone/>
            </a:pPr>
            <a:r>
              <a:rPr lang="en-US" dirty="0" smtClean="0"/>
              <a:t>-used for summative assessment</a:t>
            </a:r>
          </a:p>
          <a:p>
            <a:pPr marL="0" indent="0">
              <a:buNone/>
            </a:pPr>
            <a:r>
              <a:rPr lang="en-US" dirty="0" smtClean="0"/>
              <a:t>-no performance levels</a:t>
            </a:r>
          </a:p>
          <a:p>
            <a:pPr marL="0" indent="0">
              <a:buNone/>
            </a:pPr>
            <a:r>
              <a:rPr lang="en-US" dirty="0" smtClean="0"/>
              <a:t>-cannot be used for descriptive feedback</a:t>
            </a:r>
            <a:endParaRPr lang="en-US" dirty="0"/>
          </a:p>
        </p:txBody>
      </p:sp>
      <p:sp>
        <p:nvSpPr>
          <p:cNvPr id="5" name="Content Placeholder 4"/>
          <p:cNvSpPr>
            <a:spLocks noGrp="1"/>
          </p:cNvSpPr>
          <p:nvPr>
            <p:ph sz="half" idx="2"/>
          </p:nvPr>
        </p:nvSpPr>
        <p:spPr/>
        <p:txBody>
          <a:bodyPr/>
          <a:lstStyle/>
          <a:p>
            <a:pPr marL="0" indent="0" algn="ctr">
              <a:buNone/>
            </a:pPr>
            <a:r>
              <a:rPr lang="en-US" b="1" u="sng" dirty="0" smtClean="0">
                <a:solidFill>
                  <a:schemeClr val="accent3">
                    <a:lumMod val="75000"/>
                  </a:schemeClr>
                </a:solidFill>
              </a:rPr>
              <a:t>Analytical Rubrics</a:t>
            </a:r>
          </a:p>
          <a:p>
            <a:pPr marL="0" indent="0">
              <a:buNone/>
            </a:pPr>
            <a:r>
              <a:rPr lang="en-US" dirty="0" smtClean="0"/>
              <a:t>-provide description of quality</a:t>
            </a:r>
          </a:p>
          <a:p>
            <a:pPr marL="0" indent="0">
              <a:buNone/>
            </a:pPr>
            <a:r>
              <a:rPr lang="en-US" dirty="0" smtClean="0"/>
              <a:t>-used for formative and summative assessment</a:t>
            </a:r>
          </a:p>
          <a:p>
            <a:pPr marL="0" indent="0">
              <a:buNone/>
            </a:pPr>
            <a:r>
              <a:rPr lang="en-US" dirty="0" smtClean="0"/>
              <a:t>-descriptive performance levels for each criteria</a:t>
            </a:r>
          </a:p>
          <a:p>
            <a:pPr marL="0" indent="0">
              <a:buNone/>
            </a:pPr>
            <a:r>
              <a:rPr lang="en-US" dirty="0" smtClean="0"/>
              <a:t>-can be used for descriptive feedback</a:t>
            </a:r>
          </a:p>
        </p:txBody>
      </p:sp>
      <p:sp>
        <p:nvSpPr>
          <p:cNvPr id="3" name="Slide Number Placeholder 2"/>
          <p:cNvSpPr>
            <a:spLocks noGrp="1"/>
          </p:cNvSpPr>
          <p:nvPr>
            <p:ph type="sldNum" sz="quarter" idx="12"/>
          </p:nvPr>
        </p:nvSpPr>
        <p:spPr/>
        <p:txBody>
          <a:bodyPr/>
          <a:lstStyle/>
          <a:p>
            <a:fld id="{D02E8FE1-5B99-4D17-B998-09773719915D}" type="slidenum">
              <a:rPr lang="en-US" smtClean="0"/>
              <a:t>8</a:t>
            </a:fld>
            <a:endParaRPr lang="en-US"/>
          </a:p>
        </p:txBody>
      </p:sp>
    </p:spTree>
    <p:extLst>
      <p:ext uri="{BB962C8B-B14F-4D97-AF65-F5344CB8AC3E}">
        <p14:creationId xmlns:p14="http://schemas.microsoft.com/office/powerpoint/2010/main" val="39095168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274353"/>
            <a:ext cx="9210675" cy="61721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ight Arrow 6"/>
          <p:cNvSpPr/>
          <p:nvPr/>
        </p:nvSpPr>
        <p:spPr>
          <a:xfrm rot="2113829">
            <a:off x="-48754" y="419520"/>
            <a:ext cx="1497534" cy="967652"/>
          </a:xfrm>
          <a:prstGeom prst="rightArrow">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Scoring criteria</a:t>
            </a:r>
            <a:endParaRPr lang="en-US" sz="1400" b="1" dirty="0"/>
          </a:p>
        </p:txBody>
      </p:sp>
      <p:sp>
        <p:nvSpPr>
          <p:cNvPr id="2" name="Right Arrow 1"/>
          <p:cNvSpPr/>
          <p:nvPr/>
        </p:nvSpPr>
        <p:spPr>
          <a:xfrm rot="20581763">
            <a:off x="2775614" y="807083"/>
            <a:ext cx="1497534" cy="967652"/>
          </a:xfrm>
          <a:prstGeom prst="rightArrow">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Performance levels</a:t>
            </a:r>
            <a:endParaRPr lang="en-US" sz="1400" b="1" dirty="0"/>
          </a:p>
        </p:txBody>
      </p:sp>
      <p:sp>
        <p:nvSpPr>
          <p:cNvPr id="6" name="Right Arrow 5"/>
          <p:cNvSpPr/>
          <p:nvPr/>
        </p:nvSpPr>
        <p:spPr>
          <a:xfrm rot="20267647">
            <a:off x="2794319" y="4285701"/>
            <a:ext cx="1497534" cy="967652"/>
          </a:xfrm>
          <a:prstGeom prst="rightArrow">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Descriptive language </a:t>
            </a:r>
            <a:endParaRPr lang="en-US" sz="1400" b="1" dirty="0"/>
          </a:p>
        </p:txBody>
      </p:sp>
      <p:sp>
        <p:nvSpPr>
          <p:cNvPr id="9" name="Title 1"/>
          <p:cNvSpPr txBox="1">
            <a:spLocks/>
          </p:cNvSpPr>
          <p:nvPr/>
        </p:nvSpPr>
        <p:spPr>
          <a:xfrm>
            <a:off x="7513" y="2133599"/>
            <a:ext cx="1287887" cy="3810000"/>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000" b="1" dirty="0" smtClean="0">
                <a:solidFill>
                  <a:schemeClr val="accent3">
                    <a:lumMod val="75000"/>
                  </a:schemeClr>
                </a:solidFill>
              </a:rPr>
              <a:t>The LDC scoring rubric is an analytical Rubric.</a:t>
            </a:r>
            <a:endParaRPr lang="en-US" sz="2000" b="1" dirty="0">
              <a:solidFill>
                <a:schemeClr val="accent3">
                  <a:lumMod val="75000"/>
                </a:schemeClr>
              </a:solidFill>
            </a:endParaRPr>
          </a:p>
        </p:txBody>
      </p:sp>
      <p:sp>
        <p:nvSpPr>
          <p:cNvPr id="3" name="Slide Number Placeholder 2"/>
          <p:cNvSpPr>
            <a:spLocks noGrp="1"/>
          </p:cNvSpPr>
          <p:nvPr>
            <p:ph type="sldNum" sz="quarter" idx="12"/>
          </p:nvPr>
        </p:nvSpPr>
        <p:spPr/>
        <p:txBody>
          <a:bodyPr/>
          <a:lstStyle/>
          <a:p>
            <a:fld id="{D02E8FE1-5B99-4D17-B998-09773719915D}" type="slidenum">
              <a:rPr lang="en-US" smtClean="0"/>
              <a:t>9</a:t>
            </a:fld>
            <a:endParaRPr lang="en-US"/>
          </a:p>
        </p:txBody>
      </p:sp>
    </p:spTree>
    <p:extLst>
      <p:ext uri="{BB962C8B-B14F-4D97-AF65-F5344CB8AC3E}">
        <p14:creationId xmlns:p14="http://schemas.microsoft.com/office/powerpoint/2010/main" val="350207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animBg="1"/>
      <p:bldP spid="6" grpId="0" animBg="1"/>
    </p:bldLst>
  </p:timing>
</p:sld>
</file>

<file path=ppt/theme/theme1.xml><?xml version="1.0" encoding="utf-8"?>
<a:theme xmlns:a="http://schemas.openxmlformats.org/drawingml/2006/main" name="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5429</TotalTime>
  <Words>1755</Words>
  <Application>Microsoft Office PowerPoint</Application>
  <PresentationFormat>On-screen Show (4:3)</PresentationFormat>
  <Paragraphs>253</Paragraphs>
  <Slides>30</Slides>
  <Notes>29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Calibri</vt:lpstr>
      <vt:lpstr>Calibri Light</vt:lpstr>
      <vt:lpstr>Times New Roman</vt:lpstr>
      <vt:lpstr>Wingdings</vt:lpstr>
      <vt:lpstr>Office Theme</vt:lpstr>
      <vt:lpstr>Rubric Basics KY Writing Project Conference September 12, 2015</vt:lpstr>
      <vt:lpstr>TARGETS</vt:lpstr>
      <vt:lpstr>Why rubrics?</vt:lpstr>
      <vt:lpstr>The Problem with Rubrics</vt:lpstr>
      <vt:lpstr>PowerPoint Presentation</vt:lpstr>
      <vt:lpstr>Holistic vs. Analytical</vt:lpstr>
      <vt:lpstr>The Kentucky on-demand scoring rubric is a Holistic Rubric.</vt:lpstr>
      <vt:lpstr>Holistic vs. Analytical</vt:lpstr>
      <vt:lpstr>PowerPoint Presentation</vt:lpstr>
      <vt:lpstr>Activity: What should a rubric do? </vt:lpstr>
      <vt:lpstr>What rubrics should do (CASL, pg.200)</vt:lpstr>
      <vt:lpstr>Tool for Evaluating Instructional Rubrics</vt:lpstr>
      <vt:lpstr>Activity: Applying the Evaluating Instructional Rubrics Tool </vt:lpstr>
      <vt:lpstr>Congruency to Standards</vt:lpstr>
      <vt:lpstr>Reliability &amp; Validity</vt:lpstr>
      <vt:lpstr>Making Connections:  Rubrics &amp; Student Growth Goal Setting  within the Professional Growth and Effectiveness System (PGES)</vt:lpstr>
      <vt:lpstr>Rubrics and Student Growth Goal-Setting</vt:lpstr>
      <vt:lpstr>Rubric Design: A Recursive Process</vt:lpstr>
      <vt:lpstr>Rubric Design: A Recursive Process</vt:lpstr>
      <vt:lpstr>Rubric Design: A Recursive Process</vt:lpstr>
      <vt:lpstr>Rubric Design: A Recursive Process</vt:lpstr>
      <vt:lpstr>Rubric Design: A Recursive Process</vt:lpstr>
      <vt:lpstr>Rubric Design: A Recursive Process</vt:lpstr>
      <vt:lpstr>A checkpoint for quality</vt:lpstr>
      <vt:lpstr>Engaging Students</vt:lpstr>
      <vt:lpstr>Engaging Students</vt:lpstr>
      <vt:lpstr>Rubrics and Student Growth Goal-Setting</vt:lpstr>
      <vt:lpstr>Our Targets</vt:lpstr>
      <vt:lpstr>Resources </vt:lpstr>
      <vt:lpstr>PowerPoint Presentation</vt:lpstr>
    </vt:vector>
  </TitlesOfParts>
  <Company>Kentucky Department of Education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Franks, Carol - Office of Next Generation Learners</dc:creator>
  <cp:lastModifiedBy>Franks, Carol - Office of Next Generation Learners</cp:lastModifiedBy>
  <cp:revision>667</cp:revision>
  <cp:lastPrinted>2015-08-25T16:26:38Z</cp:lastPrinted>
  <dcterms:created xsi:type="dcterms:W3CDTF">2014-04-02T14:13:06Z</dcterms:created>
  <dcterms:modified xsi:type="dcterms:W3CDTF">2015-09-03T16:44:24Z</dcterms:modified>
</cp:coreProperties>
</file>