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10" r:id="rId1"/>
  </p:sldMasterIdLst>
  <p:notesMasterIdLst>
    <p:notesMasterId r:id="rId25"/>
  </p:notesMasterIdLst>
  <p:sldIdLst>
    <p:sldId id="256" r:id="rId2"/>
    <p:sldId id="282" r:id="rId3"/>
    <p:sldId id="259" r:id="rId4"/>
    <p:sldId id="262" r:id="rId5"/>
    <p:sldId id="264" r:id="rId6"/>
    <p:sldId id="283" r:id="rId7"/>
    <p:sldId id="318" r:id="rId8"/>
    <p:sldId id="319" r:id="rId9"/>
    <p:sldId id="322" r:id="rId10"/>
    <p:sldId id="320" r:id="rId11"/>
    <p:sldId id="323" r:id="rId12"/>
    <p:sldId id="321" r:id="rId13"/>
    <p:sldId id="304" r:id="rId14"/>
    <p:sldId id="313" r:id="rId15"/>
    <p:sldId id="314" r:id="rId16"/>
    <p:sldId id="324" r:id="rId17"/>
    <p:sldId id="325" r:id="rId18"/>
    <p:sldId id="271" r:id="rId19"/>
    <p:sldId id="315" r:id="rId20"/>
    <p:sldId id="305" r:id="rId21"/>
    <p:sldId id="316" r:id="rId22"/>
    <p:sldId id="317" r:id="rId23"/>
    <p:sldId id="289" r:id="rId2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13B38B-5ECD-4570-A22B-7D269C01BC7F}">
  <a:tblStyle styleId="{5913B38B-5ECD-4570-A22B-7D269C01BC7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8E9A1D05-E5F6-47F8-B416-47E4CEEDD8A8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CCD0036B-057E-4523-B6C5-01B3F33D76CA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42100F1E-B199-4A07-8363-88A300DF1CDC}" styleName="Table_3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E37C9E7F-34B5-455E-BBE0-CFC3479B431E}" styleName="Table_4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5FBA99B4-157B-46F8-935D-ABFF210D57EA}" styleName="Table_5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8C232BB1-8721-4BCF-AE78-FDE4489ED844}" styleName="Table_6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09EF1392-46E5-4B71-AD88-F1F76F6757C4}" styleName="Table_7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16522BB5-C9B1-4E43-99FA-C512C0867327}" styleName="Table_8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1174881B-1FD2-4167-9806-F2DF494B527D}" styleName="Table_9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A6FF369E-EC1D-4DAB-85A3-F6CE2E877F07}" styleName="Table_1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89264" autoAdjust="0"/>
  </p:normalViewPr>
  <p:slideViewPr>
    <p:cSldViewPr snapToGrid="0">
      <p:cViewPr varScale="1">
        <p:scale>
          <a:sx n="121" d="100"/>
          <a:sy n="121" d="100"/>
        </p:scale>
        <p:origin x="-1332" y="-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013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17365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93908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939088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93908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activity can be whole-class and does not go in the notebook because students shouldn’t make a claim this early in the process.  While it is likely that students have feelings about the issue already, we are gathering information FIRST in order to develop an informed opinion. 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can work in teams to find supporting evidence.  Have them practice giving the name of the source when they cite information.  See next slide.</a:t>
            </a:r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37667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activity can be whole-class.  Students can work in teams to find supporting evidence.  Have them practice giving the name of the source when they cite information.</a:t>
            </a:r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37667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activity can be whole-class.  Students can work in teams to find supporting evidence.  Have them practice giving the name of the source when they cite information.</a:t>
            </a:r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37667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activity can be whole-class.  Students can work in teams to find supporting evidence.  Have them practice giving the name of the source when they cite information.</a:t>
            </a:r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37667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activity can be whole-class.  Students can work in teams to find supporting evidence.  Have them practice giving the name of the source when they cite information.</a:t>
            </a:r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37667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Shape 20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33636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Shape 20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4347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Make</a:t>
            </a:r>
            <a:r>
              <a:rPr lang="en-US" baseline="0" dirty="0" smtClean="0"/>
              <a:t> sure students begin to use these terms and develop a growing understanding of what they mean.  </a:t>
            </a:r>
            <a:endParaRPr dirty="0"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353218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activity can be whole-class.  Students can work in teams to find supporting evidence.  Have them practice giving the name of the source when they cite information.</a:t>
            </a:r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37667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activity can be whole-class.  Students can work in teams to find supporting evidence.  Have them practice giving the name of the source when they cite information.  Another option:  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Kaiser study cited by ABC News correspondent Claire Shipman, 80% of mothers fear children will just lose their phones.  Phones are too expensive and young children just aren’t ready for them.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37667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activity can be whole-class.  Students can work in teams to find supporting evidence.  Have them practice giving the name of the source when they cite information.  Another option:  </a:t>
            </a:r>
            <a:r>
              <a:rPr lang="en-US" sz="12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In a report by Claire Shipman of ABC News, parents were interviewed.  Some said that a child’s maturity should be considered.  That makes sense because all kids are different.  Some are responsible at 8.  Some are still irresponsible at 13!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37667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9258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91419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23991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Chart your students’ responses</a:t>
            </a:r>
            <a:r>
              <a:rPr lang="en-US" baseline="0" dirty="0" smtClean="0"/>
              <a:t> as a way of creating a research chart.</a:t>
            </a:r>
            <a:endParaRPr dirty="0"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77664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93908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93908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93908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93908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39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66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8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210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0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5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62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3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07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abcnews.go.com/GMA/Parenting/video/choosing-cell-phone-child-11513651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abcnews.go.com/GMA/Parenting/video/choosing-cell-phone-child-11513651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rezi.com/hbwzp-7obxur/?utm_campaign=share&amp;utm_medium=copy&amp;rc=ex0shar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9144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Harris Moves Practice:  Illustrating</a:t>
            </a:r>
            <a:r>
              <a:rPr lang="en-US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use with</a:t>
            </a:r>
            <a:br>
              <a:rPr lang="en-US" sz="40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Cell Phones in Elementary School</a:t>
            </a:r>
            <a:endParaRPr lang="en-US" sz="4400" b="0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977887" y="4414630"/>
            <a:ext cx="6277388" cy="167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spcBef>
                <a:spcPts val="0"/>
              </a:spcBef>
              <a:buClr>
                <a:srgbClr val="888888"/>
              </a:buClr>
              <a:buSzPct val="25000"/>
            </a:pPr>
            <a:r>
              <a:rPr lang="en-US" sz="2000" b="0" i="0" u="none" strike="noStrike" cap="none" baseline="0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Jean </a:t>
            </a:r>
            <a:r>
              <a:rPr lang="en-US" sz="2000" b="0" i="0" u="none" strike="noStrike" cap="none" dirty="0" err="1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Wolph</a:t>
            </a:r>
            <a:endParaRPr lang="en-US" sz="2000" cap="none" dirty="0" smtClean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spcBef>
                <a:spcPts val="0"/>
              </a:spcBef>
              <a:buClr>
                <a:srgbClr val="888888"/>
              </a:buClr>
              <a:buSzPct val="25000"/>
            </a:pPr>
            <a:r>
              <a:rPr lang="en-US" sz="2000" cap="none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Louisville Writing Project </a:t>
            </a:r>
          </a:p>
          <a:p>
            <a:pPr algn="ctr">
              <a:spcBef>
                <a:spcPts val="0"/>
              </a:spcBef>
              <a:buClr>
                <a:srgbClr val="888888"/>
              </a:buClr>
              <a:buSzPct val="25000"/>
            </a:pPr>
            <a:r>
              <a:rPr lang="en-US" sz="2000" cap="none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Kentucky </a:t>
            </a:r>
            <a:r>
              <a:rPr lang="en-US" sz="2000" cap="none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Writing </a:t>
            </a:r>
            <a:r>
              <a:rPr lang="en-US" sz="2000" cap="none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Project</a:t>
            </a:r>
            <a:endParaRPr lang="en-US" sz="2000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93813" y="365126"/>
            <a:ext cx="8820978" cy="7679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COMMENTS</a:t>
            </a:r>
            <a:r>
              <a:rPr lang="en-US" sz="32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help explain </a:t>
            </a:r>
            <a:r>
              <a:rPr lang="en-US" sz="3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how or why the fact applies </a:t>
            </a:r>
            <a:r>
              <a:rPr lang="en-US" sz="32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to our claim.</a:t>
            </a:r>
            <a:r>
              <a:rPr lang="en-US" sz="12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2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2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-US" sz="3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our claim is that </a:t>
            </a:r>
            <a:r>
              <a:rPr lang="en-US" sz="32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elementary </a:t>
            </a:r>
            <a:r>
              <a:rPr lang="en-US" sz="32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students </a:t>
            </a:r>
            <a:r>
              <a:rPr lang="en-US" sz="3200" b="1" i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en-US" sz="32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have cell </a:t>
            </a:r>
            <a:r>
              <a:rPr lang="en-US" sz="32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phones</a:t>
            </a:r>
            <a:r>
              <a:rPr lang="en-US" sz="32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?  What comments could we make?</a:t>
            </a:r>
            <a:r>
              <a:rPr lang="en-US" sz="32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----------------</a:t>
            </a:r>
            <a:br>
              <a:rPr lang="en-US" sz="32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200" b="1" i="1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8842" y="2564466"/>
            <a:ext cx="8825947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According </a:t>
            </a: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to MRI, more kids are getting cell phones.  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Cell phones for kids are here to stay.</a:t>
            </a:r>
          </a:p>
          <a:p>
            <a:pPr lvl="0">
              <a:buClr>
                <a:schemeClr val="dk1"/>
              </a:buClr>
              <a:buSzPct val="100000"/>
            </a:pPr>
            <a:endParaRPr lang="en-US" sz="24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MRI’s “American Kids Study” shows that over 35% of 9- and 10-year-olds have cell phones. 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Many parents seem to agree that cell phones are okay for older elementary students. </a:t>
            </a:r>
          </a:p>
          <a:p>
            <a:pPr lvl="0">
              <a:buClr>
                <a:schemeClr val="dk1"/>
              </a:buClr>
              <a:buSzPct val="100000"/>
            </a:pPr>
            <a:endParaRPr lang="en-US" sz="24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 2009 study by MRI found that 6- and 7-year olds are less likely to have cell phones. </a:t>
            </a: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But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 few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families do seem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to think that even primary students have times they need to contact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home.</a:t>
            </a:r>
            <a:endParaRPr lang="en-US" sz="2400" b="1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1000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511105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93813" y="365126"/>
            <a:ext cx="8820978" cy="7679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if our claim is that </a:t>
            </a:r>
            <a:r>
              <a:rPr lang="en-US" sz="3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elementary </a:t>
            </a:r>
            <a:r>
              <a:rPr lang="en-US" sz="3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students </a:t>
            </a:r>
            <a:r>
              <a:rPr lang="en-US" sz="3600" b="1" i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should </a:t>
            </a:r>
            <a:r>
              <a:rPr lang="en-US" sz="3600" b="1" i="1" u="sng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en-US" sz="3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have cell </a:t>
            </a:r>
            <a:r>
              <a:rPr lang="en-US" sz="3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phones?</a:t>
            </a:r>
            <a:r>
              <a:rPr lang="en-US" sz="3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600" b="1" i="1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9149" y="1656959"/>
            <a:ext cx="88259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100000"/>
            </a:pPr>
            <a:endParaRPr lang="en-US" sz="24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According to MRI, more kids are getting cell phones.  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Just because phones are popular doesn’t mean it’s a good idea, however.</a:t>
            </a:r>
          </a:p>
          <a:p>
            <a:pPr lvl="0">
              <a:buClr>
                <a:schemeClr val="dk1"/>
              </a:buClr>
              <a:buSzPct val="100000"/>
            </a:pPr>
            <a:endParaRPr lang="en-US" sz="24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MRI’s “American Kids Study” shows that over 35% of 9- and 10-year-olds have cell phones. 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Of course, that means that most students--over 2/3--do NOT have phones. </a:t>
            </a:r>
          </a:p>
          <a:p>
            <a:pPr lvl="0">
              <a:buClr>
                <a:schemeClr val="dk1"/>
              </a:buClr>
              <a:buSzPct val="100000"/>
            </a:pPr>
            <a:endParaRPr lang="en-US" sz="24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 2009 study by MRI found that 6- and 7-year olds are less likely to have cell phones. </a:t>
            </a: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Most parents seem to think young students don’t need a phone at school.  Out of 100 first graders, only 6 or 7 have phones.</a:t>
            </a: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2763" y="1456904"/>
            <a:ext cx="725871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>
              <a:buClr>
                <a:schemeClr val="dk1"/>
              </a:buClr>
              <a:buSzPct val="100000"/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COMMENTS</a:t>
            </a:r>
            <a:r>
              <a:rPr lang="en-US" sz="20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help explain </a:t>
            </a: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how or why the fact applies </a:t>
            </a:r>
            <a:r>
              <a:rPr lang="en-US" sz="20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to our claim.</a:t>
            </a:r>
          </a:p>
        </p:txBody>
      </p:sp>
    </p:spTree>
    <p:extLst>
      <p:ext uri="{BB962C8B-B14F-4D97-AF65-F5344CB8AC3E}">
        <p14:creationId xmlns:p14="http://schemas.microsoft.com/office/powerpoint/2010/main" val="5894327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93813" y="365126"/>
            <a:ext cx="8820978" cy="7679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it’s time 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try your OWN comment.</a:t>
            </a:r>
            <a:endParaRPr lang="en-US" sz="3600" b="1" i="1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976" y="1879627"/>
            <a:ext cx="8825947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CLAIM:  </a:t>
            </a:r>
            <a:r>
              <a:rPr lang="en-US" sz="20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Elementary students should (or should not) have cell phones.</a:t>
            </a:r>
          </a:p>
          <a:p>
            <a:pPr lvl="0">
              <a:buClr>
                <a:schemeClr val="dk1"/>
              </a:buClr>
              <a:buSzPct val="100000"/>
            </a:pPr>
            <a:endParaRPr lang="en-US" sz="2400" b="1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According </a:t>
            </a: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to MRI, more kids are getting cell phones.  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__________</a:t>
            </a:r>
          </a:p>
          <a:p>
            <a:pPr lvl="0"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 (comment).</a:t>
            </a:r>
          </a:p>
          <a:p>
            <a:pPr lvl="0">
              <a:buClr>
                <a:schemeClr val="dk1"/>
              </a:buClr>
              <a:buSzPct val="100000"/>
            </a:pPr>
            <a:endParaRPr lang="en-US" sz="24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MRI’s “American Kids Study” shows that over 35% of 9- and 10-year-olds have cell phones. 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_______________________ (comment). </a:t>
            </a:r>
          </a:p>
          <a:p>
            <a:pPr lvl="0">
              <a:buClr>
                <a:schemeClr val="dk1"/>
              </a:buClr>
              <a:buSzPct val="100000"/>
            </a:pPr>
            <a:endParaRPr lang="en-US" sz="24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 2009 study by MRI found that 6- and 7-year olds are less likely to have cell phones.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___________________________(comment). </a:t>
            </a:r>
            <a:endParaRPr lang="en-US" sz="24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100000"/>
            </a:pPr>
            <a:endParaRPr lang="en-US" sz="2400" b="1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1000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9270" y="918437"/>
            <a:ext cx="866936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>
              <a:buClr>
                <a:schemeClr val="dk1"/>
              </a:buClr>
              <a:buSzPct val="100000"/>
            </a:pP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COMMENTS</a:t>
            </a:r>
            <a:r>
              <a:rPr lang="en-US" sz="24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help explain </a:t>
            </a: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how or why the fact applies </a:t>
            </a:r>
            <a:r>
              <a:rPr lang="en-US" sz="24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to our claim.</a:t>
            </a:r>
          </a:p>
          <a:p>
            <a:pPr lvl="0">
              <a:buClr>
                <a:schemeClr val="dk1"/>
              </a:buClr>
              <a:buSzPct val="100000"/>
            </a:pPr>
            <a:endParaRPr lang="en-US" sz="24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858924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a little more practice with </a:t>
            </a:r>
            <a:r>
              <a:rPr lang="en-US" sz="395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ILLUSTRATING…Part</a:t>
            </a:r>
            <a:r>
              <a:rPr lang="en-US" sz="395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95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lang="en-US" sz="395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idx="1"/>
          </p:nvPr>
        </p:nvSpPr>
        <p:spPr>
          <a:xfrm>
            <a:off x="793142" y="1798982"/>
            <a:ext cx="7543801" cy="3563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 will use facts from the chart to illustrate a claim.  On a separate piece of paper, copy at least one of the sentences below.  (You fill in the age.)</a:t>
            </a:r>
          </a:p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lang="en-US" sz="3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17550" marR="0" lvl="0" indent="-514350" algn="l" rtl="0">
              <a:spcBef>
                <a:spcPts val="0"/>
              </a:spcBef>
              <a:buClr>
                <a:schemeClr val="dk1"/>
              </a:buClr>
              <a:buFont typeface="Arial"/>
              <a:buAutoNum type="arabicParenBoth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Kids who are over __ years old should be allowed to have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cell phones.</a:t>
            </a:r>
          </a:p>
          <a:p>
            <a:pPr marL="203200" marR="0" lvl="0" indent="0" algn="l" rtl="0">
              <a:spcBef>
                <a:spcPts val="0"/>
              </a:spcBef>
              <a:buClr>
                <a:schemeClr val="dk1"/>
              </a:buClr>
              <a:buNone/>
            </a:pPr>
            <a:endParaRPr lang="en-US" sz="32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17550" lvl="0" indent="-514350">
              <a:spcBef>
                <a:spcPts val="0"/>
              </a:spcBef>
              <a:buClr>
                <a:schemeClr val="dk1"/>
              </a:buClr>
              <a:buFont typeface="Arial"/>
              <a:buAutoNum type="arabicParenBoth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Kids who are 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under </a:t>
            </a:r>
            <a:r>
              <a:rPr lang="en-US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__ years old 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should not </a:t>
            </a:r>
            <a:r>
              <a:rPr lang="en-US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be allowed to have cell phones.</a:t>
            </a:r>
          </a:p>
        </p:txBody>
      </p:sp>
    </p:spTree>
    <p:extLst>
      <p:ext uri="{BB962C8B-B14F-4D97-AF65-F5344CB8AC3E}">
        <p14:creationId xmlns:p14="http://schemas.microsoft.com/office/powerpoint/2010/main" val="4006021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395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ractice </a:t>
            </a:r>
            <a:r>
              <a:rPr lang="en-US" sz="395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</a:t>
            </a:r>
            <a:r>
              <a:rPr lang="en-US" sz="395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ILLUSTRATING…Part 2</a:t>
            </a:r>
            <a:endParaRPr lang="en-US" sz="395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idx="1"/>
          </p:nvPr>
        </p:nvSpPr>
        <p:spPr>
          <a:xfrm>
            <a:off x="793142" y="1798982"/>
            <a:ext cx="7543801" cy="3563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17550" marR="0" lvl="0" indent="-514350" algn="l" rtl="0">
              <a:spcBef>
                <a:spcPts val="0"/>
              </a:spcBef>
              <a:buClr>
                <a:schemeClr val="dk1"/>
              </a:buClr>
              <a:buAutoNum type="arabicParenBoth"/>
            </a:pP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Kids who are over </a:t>
            </a:r>
            <a:r>
              <a:rPr lang="en-US" sz="3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years old should be allowed to have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cell phones.  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FIND A FACT THAT WILL SUPPORT THIS CLAIM.</a:t>
            </a:r>
          </a:p>
          <a:p>
            <a:pPr marL="203200" marR="0" lvl="0" indent="0" algn="l" rtl="0">
              <a:spcBef>
                <a:spcPts val="0"/>
              </a:spcBef>
              <a:buClr>
                <a:schemeClr val="dk1"/>
              </a:buClr>
              <a:buNone/>
            </a:pPr>
            <a:endParaRPr lang="en-US" sz="3200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3200" marR="0" lvl="0" indent="0" algn="l" rtl="0">
              <a:spcBef>
                <a:spcPts val="0"/>
              </a:spcBef>
              <a:buClr>
                <a:schemeClr val="dk1"/>
              </a:buClr>
              <a:buNone/>
            </a:pP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(2)  Kids </a:t>
            </a:r>
            <a:r>
              <a:rPr lang="en-US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who are 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under </a:t>
            </a:r>
            <a:r>
              <a:rPr lang="en-US" sz="32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8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years old 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should 	not </a:t>
            </a:r>
            <a:r>
              <a:rPr lang="en-US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be allowed to have cell phones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 	Most parents seem to agree. </a:t>
            </a:r>
            <a:r>
              <a:rPr lang="en-US" sz="32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NOW 	FIND A FACT THAT WILL SUPPORT 	THIS CLAIM.</a:t>
            </a:r>
            <a:endParaRPr lang="en-US" sz="3200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717550" lvl="0" indent="-514350">
              <a:spcBef>
                <a:spcPts val="0"/>
              </a:spcBef>
              <a:buClr>
                <a:schemeClr val="dk1"/>
              </a:buClr>
              <a:buFont typeface="Arial"/>
              <a:buAutoNum type="arabicParenBoth"/>
            </a:pPr>
            <a:endParaRPr lang="en-US" sz="32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 rot="20360250">
            <a:off x="4836446" y="2867944"/>
            <a:ext cx="35958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Calibri"/>
                <a:sym typeface="Calibri"/>
              </a:rPr>
              <a:t>Be sure to cite </a:t>
            </a:r>
          </a:p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Calibri"/>
                <a:sym typeface="Calibri"/>
              </a:rPr>
              <a:t>the source.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87322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808051" y="177273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 your effort to 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evidence</a:t>
            </a:r>
            <a:r>
              <a:rPr lang="en-US" sz="36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 something like this?       </a:t>
            </a:r>
            <a:r>
              <a:rPr lang="en-US" sz="36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not, try again!</a:t>
            </a:r>
            <a:endParaRPr lang="en-US" sz="3600" b="1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idx="1"/>
          </p:nvPr>
        </p:nvSpPr>
        <p:spPr>
          <a:xfrm>
            <a:off x="178904" y="1729408"/>
            <a:ext cx="8811039" cy="3563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17550" marR="0" lvl="0" indent="-514350" algn="l" rtl="0">
              <a:spcBef>
                <a:spcPts val="0"/>
              </a:spcBef>
              <a:buClr>
                <a:schemeClr val="dk1"/>
              </a:buClr>
              <a:buAutoNum type="arabicParenBoth"/>
            </a:pP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Kids who are over </a:t>
            </a:r>
            <a:r>
              <a:rPr lang="en-US" sz="3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years old should be allowed to have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cell phones.  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 survey of 5,000 children, MRI found that about 36% of them already do.</a:t>
            </a:r>
          </a:p>
          <a:p>
            <a:pPr marL="203200" marR="0" lvl="0" indent="0" algn="l" rtl="0">
              <a:spcBef>
                <a:spcPts val="0"/>
              </a:spcBef>
              <a:buClr>
                <a:schemeClr val="dk1"/>
              </a:buClr>
              <a:buNone/>
            </a:pPr>
            <a:endParaRPr lang="en-US" sz="3200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45720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None/>
            </a:pP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(2)  Kids </a:t>
            </a:r>
            <a:r>
              <a:rPr lang="en-US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who are 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under </a:t>
            </a:r>
            <a:r>
              <a:rPr lang="en-US" sz="32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8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years old 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should not </a:t>
            </a:r>
            <a:r>
              <a:rPr lang="en-US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be 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	allowed </a:t>
            </a:r>
            <a:r>
              <a:rPr lang="en-US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to have cell phones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 </a:t>
            </a:r>
            <a:r>
              <a:rPr lang="en-US" sz="32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In a survey </a:t>
            </a:r>
            <a:r>
              <a:rPr lang="en-US" sz="32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of </a:t>
            </a:r>
            <a:r>
              <a:rPr lang="en-US" sz="32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	5,000 </a:t>
            </a:r>
            <a:r>
              <a:rPr lang="en-US" sz="32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children, </a:t>
            </a:r>
            <a:r>
              <a:rPr lang="en-US" sz="32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	MRI </a:t>
            </a:r>
            <a:r>
              <a:rPr lang="en-US" sz="32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found </a:t>
            </a:r>
            <a:r>
              <a:rPr lang="en-US" sz="32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that only about 	7% </a:t>
            </a:r>
            <a:r>
              <a:rPr lang="en-US" sz="32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of them </a:t>
            </a:r>
            <a:r>
              <a:rPr lang="en-US" sz="32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do</a:t>
            </a:r>
            <a:r>
              <a:rPr lang="en-US" sz="32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</a:t>
            </a:r>
          </a:p>
          <a:p>
            <a:pPr marL="717550" lvl="0" indent="-514350">
              <a:spcBef>
                <a:spcPts val="0"/>
              </a:spcBef>
              <a:buClr>
                <a:schemeClr val="dk1"/>
              </a:buClr>
              <a:buFont typeface="Arial"/>
              <a:buAutoNum type="arabicParenBoth"/>
            </a:pPr>
            <a:endParaRPr lang="en-US" sz="32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 rot="20691816">
            <a:off x="1946930" y="2967335"/>
            <a:ext cx="525015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Bonus if you gave the </a:t>
            </a:r>
          </a:p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NAME of the survey.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81111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808051" y="177273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 with ILLUSTRATING…Part 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b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a </a:t>
            </a:r>
            <a:r>
              <a:rPr lang="en-US" sz="36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comment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about the evidence.</a:t>
            </a:r>
            <a:endParaRPr lang="en-US" sz="3600" b="1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idx="1"/>
          </p:nvPr>
        </p:nvSpPr>
        <p:spPr>
          <a:xfrm>
            <a:off x="178904" y="2181353"/>
            <a:ext cx="8811039" cy="3563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17550" marR="0" lvl="0" indent="-514350" algn="l" rtl="0">
              <a:spcBef>
                <a:spcPts val="0"/>
              </a:spcBef>
              <a:buClr>
                <a:schemeClr val="dk1"/>
              </a:buClr>
              <a:buAutoNum type="arabicParenBoth"/>
            </a:pP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Kids who are over </a:t>
            </a:r>
            <a:r>
              <a:rPr lang="en-US" sz="3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years old should be allowed to have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cell phones.  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 survey of 5,000 children, MRI found that about 36% of them already do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r>
              <a:rPr lang="en-US" sz="32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This is not surprising.  In our school, it is common to see students walk down the halls with cell phones in hand.</a:t>
            </a:r>
            <a:endParaRPr lang="en-US" sz="3200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45720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None/>
            </a:pPr>
            <a:endParaRPr lang="en-US" sz="32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629597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808051" y="177273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 with ILLUSTRATING…Part 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b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a </a:t>
            </a:r>
            <a:r>
              <a:rPr lang="en-US" sz="36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comment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about the evidence.</a:t>
            </a:r>
            <a:endParaRPr lang="en-US" sz="3600" b="1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idx="1"/>
          </p:nvPr>
        </p:nvSpPr>
        <p:spPr>
          <a:xfrm>
            <a:off x="178904" y="1729408"/>
            <a:ext cx="8811039" cy="3563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45720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None/>
            </a:pP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(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2)  Kids </a:t>
            </a:r>
            <a:r>
              <a:rPr lang="en-US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who are 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under </a:t>
            </a:r>
            <a:r>
              <a:rPr lang="en-US" sz="32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8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years old 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should not </a:t>
            </a:r>
            <a:r>
              <a:rPr lang="en-US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be 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	allowed </a:t>
            </a:r>
            <a:r>
              <a:rPr lang="en-US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to have cell phones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 </a:t>
            </a:r>
            <a:r>
              <a:rPr lang="en-US" sz="32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In a survey </a:t>
            </a:r>
            <a:r>
              <a:rPr lang="en-US" sz="32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of </a:t>
            </a:r>
            <a:r>
              <a:rPr lang="en-US" sz="32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	5,000 </a:t>
            </a:r>
            <a:r>
              <a:rPr lang="en-US" sz="32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children, </a:t>
            </a:r>
            <a:r>
              <a:rPr lang="en-US" sz="32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	MRI </a:t>
            </a:r>
            <a:r>
              <a:rPr lang="en-US" sz="32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found </a:t>
            </a:r>
            <a:r>
              <a:rPr lang="en-US" sz="32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that only about 	7% </a:t>
            </a:r>
            <a:r>
              <a:rPr lang="en-US" sz="32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of them </a:t>
            </a:r>
            <a:r>
              <a:rPr lang="en-US" sz="32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do</a:t>
            </a:r>
            <a:r>
              <a:rPr lang="en-US" sz="32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 </a:t>
            </a:r>
            <a:r>
              <a:rPr lang="en-US" sz="3200" b="1" dirty="0" smtClean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Perhaps this is a case of 	parents deciding whether or not their child is 	mature enough to handle having such an 	expensive item.</a:t>
            </a:r>
            <a:endParaRPr lang="en-US" sz="3200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717550" lvl="0" indent="-514350">
              <a:spcBef>
                <a:spcPts val="0"/>
              </a:spcBef>
              <a:buClr>
                <a:schemeClr val="dk1"/>
              </a:buClr>
              <a:buFont typeface="Arial"/>
              <a:buAutoNum type="arabicParenBoth"/>
            </a:pPr>
            <a:endParaRPr lang="en-US" sz="32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39529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192383" y="208977"/>
            <a:ext cx="8512865" cy="48343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</a:t>
            </a:r>
            <a:r>
              <a:rPr lang="en-US" sz="4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try ILLUSTRATING with a new source.</a:t>
            </a:r>
            <a:br>
              <a:rPr lang="en-US" sz="4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 </a:t>
            </a: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video clip about </a:t>
            </a:r>
            <a:r>
              <a:rPr lang="en-U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kids </a:t>
            </a: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cell </a:t>
            </a: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hones:</a:t>
            </a:r>
            <a:br>
              <a:rPr lang="en-U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dirty="0">
                <a:hlinkClick r:id="rId3"/>
              </a:rPr>
              <a:t>The </a:t>
            </a:r>
            <a:r>
              <a:rPr lang="en-US" sz="3200" dirty="0" smtClean="0">
                <a:hlinkClick r:id="rId3"/>
              </a:rPr>
              <a:t>Great Cell </a:t>
            </a:r>
            <a:r>
              <a:rPr lang="en-US" sz="3200" dirty="0">
                <a:hlinkClick r:id="rId3"/>
              </a:rPr>
              <a:t>Phone Debate</a:t>
            </a:r>
            <a:br>
              <a:rPr lang="en-US" sz="3200" dirty="0">
                <a:hlinkClick r:id="rId3"/>
              </a:rPr>
            </a:br>
            <a:r>
              <a:rPr lang="en-US" sz="3200" dirty="0" smtClean="0">
                <a:hlinkClick r:id="rId3"/>
              </a:rPr>
              <a:t>ABC News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dirty="0">
                <a:hlinkClick r:id="rId3"/>
              </a:rPr>
              <a:t>http://abcnews.go.com/GMA/Parenting/video/choosing-cell-phon...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                                                                                      </a:t>
            </a:r>
            <a:endParaRPr lang="en-US" sz="20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Shape 201"/>
          <p:cNvSpPr/>
          <p:nvPr/>
        </p:nvSpPr>
        <p:spPr>
          <a:xfrm rot="-1497608">
            <a:off x="6117190" y="3944632"/>
            <a:ext cx="1660840" cy="10632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dirty="0" smtClean="0">
                <a:solidFill>
                  <a:srgbClr val="81B7F8"/>
                </a:solidFill>
                <a:latin typeface="Calibri"/>
                <a:ea typeface="Calibri"/>
                <a:cs typeface="Calibri"/>
                <a:sym typeface="Calibri"/>
              </a:rPr>
              <a:t>Source</a:t>
            </a:r>
            <a:r>
              <a:rPr lang="en-US" sz="3200" b="1" i="0" u="none" strike="noStrike" cap="none" baseline="0" dirty="0" smtClean="0">
                <a:solidFill>
                  <a:srgbClr val="81B7F8"/>
                </a:solidFill>
                <a:latin typeface="Calibri"/>
                <a:ea typeface="Calibri"/>
                <a:cs typeface="Calibri"/>
                <a:sym typeface="Calibri"/>
              </a:rPr>
              <a:t> #3</a:t>
            </a:r>
            <a:endParaRPr lang="en-US" sz="3200" b="1" i="0" u="none" strike="noStrike" cap="none" baseline="0" dirty="0">
              <a:solidFill>
                <a:srgbClr val="81B7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1773583" y="24311"/>
            <a:ext cx="6151217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/>
        </p:nvSpPr>
        <p:spPr>
          <a:xfrm rot="-1497608">
            <a:off x="822958" y="3646458"/>
            <a:ext cx="1660840" cy="10632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US" sz="3200" b="1" i="0" u="none" strike="noStrike" cap="none" baseline="0" dirty="0">
              <a:solidFill>
                <a:srgbClr val="81B7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91986" y="393643"/>
            <a:ext cx="8321879" cy="867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sz="3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lets use some of the </a:t>
            </a:r>
            <a:r>
              <a:rPr lang="en-US" sz="3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FACTS </a:t>
            </a:r>
            <a:r>
              <a:rPr lang="en-US" sz="3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the video.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dirty="0">
                <a:hlinkClick r:id="rId3"/>
              </a:rPr>
              <a:t>http://abcnews.go.com/GMA/Parenting/video/choosing-cell-phon</a:t>
            </a:r>
            <a:r>
              <a:rPr lang="en-US" sz="1600" dirty="0" smtClean="0">
                <a:hlinkClick r:id="rId3"/>
              </a:rPr>
              <a:t>...</a:t>
            </a:r>
            <a:r>
              <a:rPr lang="en-US" sz="1600" dirty="0"/>
              <a:t> </a:t>
            </a:r>
            <a:r>
              <a:rPr lang="en-US" sz="2400" b="1" dirty="0" smtClean="0"/>
              <a:t>2010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endParaRPr lang="en-US" sz="28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1773583" y="24311"/>
            <a:ext cx="6151217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9807" y="2240450"/>
            <a:ext cx="751489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/>
              <a:t>31% of kids ages 8-10 have cell </a:t>
            </a:r>
            <a:r>
              <a:rPr lang="en-US" sz="2000" b="1" dirty="0" smtClean="0"/>
              <a:t>phones.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69</a:t>
            </a:r>
            <a:r>
              <a:rPr lang="en-US" sz="2000" b="1" dirty="0"/>
              <a:t>% of kids ages 11-14 have cell </a:t>
            </a:r>
            <a:r>
              <a:rPr lang="en-US" sz="2000" b="1" dirty="0" smtClean="0"/>
              <a:t>phones.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85</a:t>
            </a:r>
            <a:r>
              <a:rPr lang="en-US" sz="2000" b="1" dirty="0"/>
              <a:t>% of teens ages 15-18 have cell </a:t>
            </a:r>
            <a:r>
              <a:rPr lang="en-US" sz="2000" b="1" dirty="0" smtClean="0"/>
              <a:t>phones.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Most </a:t>
            </a:r>
            <a:r>
              <a:rPr lang="en-US" sz="2000" b="1" dirty="0"/>
              <a:t>mothers say 13 is the right </a:t>
            </a:r>
            <a:r>
              <a:rPr lang="en-US" sz="2000" b="1" dirty="0" smtClean="0"/>
              <a:t>age to get a phone.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80</a:t>
            </a:r>
            <a:r>
              <a:rPr lang="en-US" sz="2000" b="1" dirty="0"/>
              <a:t>% of mothers worry that kids will lose the </a:t>
            </a:r>
            <a:r>
              <a:rPr lang="en-US" sz="2000" b="1" dirty="0" smtClean="0"/>
              <a:t>phone.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65</a:t>
            </a:r>
            <a:r>
              <a:rPr lang="en-US" sz="2000" b="1" dirty="0"/>
              <a:t>% worry kids will be </a:t>
            </a:r>
            <a:r>
              <a:rPr lang="en-US" sz="2000" b="1" dirty="0" smtClean="0"/>
              <a:t>distracted.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63</a:t>
            </a:r>
            <a:r>
              <a:rPr lang="en-US" sz="2000" b="1" dirty="0"/>
              <a:t>% worry kids will be exposed to inappropriate </a:t>
            </a:r>
            <a:r>
              <a:rPr lang="en-US" sz="2000" b="1" dirty="0" smtClean="0"/>
              <a:t>content.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Some </a:t>
            </a:r>
            <a:r>
              <a:rPr lang="en-US" sz="2000" b="1" dirty="0"/>
              <a:t>mothers say it depends on the child.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5263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 the Prezi about the moves that writers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make when they are using sources to support their opinions. 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Today, pay special attention to ILLUSTRATING.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3200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Prezi developed by Harold Woodall, Eastern Kentucky University Writing Project, from materials created by </a:t>
            </a:r>
            <a:r>
              <a:rPr lang="en-US" i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Leeanne</a:t>
            </a:r>
            <a:r>
              <a:rPr lang="en-US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Bordelon</a:t>
            </a:r>
            <a:r>
              <a:rPr lang="en-US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the National Writing Project i3 College Ready Writers Program and based on the work of Joseph Harris.</a:t>
            </a:r>
            <a:endParaRPr lang="en-US" i="1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208721" y="286604"/>
            <a:ext cx="8880613" cy="14507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learn how to make some </a:t>
            </a: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Moves</a:t>
            </a: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 lang="en-US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practice with ILLUSTRATING…</a:t>
            </a:r>
            <a:endParaRPr lang="en-US" sz="395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idx="1"/>
          </p:nvPr>
        </p:nvSpPr>
        <p:spPr>
          <a:xfrm>
            <a:off x="189187" y="1767451"/>
            <a:ext cx="8954813" cy="3563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Use facts from the video to illustrate a claim.  On a separate sheet of paper, try 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support at 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least one of 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claims.  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(You fill in the age.)</a:t>
            </a:r>
          </a:p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lang="en-US" sz="3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17550" marR="0" lvl="0" indent="-514350" algn="l" rtl="0">
              <a:spcBef>
                <a:spcPts val="0"/>
              </a:spcBef>
              <a:buClr>
                <a:schemeClr val="dk1"/>
              </a:buClr>
              <a:buFont typeface="Arial"/>
              <a:buAutoNum type="arabicParenBoth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Kids who are </a:t>
            </a:r>
            <a:r>
              <a:rPr lang="en-US" sz="32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over (or under) __ years 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old should </a:t>
            </a:r>
            <a:r>
              <a:rPr lang="en-US" sz="32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(or should not) 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allowed to have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cell phones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32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3200" lvl="0" indent="0">
              <a:spcBef>
                <a:spcPts val="0"/>
              </a:spcBef>
              <a:buClr>
                <a:schemeClr val="dk1"/>
              </a:buClr>
              <a:buNone/>
            </a:pP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(2) 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Responsible kids should be </a:t>
            </a:r>
            <a:r>
              <a:rPr lang="en-US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allowed to 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have cell  phones</a:t>
            </a:r>
            <a:r>
              <a:rPr lang="en-US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956631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134178" y="286604"/>
            <a:ext cx="9009822" cy="14507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 your effort to ILLUSTRATE look something like this?       </a:t>
            </a:r>
            <a:r>
              <a:rPr lang="en-US" sz="40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not, try again!</a:t>
            </a:r>
            <a:endParaRPr lang="en-US" sz="395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idx="1"/>
          </p:nvPr>
        </p:nvSpPr>
        <p:spPr>
          <a:xfrm>
            <a:off x="420425" y="1813891"/>
            <a:ext cx="7543801" cy="3563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03200" marR="0" lvl="0" indent="0" algn="l" rtl="0">
              <a:spcBef>
                <a:spcPts val="0"/>
              </a:spcBef>
              <a:buClr>
                <a:schemeClr val="dk1"/>
              </a:buClr>
              <a:buNone/>
            </a:pP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(1)  Kids who are </a:t>
            </a:r>
            <a:r>
              <a:rPr lang="en-US" sz="32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under 8 years 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old should </a:t>
            </a:r>
            <a:r>
              <a:rPr lang="en-US" sz="32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not 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allowed to have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cell phones. </a:t>
            </a:r>
            <a:r>
              <a:rPr lang="en-US" sz="32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3200" b="1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Kaiser study showed that 80% of mothers fear children will just lose their phones.  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Phones are too expensive and young children just aren’t ready for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7632782" y="2348512"/>
            <a:ext cx="13708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Calibri"/>
                <a:sym typeface="Calibri"/>
              </a:rPr>
              <a:t>Fact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21087348">
            <a:off x="6810965" y="3720585"/>
            <a:ext cx="23583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Calibri"/>
                <a:sym typeface="Calibri"/>
              </a:rPr>
              <a:t>Comment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47354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134178" y="286604"/>
            <a:ext cx="9009822" cy="14507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 your effort to ILLUSTRATE look something like this?       </a:t>
            </a:r>
            <a:r>
              <a:rPr lang="en-US" sz="40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not, try again!</a:t>
            </a:r>
            <a:endParaRPr lang="en-US" sz="395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idx="1"/>
          </p:nvPr>
        </p:nvSpPr>
        <p:spPr>
          <a:xfrm>
            <a:off x="154056" y="1967947"/>
            <a:ext cx="7543801" cy="3563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03200" lvl="0" indent="0">
              <a:spcBef>
                <a:spcPts val="0"/>
              </a:spcBef>
              <a:buClr>
                <a:schemeClr val="dk1"/>
              </a:buClr>
              <a:buNone/>
            </a:pP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(2) 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Responsible kids should be </a:t>
            </a:r>
            <a:r>
              <a:rPr lang="en-US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allowed to have cell phones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  </a:t>
            </a:r>
            <a:r>
              <a:rPr lang="en-US" sz="3200" b="1" u="sng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According to ABC News, parents say a child’s maturity should be considered.</a:t>
            </a:r>
            <a:r>
              <a:rPr lang="en-US" sz="32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 That makes sense because all kids are different.  Some are responsible at 8.  Some are still irresponsible at 13!</a:t>
            </a:r>
            <a:endParaRPr lang="en-US" sz="3200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37557" y="2321292"/>
            <a:ext cx="1633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Calibri"/>
                <a:sym typeface="Calibri"/>
              </a:rPr>
              <a:t>Fact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19757404">
            <a:off x="6861646" y="3853002"/>
            <a:ext cx="23583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Calibri"/>
                <a:sym typeface="Calibri"/>
              </a:rPr>
              <a:t>Comment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72888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618711" y="86831"/>
            <a:ext cx="7886700" cy="19407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turn!</a:t>
            </a:r>
            <a:b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Apply what you’ve learned!</a:t>
            </a:r>
            <a:r>
              <a:rPr lang="en-US" sz="44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4400" b="1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3935" y="1749400"/>
            <a:ext cx="884085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a claim about kids and cell phones.</a:t>
            </a:r>
          </a:p>
          <a:p>
            <a:endParaRPr lang="en-US"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Choose </a:t>
            </a:r>
            <a:r>
              <a:rPr lang="en-US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fact from 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video </a:t>
            </a:r>
            <a:r>
              <a:rPr lang="en-US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clip that will ILLUSTRATE why we should accept your claim.</a:t>
            </a:r>
          </a:p>
          <a:p>
            <a:endParaRPr lang="en-US"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a sentence that explains how the fact helps you prove your claim. </a:t>
            </a:r>
            <a:r>
              <a:rPr lang="en-US" sz="2800" b="1" dirty="0" smtClean="0">
                <a:latin typeface="+mn-lt"/>
              </a:rPr>
              <a:t>(This is your comment.)</a:t>
            </a:r>
            <a:endParaRPr lang="en-US" sz="2800" b="1" dirty="0">
              <a:latin typeface="+mn-lt"/>
            </a:endParaRPr>
          </a:p>
          <a:p>
            <a:endParaRPr lang="en-US"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sure to tell the source of the </a:t>
            </a:r>
            <a:r>
              <a:rPr lang="en-US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information: 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 Great Cell Phone Debate,” 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by Claire Shipman, ABC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News, 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Aug. 30,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2010.  </a:t>
            </a:r>
          </a:p>
          <a:p>
            <a:endParaRPr lang="en-US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559262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628650" y="719968"/>
            <a:ext cx="7886700" cy="849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44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 </a:t>
            </a:r>
            <a:r>
              <a:rPr lang="en-US" sz="4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elementary students have cell phones</a:t>
            </a:r>
            <a:r>
              <a:rPr lang="en-US" sz="44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br>
              <a:rPr lang="en-US" sz="44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idx="1"/>
          </p:nvPr>
        </p:nvSpPr>
        <p:spPr>
          <a:xfrm>
            <a:off x="628650" y="2374709"/>
            <a:ext cx="7886700" cy="38022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73050" algn="l" rtl="0">
              <a:spcBef>
                <a:spcPts val="22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273050">
              <a:spcBef>
                <a:spcPts val="220"/>
              </a:spcBef>
              <a:buClr>
                <a:schemeClr val="dk1"/>
              </a:buClr>
              <a:buNone/>
            </a:pPr>
            <a:r>
              <a:rPr lang="en-US" sz="3600" b="1" dirty="0" smtClean="0">
                <a:ea typeface="Calibri"/>
                <a:cs typeface="Calibri"/>
                <a:sym typeface="Calibri"/>
              </a:rPr>
              <a:t>   That is our research question. </a:t>
            </a:r>
          </a:p>
          <a:p>
            <a:pPr marL="342900" indent="-273050">
              <a:spcBef>
                <a:spcPts val="220"/>
              </a:spcBef>
              <a:buClr>
                <a:schemeClr val="dk1"/>
              </a:buClr>
              <a:buNone/>
            </a:pPr>
            <a:endParaRPr lang="en-US" sz="3600" b="1" dirty="0">
              <a:ea typeface="Calibri"/>
              <a:cs typeface="Calibri"/>
              <a:sym typeface="Calibri"/>
            </a:endParaRPr>
          </a:p>
          <a:p>
            <a:pPr marL="342900" indent="-273050">
              <a:spcBef>
                <a:spcPts val="220"/>
              </a:spcBef>
              <a:buClr>
                <a:schemeClr val="dk1"/>
              </a:buClr>
              <a:buNone/>
            </a:pPr>
            <a:r>
              <a:rPr lang="en-US" sz="3600" b="1" dirty="0" smtClean="0">
                <a:ea typeface="Calibri"/>
                <a:cs typeface="Calibri"/>
                <a:sym typeface="Calibri"/>
              </a:rPr>
              <a:t>   We’ll practice ILLUSTRATING using two of the sources in the Cell Phone Mini-Unit.  </a:t>
            </a:r>
            <a:endParaRPr sz="11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73050" algn="l" rtl="0">
              <a:spcBef>
                <a:spcPts val="22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0" y="137283"/>
            <a:ext cx="9218543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36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 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elementary students have cell phones</a:t>
            </a:r>
            <a:r>
              <a:rPr lang="en-US" sz="36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lang="en-US" sz="395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1622898" y="5604887"/>
            <a:ext cx="68580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Study the </a:t>
            </a: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graph</a:t>
            </a:r>
            <a:r>
              <a:rPr lang="en-US" sz="18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Turn and talk:  What </a:t>
            </a: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 can you gather from this graph</a:t>
            </a:r>
            <a:r>
              <a:rPr lang="en-US" sz="18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 </a:t>
            </a:r>
            <a:endParaRPr lang="en-US" sz="18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/>
          <p:nvPr/>
        </p:nvSpPr>
        <p:spPr>
          <a:xfrm rot="-1837685">
            <a:off x="236379" y="1662561"/>
            <a:ext cx="1660838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US" sz="3200" b="1" i="0" u="none" strike="noStrike" cap="none" baseline="0" dirty="0">
              <a:solidFill>
                <a:srgbClr val="81B7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6" descr="chart of the day, children mobile phon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328" y="1441541"/>
            <a:ext cx="6243140" cy="40020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201"/>
          <p:cNvSpPr/>
          <p:nvPr/>
        </p:nvSpPr>
        <p:spPr>
          <a:xfrm rot="-1497608">
            <a:off x="122718" y="2891576"/>
            <a:ext cx="1660840" cy="10632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dirty="0" smtClean="0">
                <a:solidFill>
                  <a:srgbClr val="81B7F8"/>
                </a:solidFill>
                <a:latin typeface="Calibri"/>
                <a:ea typeface="Calibri"/>
                <a:cs typeface="Calibri"/>
                <a:sym typeface="Calibri"/>
              </a:rPr>
              <a:t>Source</a:t>
            </a:r>
            <a:r>
              <a:rPr lang="en-US" sz="3200" b="1" i="0" u="none" strike="noStrike" cap="none" baseline="0" dirty="0" smtClean="0">
                <a:solidFill>
                  <a:srgbClr val="81B7F8"/>
                </a:solidFill>
                <a:latin typeface="Calibri"/>
                <a:ea typeface="Calibri"/>
                <a:cs typeface="Calibri"/>
                <a:sym typeface="Calibri"/>
              </a:rPr>
              <a:t> #1</a:t>
            </a:r>
            <a:endParaRPr lang="en-US" sz="3200" b="1" i="0" u="none" strike="noStrike" cap="none" baseline="0" dirty="0">
              <a:solidFill>
                <a:srgbClr val="81B7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0" y="97760"/>
            <a:ext cx="9268239" cy="14507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-US" sz="40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 did </a:t>
            </a:r>
            <a:r>
              <a:rPr lang="en-US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r>
              <a:rPr lang="en-US" sz="4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 find</a:t>
            </a:r>
            <a:r>
              <a:rPr lang="en-US" sz="40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chart?  Let’s put</a:t>
            </a:r>
            <a:r>
              <a:rPr lang="en-US" sz="40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these facts into sentences.</a:t>
            </a:r>
            <a:endParaRPr lang="en-US" sz="40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Shape 149"/>
          <p:cNvSpPr txBox="1">
            <a:spLocks noGrp="1"/>
          </p:cNvSpPr>
          <p:nvPr>
            <p:ph idx="1"/>
          </p:nvPr>
        </p:nvSpPr>
        <p:spPr>
          <a:xfrm>
            <a:off x="628650" y="1825625"/>
            <a:ext cx="7886700" cy="47662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 years ago,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_______________________.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Six years ago, _______________________.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ids who are 6-7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__________.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Kids who are 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8-9__________.</a:t>
            </a:r>
            <a:endParaRPr lang="en-US" sz="32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Kids who are </a:t>
            </a:r>
            <a:r>
              <a:rPr lang="en-US" sz="3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10-11 __________.</a:t>
            </a:r>
            <a:endParaRPr lang="en-US" sz="32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the 5,000 kids who were surveyed,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Between 2005 and 2009, ______________.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3654355" y="5589904"/>
            <a:ext cx="4859021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US" sz="3200" b="1" i="0" u="none" strike="noStrike" cap="none" baseline="0" dirty="0">
              <a:solidFill>
                <a:srgbClr val="81B7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46436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4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we use facts to ILLUSTRATE, we use sentence starters like </a:t>
            </a:r>
            <a:r>
              <a:rPr lang="en-US" sz="4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According to </a:t>
            </a:r>
            <a:r>
              <a:rPr lang="en-US" sz="4400" b="1" i="1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1" i="1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en-US" sz="4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let our readers know where </a:t>
            </a:r>
            <a:br>
              <a:rPr lang="en-US" sz="4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found the information. </a:t>
            </a:r>
            <a:endParaRPr lang="en-US" sz="4400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 descr="chart of the day, children mobile phon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469" y="3677478"/>
            <a:ext cx="4113333" cy="228298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rved Down Arrow 1"/>
          <p:cNvSpPr/>
          <p:nvPr/>
        </p:nvSpPr>
        <p:spPr>
          <a:xfrm rot="3882891">
            <a:off x="6893294" y="2343922"/>
            <a:ext cx="2590165" cy="11826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1926" y="3580180"/>
            <a:ext cx="324015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100000"/>
            </a:pPr>
            <a:r>
              <a:rPr lang="en-US" sz="18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According to </a:t>
            </a: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MRI, __________ (fact).</a:t>
            </a:r>
          </a:p>
          <a:p>
            <a:pPr lvl="0">
              <a:buClr>
                <a:schemeClr val="dk1"/>
              </a:buClr>
              <a:buSzPct val="100000"/>
            </a:pPr>
            <a:endParaRPr lang="en-US"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100000"/>
            </a:pP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MRI’s “American Kids Study” </a:t>
            </a:r>
            <a:r>
              <a:rPr lang="en-US" sz="18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shows that </a:t>
            </a:r>
            <a:r>
              <a:rPr lang="en-US" sz="18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_______________(fact).</a:t>
            </a:r>
          </a:p>
          <a:p>
            <a:pPr lvl="0">
              <a:buClr>
                <a:schemeClr val="dk1"/>
              </a:buClr>
              <a:buSzPct val="100000"/>
            </a:pPr>
            <a:endParaRPr lang="en-US" sz="18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100000"/>
            </a:pPr>
            <a:r>
              <a:rPr lang="en-US" sz="18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 2009 study by MRI </a:t>
            </a:r>
            <a:r>
              <a:rPr lang="en-US" sz="18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found that </a:t>
            </a:r>
            <a:r>
              <a:rPr lang="en-US" sz="18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_______.</a:t>
            </a:r>
          </a:p>
          <a:p>
            <a:pPr lvl="0">
              <a:buClr>
                <a:schemeClr val="dk1"/>
              </a:buClr>
              <a:buSzPct val="1000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177314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20997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facts will help you ILLUSTRATE your claim?  Which facts will help you prove your point?  </a:t>
            </a:r>
            <a:b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Try these sentence frames.</a:t>
            </a:r>
            <a:endParaRPr lang="en-US" sz="3600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0466" y="2819837"/>
            <a:ext cx="800100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CLAIM:  Elementary students should (or should not) have cell phones.</a:t>
            </a:r>
          </a:p>
          <a:p>
            <a:pPr lvl="0">
              <a:buClr>
                <a:schemeClr val="dk1"/>
              </a:buClr>
              <a:buSzPct val="100000"/>
            </a:pPr>
            <a:endParaRPr lang="en-US" sz="24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According to </a:t>
            </a:r>
            <a:r>
              <a:rPr lang="en-US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MRI, ____________________________ (fact).</a:t>
            </a:r>
          </a:p>
          <a:p>
            <a:pPr lvl="0">
              <a:buClr>
                <a:schemeClr val="dk1"/>
              </a:buClr>
              <a:buSzPct val="100000"/>
            </a:pPr>
            <a:endParaRPr lang="en-US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MRI’s “American Kids Study”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shows that </a:t>
            </a: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____________(fact).</a:t>
            </a:r>
          </a:p>
          <a:p>
            <a:pPr lvl="0">
              <a:buClr>
                <a:schemeClr val="dk1"/>
              </a:buClr>
              <a:buSzPct val="100000"/>
            </a:pPr>
            <a:endParaRPr lang="en-US" sz="24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 2009 study by MRI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found that </a:t>
            </a: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__________________ (fact).</a:t>
            </a:r>
          </a:p>
          <a:p>
            <a:pPr lvl="0">
              <a:buClr>
                <a:schemeClr val="dk1"/>
              </a:buClr>
              <a:buSzPct val="1000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172741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632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your sentences</a:t>
            </a: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 like this?  </a:t>
            </a:r>
            <a:b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</a:t>
            </a:r>
            <a:r>
              <a:rPr lang="en-US" sz="36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not, try again!</a:t>
            </a:r>
            <a:endParaRPr lang="en-US" sz="3600" i="1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7748" y="1622171"/>
            <a:ext cx="8577469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CLAIM:  Elementary students should (or should not) have cell phones.</a:t>
            </a:r>
          </a:p>
          <a:p>
            <a:pPr lvl="0">
              <a:buClr>
                <a:schemeClr val="dk1"/>
              </a:buClr>
              <a:buSzPct val="100000"/>
            </a:pPr>
            <a:endParaRPr lang="en-US" sz="11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FACTS that help prove our claim:</a:t>
            </a:r>
          </a:p>
          <a:p>
            <a:pPr lvl="0">
              <a:buClr>
                <a:schemeClr val="dk1"/>
              </a:buClr>
              <a:buSzPct val="100000"/>
            </a:pPr>
            <a:endParaRPr lang="en-US" sz="24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According to </a:t>
            </a:r>
            <a:r>
              <a:rPr lang="en-US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MRI, </a:t>
            </a:r>
            <a:r>
              <a:rPr lang="en-US" sz="24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kids are getting cell phones. </a:t>
            </a:r>
            <a:r>
              <a:rPr lang="en-US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(fact).</a:t>
            </a:r>
          </a:p>
          <a:p>
            <a:pPr lvl="0">
              <a:buClr>
                <a:schemeClr val="dk1"/>
              </a:buClr>
              <a:buSzPct val="100000"/>
            </a:pPr>
            <a:endParaRPr lang="en-US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MRI’s “American Kids Study”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shows that </a:t>
            </a:r>
            <a:r>
              <a:rPr lang="en-US" sz="2400" b="1" u="sng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over 35% of 9- and 10-year-olds have cell phones </a:t>
            </a: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(fact).</a:t>
            </a:r>
          </a:p>
          <a:p>
            <a:pPr lvl="0">
              <a:buClr>
                <a:schemeClr val="dk1"/>
              </a:buClr>
              <a:buSzPct val="100000"/>
            </a:pPr>
            <a:endParaRPr lang="en-US" sz="24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 2009 study by MRI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found that </a:t>
            </a:r>
            <a:r>
              <a:rPr lang="en-US" sz="2400" b="1" u="sng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6- and 7-year olds are less likely to have cell phones.</a:t>
            </a: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(fact).</a:t>
            </a:r>
          </a:p>
          <a:p>
            <a:pPr lvl="0">
              <a:buClr>
                <a:schemeClr val="dk1"/>
              </a:buClr>
              <a:buSzPct val="1000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79111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93813" y="365126"/>
            <a:ext cx="8820978" cy="7679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it’s time add a comment about the 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facts.</a:t>
            </a:r>
            <a:endParaRPr lang="en-US" sz="3600" b="1" i="1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270" y="1333936"/>
            <a:ext cx="8825947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CLAIM:  </a:t>
            </a:r>
            <a:r>
              <a:rPr lang="en-US" sz="20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Elementary students should (or should not) have cell phones.</a:t>
            </a:r>
          </a:p>
          <a:p>
            <a:pPr lvl="0">
              <a:buClr>
                <a:schemeClr val="dk1"/>
              </a:buClr>
              <a:buSzPct val="100000"/>
            </a:pPr>
            <a:endParaRPr lang="en-US" sz="2400" b="1" dirty="0" smtClean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100000"/>
            </a:pPr>
            <a:endParaRPr lang="en-US" sz="2400" b="1" dirty="0" smtClean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100000"/>
            </a:pPr>
            <a:r>
              <a:rPr lang="en-US" sz="4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COMMENTS</a:t>
            </a:r>
            <a:r>
              <a:rPr lang="en-US" sz="4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help explain </a:t>
            </a:r>
            <a:r>
              <a:rPr lang="en-US" sz="4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how or why the fact applies </a:t>
            </a:r>
            <a:r>
              <a:rPr lang="en-US" sz="4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to our claim.</a:t>
            </a:r>
          </a:p>
          <a:p>
            <a:pPr lvl="0">
              <a:buClr>
                <a:schemeClr val="dk1"/>
              </a:buClr>
              <a:buSzPct val="100000"/>
            </a:pPr>
            <a:endParaRPr lang="en-US" sz="44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100000"/>
            </a:pPr>
            <a:endParaRPr lang="en-US" sz="2400" b="1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1000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628865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14788</TotalTime>
  <Words>1850</Words>
  <Application>Microsoft Office PowerPoint</Application>
  <PresentationFormat>On-screen Show (4:3)</PresentationFormat>
  <Paragraphs>157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Retrospect</vt:lpstr>
      <vt:lpstr>Harris Moves Practice:  Illustrating for use with Cell Phones in Elementary School</vt:lpstr>
      <vt:lpstr>Let’s learn how to make some Moves!</vt:lpstr>
      <vt:lpstr>Should elementary students have cell phones? </vt:lpstr>
      <vt:lpstr>Should elementary students have cell phones?</vt:lpstr>
      <vt:lpstr>What information did you find in the chart?  Let’s put these facts into sentences.</vt:lpstr>
      <vt:lpstr>When we use facts to ILLUSTRATE, we use sentence starters like According to  to let our readers know where  we found the information. </vt:lpstr>
      <vt:lpstr>Which facts will help you ILLUSTRATE your claim?  Which facts will help you prove your point?    Try these sentence frames.</vt:lpstr>
      <vt:lpstr>Do your sentences look like this?                                                   If not, try again!</vt:lpstr>
      <vt:lpstr>Now it’s time add a comment about the facts.</vt:lpstr>
      <vt:lpstr>COMMENTS help explain how or why the fact applies to our claim.  What if our claim is that elementary students should have cell phones?  What comments could we make? ---------------- </vt:lpstr>
      <vt:lpstr>What if our claim is that elementary students should not have cell phones? </vt:lpstr>
      <vt:lpstr>Now it’s time to try your OWN comment.</vt:lpstr>
      <vt:lpstr>Now a little more practice with ILLUSTRATING…Part 1</vt:lpstr>
      <vt:lpstr>Practice with ILLUSTRATING…Part 2</vt:lpstr>
      <vt:lpstr>Did your effort to add evidence look something like this?       If not, try again!</vt:lpstr>
      <vt:lpstr>Practice with ILLUSTRATING…Part 3 Add a comment about the evidence.</vt:lpstr>
      <vt:lpstr>Practice with ILLUSTRATING…Part 3 Add a comment about the evidence.</vt:lpstr>
      <vt:lpstr>Let’s try ILLUSTRATING with a new source.    Watch this video clip about kids and cell phones:  The Great Cell Phone Debate ABC News http://abcnews.go.com/GMA/Parenting/video/choosing-cell-phon...                                                                                        </vt:lpstr>
      <vt:lpstr>Now lets use some of the FACTS from the video. http://abcnews.go.com/GMA/Parenting/video/choosing-cell-phon... 2010                    </vt:lpstr>
      <vt:lpstr>More practice with ILLUSTRATING…</vt:lpstr>
      <vt:lpstr>Did your effort to ILLUSTRATE look something like this?       If not, try again!</vt:lpstr>
      <vt:lpstr>Did your effort to ILLUSTRATE look something like this?       If not, try again!</vt:lpstr>
      <vt:lpstr>Your turn! Apply what you’ve learned!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Opinion Writing in Grades 1-3:  Conservation</dc:title>
  <dc:creator>Administrator</dc:creator>
  <cp:lastModifiedBy>Jean</cp:lastModifiedBy>
  <cp:revision>93</cp:revision>
  <dcterms:modified xsi:type="dcterms:W3CDTF">2015-06-24T03:01:45Z</dcterms:modified>
</cp:coreProperties>
</file>