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5"/>
  </p:notesMasterIdLst>
  <p:sldIdLst>
    <p:sldId id="257" r:id="rId2"/>
    <p:sldId id="259" r:id="rId3"/>
    <p:sldId id="260"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9" d="100"/>
          <a:sy n="129" d="100"/>
        </p:scale>
        <p:origin x="-116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859473-C666-44DB-B3EF-9101993591B0}" type="datetimeFigureOut">
              <a:rPr lang="en-US" smtClean="0"/>
              <a:t>5/7/2015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A950D9-D4F2-4941-81F7-5CEA670569F9}" type="slidenum">
              <a:rPr lang="en-US" smtClean="0"/>
              <a:t>‹#›</a:t>
            </a:fld>
            <a:endParaRPr lang="en-US"/>
          </a:p>
        </p:txBody>
      </p:sp>
    </p:spTree>
    <p:extLst>
      <p:ext uri="{BB962C8B-B14F-4D97-AF65-F5344CB8AC3E}">
        <p14:creationId xmlns:p14="http://schemas.microsoft.com/office/powerpoint/2010/main" val="201922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364F99-E4C0-4B7B-9B99-0E33D09ED020}" type="slidenum">
              <a:rPr lang="en-US" smtClean="0"/>
              <a:t>1</a:t>
            </a:fld>
            <a:endParaRPr lang="en-US"/>
          </a:p>
        </p:txBody>
      </p:sp>
    </p:spTree>
    <p:extLst>
      <p:ext uri="{BB962C8B-B14F-4D97-AF65-F5344CB8AC3E}">
        <p14:creationId xmlns:p14="http://schemas.microsoft.com/office/powerpoint/2010/main" val="4218819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364F99-E4C0-4B7B-9B99-0E33D09ED020}" type="slidenum">
              <a:rPr lang="en-US" smtClean="0"/>
              <a:t>2</a:t>
            </a:fld>
            <a:endParaRPr lang="en-US"/>
          </a:p>
        </p:txBody>
      </p:sp>
    </p:spTree>
    <p:extLst>
      <p:ext uri="{BB962C8B-B14F-4D97-AF65-F5344CB8AC3E}">
        <p14:creationId xmlns:p14="http://schemas.microsoft.com/office/powerpoint/2010/main" val="4218819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4912271-ABDC-4D45-820B-4A771789E706}" type="datetimeFigureOut">
              <a:rPr lang="en-US" smtClean="0"/>
              <a:t>5/7/2015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E516834-0332-48B3-B62B-696C4AC3531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912271-ABDC-4D45-820B-4A771789E706}" type="datetimeFigureOut">
              <a:rPr lang="en-US" smtClean="0"/>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16834-0332-48B3-B62B-696C4AC353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912271-ABDC-4D45-820B-4A771789E706}" type="datetimeFigureOut">
              <a:rPr lang="en-US" smtClean="0"/>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16834-0332-48B3-B62B-696C4AC353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912271-ABDC-4D45-820B-4A771789E706}" type="datetimeFigureOut">
              <a:rPr lang="en-US" smtClean="0"/>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16834-0332-48B3-B62B-696C4AC3531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4912271-ABDC-4D45-820B-4A771789E706}" type="datetimeFigureOut">
              <a:rPr lang="en-US" smtClean="0"/>
              <a:t>5/7/2015</a:t>
            </a:fld>
            <a:endParaRPr lang="en-US"/>
          </a:p>
        </p:txBody>
      </p:sp>
      <p:sp>
        <p:nvSpPr>
          <p:cNvPr id="8" name="Slide Number Placeholder 7"/>
          <p:cNvSpPr>
            <a:spLocks noGrp="1"/>
          </p:cNvSpPr>
          <p:nvPr>
            <p:ph type="sldNum" sz="quarter" idx="11"/>
          </p:nvPr>
        </p:nvSpPr>
        <p:spPr/>
        <p:txBody>
          <a:bodyPr/>
          <a:lstStyle/>
          <a:p>
            <a:fld id="{FE516834-0332-48B3-B62B-696C4AC3531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912271-ABDC-4D45-820B-4A771789E706}" type="datetimeFigureOut">
              <a:rPr lang="en-US" smtClean="0"/>
              <a:t>5/7/2015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516834-0332-48B3-B62B-696C4AC3531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4912271-ABDC-4D45-820B-4A771789E706}" type="datetimeFigureOut">
              <a:rPr lang="en-US" smtClean="0"/>
              <a:t>5/7/2015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516834-0332-48B3-B62B-696C4AC3531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912271-ABDC-4D45-820B-4A771789E706}" type="datetimeFigureOut">
              <a:rPr lang="en-US" smtClean="0"/>
              <a:t>5/7/2015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516834-0332-48B3-B62B-696C4AC3531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912271-ABDC-4D45-820B-4A771789E706}" type="datetimeFigureOut">
              <a:rPr lang="en-US" smtClean="0"/>
              <a:t>5/7/2015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516834-0332-48B3-B62B-696C4AC353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912271-ABDC-4D45-820B-4A771789E706}" type="datetimeFigureOut">
              <a:rPr lang="en-US" smtClean="0"/>
              <a:t>5/7/2015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516834-0332-48B3-B62B-696C4AC3531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912271-ABDC-4D45-820B-4A771789E706}" type="datetimeFigureOut">
              <a:rPr lang="en-US" smtClean="0"/>
              <a:t>5/7/2015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E516834-0332-48B3-B62B-696C4AC35310}"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64912271-ABDC-4D45-820B-4A771789E706}" type="datetimeFigureOut">
              <a:rPr lang="en-US" smtClean="0"/>
              <a:t>5/7/2015</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E516834-0332-48B3-B62B-696C4AC35310}"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199"/>
            <a:ext cx="8610600" cy="762000"/>
          </a:xfrm>
        </p:spPr>
        <p:txBody>
          <a:bodyPr>
            <a:noAutofit/>
          </a:bodyPr>
          <a:lstStyle/>
          <a:p>
            <a:r>
              <a:rPr lang="en-US" sz="1800" dirty="0" smtClean="0">
                <a:solidFill>
                  <a:schemeClr val="tx1"/>
                </a:solidFill>
              </a:rPr>
              <a:t>Highlight the shifts from grade to grade:  what is NEW?</a:t>
            </a:r>
            <a:endParaRPr lang="en-US" sz="1800" dirty="0">
              <a:solidFill>
                <a:schemeClr val="tx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16449521"/>
              </p:ext>
            </p:extLst>
          </p:nvPr>
        </p:nvGraphicFramePr>
        <p:xfrm>
          <a:off x="76200" y="762000"/>
          <a:ext cx="8382000" cy="5791200"/>
        </p:xfrm>
        <a:graphic>
          <a:graphicData uri="http://schemas.openxmlformats.org/drawingml/2006/table">
            <a:tbl>
              <a:tblPr firstRow="1" firstCol="1" bandRow="1">
                <a:tableStyleId>{5C22544A-7EE6-4342-B048-85BDC9FD1C3A}</a:tableStyleId>
              </a:tblPr>
              <a:tblGrid>
                <a:gridCol w="1143000"/>
                <a:gridCol w="1251315"/>
                <a:gridCol w="1568085"/>
                <a:gridCol w="1524000"/>
                <a:gridCol w="1447800"/>
                <a:gridCol w="1447800"/>
              </a:tblGrid>
              <a:tr h="161642">
                <a:tc gridSpan="6">
                  <a:txBody>
                    <a:bodyPr/>
                    <a:lstStyle/>
                    <a:p>
                      <a:pPr marL="0" marR="0">
                        <a:spcBef>
                          <a:spcPts val="0"/>
                        </a:spcBef>
                        <a:spcAft>
                          <a:spcPts val="0"/>
                        </a:spcAft>
                      </a:pPr>
                      <a:r>
                        <a:rPr lang="en-US" sz="1600" dirty="0">
                          <a:solidFill>
                            <a:schemeClr val="bg1"/>
                          </a:solidFill>
                          <a:effectLst/>
                        </a:rPr>
                        <a:t>ELA CCSS for Writing</a:t>
                      </a:r>
                    </a:p>
                    <a:p>
                      <a:pPr marL="0" marR="0">
                        <a:spcBef>
                          <a:spcPts val="0"/>
                        </a:spcBef>
                        <a:spcAft>
                          <a:spcPts val="0"/>
                        </a:spcAft>
                      </a:pPr>
                      <a:r>
                        <a:rPr lang="en-US" sz="1600" dirty="0">
                          <a:solidFill>
                            <a:schemeClr val="bg1"/>
                          </a:solidFill>
                          <a:effectLst/>
                        </a:rPr>
                        <a:t>W.1  Write arguments to support claims in an analysis of substantive topics or texts using valid reasoning and relevant and sufficient evidence</a:t>
                      </a:r>
                      <a:endParaRPr lang="en-US" sz="1600" dirty="0">
                        <a:solidFill>
                          <a:schemeClr val="bg1"/>
                        </a:solidFill>
                        <a:effectLst/>
                        <a:latin typeface="Cambria"/>
                        <a:ea typeface="Cambria"/>
                        <a:cs typeface="Times New Roman"/>
                      </a:endParaRPr>
                    </a:p>
                  </a:txBody>
                  <a:tcPr marL="45462" marR="4546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0821">
                <a:tc>
                  <a:txBody>
                    <a:bodyPr/>
                    <a:lstStyle/>
                    <a:p>
                      <a:pPr marL="0" marR="0" algn="ctr">
                        <a:spcBef>
                          <a:spcPts val="0"/>
                        </a:spcBef>
                        <a:spcAft>
                          <a:spcPts val="0"/>
                        </a:spcAft>
                      </a:pPr>
                      <a:r>
                        <a:rPr lang="en-US" sz="1200" dirty="0">
                          <a:solidFill>
                            <a:schemeClr val="tx1"/>
                          </a:solidFill>
                          <a:effectLst/>
                        </a:rPr>
                        <a:t>Kindergarten</a:t>
                      </a:r>
                      <a:endParaRPr lang="en-US" sz="1200" dirty="0">
                        <a:solidFill>
                          <a:schemeClr val="tx1"/>
                        </a:solidFill>
                        <a:effectLst/>
                        <a:latin typeface="Cambria"/>
                        <a:ea typeface="Cambria"/>
                        <a:cs typeface="Times New Roman"/>
                      </a:endParaRPr>
                    </a:p>
                  </a:txBody>
                  <a:tcPr marL="45462" marR="45462" marT="0" marB="0">
                    <a:solidFill>
                      <a:srgbClr val="E2E2E2"/>
                    </a:solidFill>
                  </a:tcPr>
                </a:tc>
                <a:tc>
                  <a:txBody>
                    <a:bodyPr/>
                    <a:lstStyle/>
                    <a:p>
                      <a:pPr marL="0" marR="0" algn="ctr">
                        <a:spcBef>
                          <a:spcPts val="0"/>
                        </a:spcBef>
                        <a:spcAft>
                          <a:spcPts val="0"/>
                        </a:spcAft>
                      </a:pPr>
                      <a:r>
                        <a:rPr lang="en-US" sz="1200" b="1" dirty="0">
                          <a:effectLst/>
                        </a:rPr>
                        <a:t>Grade 1</a:t>
                      </a:r>
                      <a:endParaRPr lang="en-US" sz="1200" b="1" dirty="0">
                        <a:effectLst/>
                        <a:latin typeface="Cambria"/>
                        <a:ea typeface="Cambria"/>
                        <a:cs typeface="Times New Roman"/>
                      </a:endParaRPr>
                    </a:p>
                  </a:txBody>
                  <a:tcPr marL="45462" marR="45462" marT="0" marB="0"/>
                </a:tc>
                <a:tc>
                  <a:txBody>
                    <a:bodyPr/>
                    <a:lstStyle/>
                    <a:p>
                      <a:pPr marL="0" marR="0" algn="ctr">
                        <a:spcBef>
                          <a:spcPts val="0"/>
                        </a:spcBef>
                        <a:spcAft>
                          <a:spcPts val="0"/>
                        </a:spcAft>
                      </a:pPr>
                      <a:r>
                        <a:rPr lang="en-US" sz="1200" b="1" dirty="0">
                          <a:effectLst/>
                        </a:rPr>
                        <a:t>Grade 2</a:t>
                      </a:r>
                      <a:endParaRPr lang="en-US" sz="1200" b="1" dirty="0">
                        <a:effectLst/>
                        <a:latin typeface="Cambria"/>
                        <a:ea typeface="Cambria"/>
                        <a:cs typeface="Times New Roman"/>
                      </a:endParaRPr>
                    </a:p>
                  </a:txBody>
                  <a:tcPr marL="45462" marR="45462" marT="0" marB="0"/>
                </a:tc>
                <a:tc>
                  <a:txBody>
                    <a:bodyPr/>
                    <a:lstStyle/>
                    <a:p>
                      <a:pPr marL="0" marR="0" algn="ctr">
                        <a:spcBef>
                          <a:spcPts val="0"/>
                        </a:spcBef>
                        <a:spcAft>
                          <a:spcPts val="0"/>
                        </a:spcAft>
                      </a:pPr>
                      <a:r>
                        <a:rPr lang="en-US" sz="1200" b="1" dirty="0">
                          <a:effectLst/>
                        </a:rPr>
                        <a:t>Grade 3</a:t>
                      </a:r>
                      <a:endParaRPr lang="en-US" sz="1200" b="1" dirty="0">
                        <a:effectLst/>
                        <a:latin typeface="Cambria"/>
                        <a:ea typeface="Cambria"/>
                        <a:cs typeface="Times New Roman"/>
                      </a:endParaRPr>
                    </a:p>
                  </a:txBody>
                  <a:tcPr marL="45462" marR="45462" marT="0" marB="0"/>
                </a:tc>
                <a:tc>
                  <a:txBody>
                    <a:bodyPr/>
                    <a:lstStyle/>
                    <a:p>
                      <a:pPr marL="0" marR="0" algn="ctr">
                        <a:spcBef>
                          <a:spcPts val="0"/>
                        </a:spcBef>
                        <a:spcAft>
                          <a:spcPts val="0"/>
                        </a:spcAft>
                      </a:pPr>
                      <a:r>
                        <a:rPr lang="en-US" sz="1200" b="1" dirty="0">
                          <a:effectLst/>
                        </a:rPr>
                        <a:t>Grade 4</a:t>
                      </a:r>
                      <a:endParaRPr lang="en-US" sz="1200" b="1" dirty="0">
                        <a:effectLst/>
                        <a:latin typeface="Cambria"/>
                        <a:ea typeface="Cambria"/>
                        <a:cs typeface="Times New Roman"/>
                      </a:endParaRPr>
                    </a:p>
                  </a:txBody>
                  <a:tcPr marL="45462" marR="45462" marT="0" marB="0"/>
                </a:tc>
                <a:tc>
                  <a:txBody>
                    <a:bodyPr/>
                    <a:lstStyle/>
                    <a:p>
                      <a:pPr marL="0" marR="0" algn="ctr">
                        <a:spcBef>
                          <a:spcPts val="0"/>
                        </a:spcBef>
                        <a:spcAft>
                          <a:spcPts val="0"/>
                        </a:spcAft>
                      </a:pPr>
                      <a:r>
                        <a:rPr lang="en-US" sz="1200" b="1" dirty="0">
                          <a:effectLst/>
                        </a:rPr>
                        <a:t>Grade 5</a:t>
                      </a:r>
                      <a:endParaRPr lang="en-US" sz="1200" b="1" dirty="0">
                        <a:effectLst/>
                        <a:latin typeface="Cambria"/>
                        <a:ea typeface="Cambria"/>
                        <a:cs typeface="Times New Roman"/>
                      </a:endParaRPr>
                    </a:p>
                  </a:txBody>
                  <a:tcPr marL="45462" marR="45462" marT="0" marB="0"/>
                </a:tc>
              </a:tr>
              <a:tr h="1697236">
                <a:tc>
                  <a:txBody>
                    <a:bodyPr/>
                    <a:lstStyle/>
                    <a:p>
                      <a:pPr marL="0" marR="0">
                        <a:spcBef>
                          <a:spcPts val="0"/>
                        </a:spcBef>
                        <a:spcAft>
                          <a:spcPts val="0"/>
                        </a:spcAft>
                      </a:pPr>
                      <a:r>
                        <a:rPr lang="en-US" sz="1000" b="0" dirty="0">
                          <a:solidFill>
                            <a:schemeClr val="tx1"/>
                          </a:solidFill>
                          <a:effectLst/>
                        </a:rPr>
                        <a:t>Use a combination of drawing, dictating, and writing to compose opinion pieces in which they tell a reader the topic or the name of the book they are writing about and state an opinion or preference about the topic or book (e.g., My favorite book is . . .).</a:t>
                      </a:r>
                      <a:endParaRPr lang="en-US" sz="1000" b="0" dirty="0">
                        <a:solidFill>
                          <a:schemeClr val="tx1"/>
                        </a:solidFill>
                        <a:effectLst/>
                        <a:latin typeface="Cambria"/>
                        <a:ea typeface="Cambria"/>
                        <a:cs typeface="Times New Roman"/>
                      </a:endParaRPr>
                    </a:p>
                  </a:txBody>
                  <a:tcPr marL="45462" marR="45462" marT="0" marB="0">
                    <a:solidFill>
                      <a:srgbClr val="E2E2E2"/>
                    </a:solidFill>
                  </a:tcPr>
                </a:tc>
                <a:tc>
                  <a:txBody>
                    <a:bodyPr/>
                    <a:lstStyle/>
                    <a:p>
                      <a:pPr marL="0" marR="0">
                        <a:spcBef>
                          <a:spcPts val="0"/>
                        </a:spcBef>
                        <a:spcAft>
                          <a:spcPts val="0"/>
                        </a:spcAft>
                      </a:pPr>
                      <a:r>
                        <a:rPr lang="en-US" sz="1000" dirty="0">
                          <a:effectLst/>
                        </a:rPr>
                        <a:t>Write opinion pieces in which they </a:t>
                      </a:r>
                      <a:r>
                        <a:rPr lang="en-US" sz="1000" b="1" u="sng" dirty="0">
                          <a:solidFill>
                            <a:srgbClr val="FF0000"/>
                          </a:solidFill>
                          <a:effectLst/>
                        </a:rPr>
                        <a:t>introduce the topic </a:t>
                      </a:r>
                      <a:r>
                        <a:rPr lang="en-US" sz="1000" dirty="0">
                          <a:effectLst/>
                        </a:rPr>
                        <a:t>or name the book they are writing about, state an opinion</a:t>
                      </a:r>
                      <a:r>
                        <a:rPr lang="en-US" sz="1000" dirty="0">
                          <a:solidFill>
                            <a:srgbClr val="FF0000"/>
                          </a:solidFill>
                          <a:effectLst/>
                        </a:rPr>
                        <a:t>, </a:t>
                      </a:r>
                      <a:r>
                        <a:rPr lang="en-US" sz="1000" b="1" u="sng" dirty="0">
                          <a:solidFill>
                            <a:srgbClr val="FF0000"/>
                          </a:solidFill>
                          <a:effectLst/>
                        </a:rPr>
                        <a:t>supply a reason for the opinion, and provide some sense of closure.</a:t>
                      </a:r>
                      <a:endParaRPr lang="en-US" sz="1000" b="1" u="sng" dirty="0">
                        <a:solidFill>
                          <a:srgbClr val="FF0000"/>
                        </a:solidFill>
                        <a:effectLst/>
                        <a:latin typeface="Cambria"/>
                        <a:ea typeface="Cambria"/>
                        <a:cs typeface="Times New Roman"/>
                      </a:endParaRPr>
                    </a:p>
                  </a:txBody>
                  <a:tcPr marL="45462" marR="45462" marT="0" marB="0"/>
                </a:tc>
                <a:tc>
                  <a:txBody>
                    <a:bodyPr/>
                    <a:lstStyle/>
                    <a:p>
                      <a:pPr marL="0" marR="0">
                        <a:spcBef>
                          <a:spcPts val="0"/>
                        </a:spcBef>
                        <a:spcAft>
                          <a:spcPts val="0"/>
                        </a:spcAft>
                      </a:pPr>
                      <a:r>
                        <a:rPr lang="en-US" sz="1000" dirty="0">
                          <a:effectLst/>
                        </a:rPr>
                        <a:t>Write opinion pieces in which they introduce the topic or book they are writing about, state an opinion, supply reasons that support the opinion, use linking words (e.g., because, and, also) to connect opinion and reasons, and provide a concluding statement or section.</a:t>
                      </a:r>
                      <a:endParaRPr lang="en-US" sz="1000" dirty="0">
                        <a:effectLst/>
                        <a:latin typeface="Cambria"/>
                        <a:ea typeface="Cambria"/>
                        <a:cs typeface="Times New Roman"/>
                      </a:endParaRPr>
                    </a:p>
                  </a:txBody>
                  <a:tcPr marL="45462" marR="45462" marT="0" marB="0"/>
                </a:tc>
                <a:tc>
                  <a:txBody>
                    <a:bodyPr/>
                    <a:lstStyle/>
                    <a:p>
                      <a:pPr marL="0" marR="0">
                        <a:spcBef>
                          <a:spcPts val="0"/>
                        </a:spcBef>
                        <a:spcAft>
                          <a:spcPts val="0"/>
                        </a:spcAft>
                      </a:pPr>
                      <a:r>
                        <a:rPr lang="en-US" sz="1000" dirty="0">
                          <a:effectLst/>
                        </a:rPr>
                        <a:t>Write opinion pieces on topics or texts, supporting a point of view with reasons.</a:t>
                      </a:r>
                    </a:p>
                    <a:p>
                      <a:pPr marL="342900" marR="0" lvl="0" indent="-342900">
                        <a:spcBef>
                          <a:spcPts val="0"/>
                        </a:spcBef>
                        <a:spcAft>
                          <a:spcPts val="0"/>
                        </a:spcAft>
                        <a:buFont typeface="+mj-lt"/>
                        <a:buAutoNum type="alphaLcPeriod"/>
                        <a:tabLst>
                          <a:tab pos="228600" algn="l"/>
                        </a:tabLst>
                      </a:pPr>
                      <a:r>
                        <a:rPr lang="en-US" sz="1000" dirty="0">
                          <a:effectLst/>
                        </a:rPr>
                        <a:t>Introduce the topic or text they are writing about, state an opinion, and create an organizational structure that lists reasons.</a:t>
                      </a:r>
                    </a:p>
                    <a:p>
                      <a:pPr marL="342900" marR="0" lvl="0" indent="-342900">
                        <a:spcBef>
                          <a:spcPts val="0"/>
                        </a:spcBef>
                        <a:spcAft>
                          <a:spcPts val="0"/>
                        </a:spcAft>
                        <a:buFont typeface="+mj-lt"/>
                        <a:buAutoNum type="alphaLcPeriod"/>
                        <a:tabLst>
                          <a:tab pos="228600" algn="l"/>
                        </a:tabLst>
                      </a:pPr>
                      <a:r>
                        <a:rPr lang="en-US" sz="1000" dirty="0">
                          <a:effectLst/>
                        </a:rPr>
                        <a:t>Provide reasons that support the opinion.</a:t>
                      </a:r>
                    </a:p>
                    <a:p>
                      <a:pPr marL="342900" marR="0" lvl="0" indent="-342900">
                        <a:spcBef>
                          <a:spcPts val="0"/>
                        </a:spcBef>
                        <a:spcAft>
                          <a:spcPts val="0"/>
                        </a:spcAft>
                        <a:buFont typeface="+mj-lt"/>
                        <a:buAutoNum type="alphaLcPeriod"/>
                        <a:tabLst>
                          <a:tab pos="228600" algn="l"/>
                        </a:tabLst>
                      </a:pPr>
                      <a:r>
                        <a:rPr lang="en-US" sz="1000" dirty="0">
                          <a:effectLst/>
                        </a:rPr>
                        <a:t>Use linking words and phrases (e.g., because, therefore, since, for example) to connect opinion and reasons.</a:t>
                      </a:r>
                    </a:p>
                    <a:p>
                      <a:pPr marL="342900" marR="0" lvl="0" indent="-342900">
                        <a:spcBef>
                          <a:spcPts val="0"/>
                        </a:spcBef>
                        <a:spcAft>
                          <a:spcPts val="0"/>
                        </a:spcAft>
                        <a:buFont typeface="+mj-lt"/>
                        <a:buAutoNum type="alphaLcPeriod"/>
                        <a:tabLst>
                          <a:tab pos="228600" algn="l"/>
                        </a:tabLst>
                      </a:pPr>
                      <a:r>
                        <a:rPr lang="en-US" sz="1000" dirty="0">
                          <a:effectLst/>
                        </a:rPr>
                        <a:t>Provide a concluding statement or section.</a:t>
                      </a:r>
                      <a:endParaRPr lang="en-US" sz="1000" dirty="0">
                        <a:effectLst/>
                        <a:latin typeface="Cambria"/>
                        <a:ea typeface="Cambria"/>
                        <a:cs typeface="Times New Roman"/>
                      </a:endParaRPr>
                    </a:p>
                  </a:txBody>
                  <a:tcPr marL="45462" marR="45462" marT="0" marB="0"/>
                </a:tc>
                <a:tc>
                  <a:txBody>
                    <a:bodyPr/>
                    <a:lstStyle/>
                    <a:p>
                      <a:pPr marL="0" marR="0">
                        <a:spcBef>
                          <a:spcPts val="0"/>
                        </a:spcBef>
                        <a:spcAft>
                          <a:spcPts val="0"/>
                        </a:spcAft>
                      </a:pPr>
                      <a:r>
                        <a:rPr lang="en-US" sz="1000" dirty="0">
                          <a:effectLst/>
                        </a:rPr>
                        <a:t>Write opinion pieces on topics or texts, supporting a point of view with reasons and information.</a:t>
                      </a:r>
                    </a:p>
                    <a:p>
                      <a:pPr marL="342900" marR="0" lvl="0" indent="-342900">
                        <a:spcBef>
                          <a:spcPts val="0"/>
                        </a:spcBef>
                        <a:spcAft>
                          <a:spcPts val="0"/>
                        </a:spcAft>
                        <a:buFont typeface="+mj-lt"/>
                        <a:buAutoNum type="alphaLcPeriod"/>
                        <a:tabLst>
                          <a:tab pos="457200" algn="l"/>
                        </a:tabLst>
                      </a:pPr>
                      <a:r>
                        <a:rPr lang="en-US" sz="1000" dirty="0">
                          <a:effectLst/>
                        </a:rPr>
                        <a:t>Introduce a topic or text clearly, state an opinion, and create an organizational structure in which related ideas are grouped to support the writer’s purpose.</a:t>
                      </a:r>
                    </a:p>
                    <a:p>
                      <a:pPr marL="342900" marR="0" lvl="0" indent="-342900">
                        <a:spcBef>
                          <a:spcPts val="0"/>
                        </a:spcBef>
                        <a:spcAft>
                          <a:spcPts val="0"/>
                        </a:spcAft>
                        <a:buFont typeface="+mj-lt"/>
                        <a:buAutoNum type="alphaLcPeriod"/>
                        <a:tabLst>
                          <a:tab pos="457200" algn="l"/>
                        </a:tabLst>
                      </a:pPr>
                      <a:r>
                        <a:rPr lang="en-US" sz="1000" dirty="0">
                          <a:effectLst/>
                        </a:rPr>
                        <a:t>Provide reasons that are supported by facts and details.</a:t>
                      </a:r>
                    </a:p>
                    <a:p>
                      <a:pPr marL="342900" marR="0" lvl="0" indent="-342900">
                        <a:spcBef>
                          <a:spcPts val="0"/>
                        </a:spcBef>
                        <a:spcAft>
                          <a:spcPts val="0"/>
                        </a:spcAft>
                        <a:buFont typeface="+mj-lt"/>
                        <a:buAutoNum type="alphaLcPeriod"/>
                        <a:tabLst>
                          <a:tab pos="457200" algn="l"/>
                        </a:tabLst>
                      </a:pPr>
                      <a:r>
                        <a:rPr lang="en-US" sz="1000" dirty="0">
                          <a:effectLst/>
                        </a:rPr>
                        <a:t>Link opinion and reasons using words and phrases (e.g., for instance, in order to, in addition).</a:t>
                      </a:r>
                    </a:p>
                    <a:p>
                      <a:pPr marL="342900" marR="0" lvl="0" indent="-342900">
                        <a:spcBef>
                          <a:spcPts val="0"/>
                        </a:spcBef>
                        <a:spcAft>
                          <a:spcPts val="0"/>
                        </a:spcAft>
                        <a:buFont typeface="+mj-lt"/>
                        <a:buAutoNum type="alphaLcPeriod"/>
                        <a:tabLst>
                          <a:tab pos="457200" algn="l"/>
                        </a:tabLst>
                      </a:pPr>
                      <a:r>
                        <a:rPr lang="en-US" sz="1000" dirty="0">
                          <a:effectLst/>
                        </a:rPr>
                        <a:t>Provide a concluding statement or section related to the opinion presented.</a:t>
                      </a:r>
                      <a:endParaRPr lang="en-US" sz="1000" dirty="0">
                        <a:effectLst/>
                        <a:latin typeface="Cambria"/>
                        <a:ea typeface="Cambria"/>
                        <a:cs typeface="Times New Roman"/>
                      </a:endParaRPr>
                    </a:p>
                  </a:txBody>
                  <a:tcPr marL="45462" marR="45462" marT="0" marB="0"/>
                </a:tc>
                <a:tc>
                  <a:txBody>
                    <a:bodyPr/>
                    <a:lstStyle/>
                    <a:p>
                      <a:pPr marL="0" marR="0">
                        <a:spcBef>
                          <a:spcPts val="0"/>
                        </a:spcBef>
                        <a:spcAft>
                          <a:spcPts val="0"/>
                        </a:spcAft>
                      </a:pPr>
                      <a:r>
                        <a:rPr lang="en-US" sz="1000" dirty="0">
                          <a:effectLst/>
                        </a:rPr>
                        <a:t>Write opinion pieces on topics or texts, supporting a point of view with reasons and information.</a:t>
                      </a:r>
                    </a:p>
                    <a:p>
                      <a:pPr marL="342900" marR="0" lvl="0" indent="-342900">
                        <a:spcBef>
                          <a:spcPts val="0"/>
                        </a:spcBef>
                        <a:spcAft>
                          <a:spcPts val="0"/>
                        </a:spcAft>
                        <a:buFont typeface="+mj-lt"/>
                        <a:buAutoNum type="alphaLcPeriod"/>
                        <a:tabLst>
                          <a:tab pos="457200" algn="l"/>
                        </a:tabLst>
                      </a:pPr>
                      <a:r>
                        <a:rPr lang="en-US" sz="1000" dirty="0">
                          <a:effectLst/>
                        </a:rPr>
                        <a:t>Introduce a topic or text clearly, state an opinion, and create an organizational structure in which ideas are logically grouped to support the writer’s purpose.</a:t>
                      </a:r>
                    </a:p>
                    <a:p>
                      <a:pPr marL="342900" marR="0" lvl="0" indent="-342900">
                        <a:spcBef>
                          <a:spcPts val="0"/>
                        </a:spcBef>
                        <a:spcAft>
                          <a:spcPts val="0"/>
                        </a:spcAft>
                        <a:buFont typeface="+mj-lt"/>
                        <a:buAutoNum type="alphaLcPeriod"/>
                        <a:tabLst>
                          <a:tab pos="457200" algn="l"/>
                        </a:tabLst>
                      </a:pPr>
                      <a:r>
                        <a:rPr lang="en-US" sz="1000" dirty="0">
                          <a:effectLst/>
                        </a:rPr>
                        <a:t>Provide logically ordered reasons that are supported by facts and details.</a:t>
                      </a:r>
                    </a:p>
                    <a:p>
                      <a:pPr marL="342900" marR="0" lvl="0" indent="-342900">
                        <a:spcBef>
                          <a:spcPts val="0"/>
                        </a:spcBef>
                        <a:spcAft>
                          <a:spcPts val="0"/>
                        </a:spcAft>
                        <a:buFont typeface="+mj-lt"/>
                        <a:buAutoNum type="alphaLcPeriod"/>
                        <a:tabLst>
                          <a:tab pos="457200" algn="l"/>
                        </a:tabLst>
                      </a:pPr>
                      <a:r>
                        <a:rPr lang="en-US" sz="1000" dirty="0">
                          <a:effectLst/>
                        </a:rPr>
                        <a:t>Link opinion and reasons using words, phrases, and clauses (e.g., consequently, specifically).</a:t>
                      </a:r>
                    </a:p>
                    <a:p>
                      <a:pPr marL="342900" marR="0" lvl="0" indent="-342900">
                        <a:spcBef>
                          <a:spcPts val="0"/>
                        </a:spcBef>
                        <a:spcAft>
                          <a:spcPts val="0"/>
                        </a:spcAft>
                        <a:buFont typeface="+mj-lt"/>
                        <a:buAutoNum type="alphaLcPeriod"/>
                        <a:tabLst>
                          <a:tab pos="457200" algn="l"/>
                        </a:tabLst>
                      </a:pPr>
                      <a:r>
                        <a:rPr lang="en-US" sz="1000" dirty="0">
                          <a:effectLst/>
                        </a:rPr>
                        <a:t>Provide a concluding statement or section related to the opinion presented.</a:t>
                      </a:r>
                      <a:endParaRPr lang="en-US" sz="1000" dirty="0">
                        <a:effectLst/>
                        <a:latin typeface="Cambria"/>
                        <a:ea typeface="Cambria"/>
                        <a:cs typeface="Times New Roman"/>
                      </a:endParaRPr>
                    </a:p>
                  </a:txBody>
                  <a:tcPr marL="45462" marR="45462" marT="0" marB="0"/>
                </a:tc>
              </a:tr>
            </a:tbl>
          </a:graphicData>
        </a:graphic>
      </p:graphicFrame>
      <p:sp>
        <p:nvSpPr>
          <p:cNvPr id="6" name="Rectangle 1"/>
          <p:cNvSpPr>
            <a:spLocks noChangeArrowheads="1"/>
          </p:cNvSpPr>
          <p:nvPr/>
        </p:nvSpPr>
        <p:spPr bwMode="auto">
          <a:xfrm>
            <a:off x="406400" y="6324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tx1"/>
                </a:solidFill>
                <a:effectLst/>
                <a:latin typeface="Arial" pitchFamily="34" charset="0"/>
                <a:ea typeface="Cambria" pitchFamily="18" charset="0"/>
                <a:cs typeface="Arial" pitchFamily="34" charset="0"/>
              </a:rPr>
              <a:t>KWP/</a:t>
            </a:r>
            <a:r>
              <a:rPr kumimoji="0" lang="en-US" altLang="en-US" sz="800" b="0" i="0" u="none" strike="noStrike" cap="none" normalizeH="0" baseline="0" dirty="0" err="1" smtClean="0">
                <a:ln>
                  <a:noFill/>
                </a:ln>
                <a:solidFill>
                  <a:schemeClr val="tx1"/>
                </a:solidFill>
                <a:effectLst/>
                <a:latin typeface="Arial" pitchFamily="34" charset="0"/>
                <a:ea typeface="Cambria" pitchFamily="18" charset="0"/>
                <a:cs typeface="Arial" pitchFamily="34" charset="0"/>
              </a:rPr>
              <a:t>jb</a:t>
            </a:r>
            <a:r>
              <a:rPr kumimoji="0" lang="en-US" altLang="en-US" sz="800" b="0" i="0" u="none" strike="noStrike" cap="none" normalizeH="0" baseline="0" dirty="0" smtClean="0">
                <a:ln>
                  <a:noFill/>
                </a:ln>
                <a:solidFill>
                  <a:schemeClr val="tx1"/>
                </a:solidFill>
                <a:effectLst/>
                <a:latin typeface="Arial" pitchFamily="34" charset="0"/>
                <a:ea typeface="Cambria" pitchFamily="18" charset="0"/>
                <a:cs typeface="Arial" pitchFamily="34" charset="0"/>
              </a:rPr>
              <a:t>/March2015</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44504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46227330"/>
              </p:ext>
            </p:extLst>
          </p:nvPr>
        </p:nvGraphicFramePr>
        <p:xfrm>
          <a:off x="228600" y="914400"/>
          <a:ext cx="8610600" cy="5638800"/>
        </p:xfrm>
        <a:graphic>
          <a:graphicData uri="http://schemas.openxmlformats.org/drawingml/2006/table">
            <a:tbl>
              <a:tblPr firstRow="1" firstCol="1" bandRow="1">
                <a:tableStyleId>{5C22544A-7EE6-4342-B048-85BDC9FD1C3A}</a:tableStyleId>
              </a:tblPr>
              <a:tblGrid>
                <a:gridCol w="228600"/>
                <a:gridCol w="762000"/>
                <a:gridCol w="1219200"/>
                <a:gridCol w="1371600"/>
                <a:gridCol w="1371600"/>
                <a:gridCol w="1752600"/>
                <a:gridCol w="1905000"/>
              </a:tblGrid>
              <a:tr h="304800">
                <a:tc>
                  <a:txBody>
                    <a:bodyPr/>
                    <a:lstStyle/>
                    <a:p>
                      <a:pPr marL="0" marR="0" algn="ctr">
                        <a:spcBef>
                          <a:spcPts val="0"/>
                        </a:spcBef>
                        <a:spcAft>
                          <a:spcPts val="0"/>
                        </a:spcAft>
                      </a:pPr>
                      <a:r>
                        <a:rPr lang="en-US" sz="1000" dirty="0" smtClean="0">
                          <a:effectLst/>
                        </a:rPr>
                        <a:t>#</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000" dirty="0" smtClean="0">
                          <a:effectLst/>
                        </a:rPr>
                        <a:t>ELA CCSS</a:t>
                      </a:r>
                    </a:p>
                    <a:p>
                      <a:pPr marL="0" marR="0" algn="ctr">
                        <a:spcBef>
                          <a:spcPts val="0"/>
                        </a:spcBef>
                        <a:spcAft>
                          <a:spcPts val="0"/>
                        </a:spcAft>
                      </a:pPr>
                      <a:r>
                        <a:rPr lang="en-US" sz="1000" dirty="0" smtClean="0">
                          <a:effectLst/>
                        </a:rPr>
                        <a:t>Standards </a:t>
                      </a:r>
                      <a:r>
                        <a:rPr lang="en-US" sz="1000" dirty="0">
                          <a:effectLst/>
                        </a:rPr>
                        <a:t>for </a:t>
                      </a:r>
                      <a:r>
                        <a:rPr lang="en-US" sz="1000" dirty="0" smtClean="0">
                          <a:effectLst/>
                        </a:rPr>
                        <a:t>Writing</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smtClean="0">
                          <a:effectLst/>
                          <a:latin typeface="+mj-lt"/>
                          <a:ea typeface="Times New Roman"/>
                        </a:rPr>
                        <a:t>Grade 6</a:t>
                      </a:r>
                      <a:endParaRPr lang="en-US" sz="1200" dirty="0">
                        <a:effectLst/>
                        <a:latin typeface="+mj-lt"/>
                        <a:ea typeface="Times New Roman"/>
                      </a:endParaRPr>
                    </a:p>
                  </a:txBody>
                  <a:tcPr marL="68580" marR="68580" marT="0" marB="0" anchor="ctr"/>
                </a:tc>
                <a:tc>
                  <a:txBody>
                    <a:bodyPr/>
                    <a:lstStyle/>
                    <a:p>
                      <a:pPr marL="0" marR="0" algn="ctr">
                        <a:spcBef>
                          <a:spcPts val="0"/>
                        </a:spcBef>
                        <a:spcAft>
                          <a:spcPts val="0"/>
                        </a:spcAft>
                      </a:pPr>
                      <a:r>
                        <a:rPr lang="en-US" sz="1200" dirty="0" smtClean="0">
                          <a:effectLst/>
                          <a:latin typeface="+mj-lt"/>
                          <a:ea typeface="Times New Roman"/>
                        </a:rPr>
                        <a:t>Grade 7</a:t>
                      </a:r>
                      <a:endParaRPr lang="en-US" sz="1200" dirty="0">
                        <a:effectLst/>
                        <a:latin typeface="+mj-lt"/>
                        <a:ea typeface="Times New Roman"/>
                      </a:endParaRPr>
                    </a:p>
                  </a:txBody>
                  <a:tcPr marL="68580" marR="68580" marT="0" marB="0" anchor="ctr"/>
                </a:tc>
                <a:tc>
                  <a:txBody>
                    <a:bodyPr/>
                    <a:lstStyle/>
                    <a:p>
                      <a:pPr marL="0" marR="0" algn="ctr">
                        <a:spcBef>
                          <a:spcPts val="0"/>
                        </a:spcBef>
                        <a:spcAft>
                          <a:spcPts val="0"/>
                        </a:spcAft>
                      </a:pPr>
                      <a:r>
                        <a:rPr lang="en-US" sz="1200" dirty="0">
                          <a:effectLst/>
                        </a:rPr>
                        <a:t>Grade </a:t>
                      </a:r>
                      <a:r>
                        <a:rPr lang="en-US" sz="1200" dirty="0" smtClean="0">
                          <a:effectLst/>
                        </a:rPr>
                        <a:t>8</a:t>
                      </a:r>
                      <a:endParaRPr lang="en-US" sz="12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200" dirty="0" smtClean="0">
                          <a:effectLst/>
                        </a:rPr>
                        <a:t>Grades 9-10</a:t>
                      </a:r>
                      <a:endParaRPr lang="en-US" sz="12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200" dirty="0" smtClean="0">
                          <a:effectLst/>
                        </a:rPr>
                        <a:t>Grades 11-12</a:t>
                      </a:r>
                      <a:endParaRPr lang="en-US" sz="1200" dirty="0">
                        <a:effectLst/>
                        <a:latin typeface="Times New Roman"/>
                        <a:ea typeface="Times New Roman"/>
                      </a:endParaRPr>
                    </a:p>
                  </a:txBody>
                  <a:tcPr marL="68580" marR="68580" marT="0" marB="0" anchor="ctr"/>
                </a:tc>
              </a:tr>
              <a:tr h="319405">
                <a:tc>
                  <a:txBody>
                    <a:bodyPr/>
                    <a:lstStyle/>
                    <a:p>
                      <a:pPr marL="0" marR="0" algn="l">
                        <a:spcBef>
                          <a:spcPts val="0"/>
                        </a:spcBef>
                        <a:spcAft>
                          <a:spcPts val="0"/>
                        </a:spcAft>
                      </a:pPr>
                      <a:r>
                        <a:rPr lang="en-US" sz="800">
                          <a:effectLst/>
                        </a:rPr>
                        <a:t>1</a:t>
                      </a:r>
                      <a:endParaRPr lang="en-US" sz="1200">
                        <a:effectLst/>
                        <a:latin typeface="Times New Roman"/>
                        <a:ea typeface="Times New Roman"/>
                      </a:endParaRPr>
                    </a:p>
                  </a:txBody>
                  <a:tcPr marL="68580" marR="68580" marT="0" marB="0"/>
                </a:tc>
                <a:tc>
                  <a:txBody>
                    <a:bodyPr/>
                    <a:lstStyle/>
                    <a:p>
                      <a:pPr marL="0" marR="0" algn="l">
                        <a:spcBef>
                          <a:spcPts val="0"/>
                        </a:spcBef>
                        <a:spcAft>
                          <a:spcPts val="0"/>
                        </a:spcAft>
                      </a:pPr>
                      <a:r>
                        <a:rPr lang="en-US" sz="800" b="0" i="0" kern="1200" dirty="0" smtClean="0">
                          <a:solidFill>
                            <a:schemeClr val="dk1"/>
                          </a:solidFill>
                          <a:effectLst/>
                          <a:latin typeface="+mn-lt"/>
                          <a:ea typeface="+mn-ea"/>
                          <a:cs typeface="+mn-cs"/>
                        </a:rPr>
                        <a:t>Write arguments to support claims in an analysis of substantive topics or texts using valid reasoning and relevant and sufficient evidence.</a:t>
                      </a:r>
                      <a:endParaRPr lang="en-US" sz="800" dirty="0">
                        <a:effectLst/>
                        <a:latin typeface="Times New Roman"/>
                        <a:ea typeface="Times New Roman"/>
                      </a:endParaRPr>
                    </a:p>
                  </a:txBody>
                  <a:tcPr marL="68580" marR="68580" marT="0" marB="0"/>
                </a:tc>
                <a:tc>
                  <a:txBody>
                    <a:bodyPr/>
                    <a:lstStyle/>
                    <a:p>
                      <a:r>
                        <a:rPr lang="en-US" sz="800" dirty="0" smtClean="0"/>
                        <a:t>Write arguments to support claims with clear reasons and relevant evidence.</a:t>
                      </a:r>
                    </a:p>
                    <a:p>
                      <a:pPr marL="228600" indent="-228600">
                        <a:buAutoNum type="alphaLcPeriod"/>
                      </a:pPr>
                      <a:r>
                        <a:rPr lang="en-US" sz="800" dirty="0" smtClean="0"/>
                        <a:t>Introduce claim(s) and organize the reasons and evidence clearly.</a:t>
                      </a:r>
                    </a:p>
                    <a:p>
                      <a:pPr marL="228600" indent="-228600">
                        <a:buAutoNum type="alphaLcPeriod" startAt="2"/>
                      </a:pPr>
                      <a:r>
                        <a:rPr lang="en-US" sz="800" dirty="0" smtClean="0"/>
                        <a:t>Support claim(s) with clear reasons and relevant evidence, using credible sources and demonstrating an understanding of the topic or text.</a:t>
                      </a:r>
                    </a:p>
                    <a:p>
                      <a:pPr marL="228600" indent="-228600">
                        <a:buAutoNum type="alphaLcPeriod" startAt="3"/>
                      </a:pPr>
                      <a:r>
                        <a:rPr lang="en-US" sz="800" dirty="0" smtClean="0"/>
                        <a:t>Use words, phrases, and clauses to clarify the relationships among claim(s) and reasons.</a:t>
                      </a:r>
                    </a:p>
                    <a:p>
                      <a:pPr marL="228600" indent="-228600">
                        <a:buAutoNum type="alphaLcPeriod" startAt="4"/>
                      </a:pPr>
                      <a:r>
                        <a:rPr lang="en-US" sz="800" dirty="0" smtClean="0"/>
                        <a:t>Establish and maintain a formal style.</a:t>
                      </a:r>
                    </a:p>
                    <a:p>
                      <a:pPr marL="228600" indent="-228600">
                        <a:buAutoNum type="alphaLcPeriod" startAt="5"/>
                      </a:pPr>
                      <a:r>
                        <a:rPr lang="en-US" sz="800" dirty="0" smtClean="0"/>
                        <a:t>Provide a concluding statement or section that follows from the argument presented.</a:t>
                      </a:r>
                    </a:p>
                    <a:p>
                      <a:pPr marL="228600" indent="-228600">
                        <a:buAutoNum type="alphaLcPeriod" startAt="5"/>
                      </a:pPr>
                      <a:endParaRPr lang="en-US" sz="800" dirty="0"/>
                    </a:p>
                  </a:txBody>
                  <a:tcPr marL="68580" marR="68580" marT="0" marB="0"/>
                </a:tc>
                <a:tc>
                  <a:txBody>
                    <a:bodyPr/>
                    <a:lstStyle/>
                    <a:p>
                      <a:r>
                        <a:rPr lang="en-US" sz="800" dirty="0" smtClean="0"/>
                        <a:t>Write arguments to support claims with clear reasons and relevant evidence.</a:t>
                      </a:r>
                    </a:p>
                    <a:p>
                      <a:pPr marL="228600" indent="-228600">
                        <a:buAutoNum type="alphaLcPeriod"/>
                      </a:pPr>
                      <a:r>
                        <a:rPr lang="en-US" sz="800" dirty="0" smtClean="0"/>
                        <a:t>Introduce claim(s),</a:t>
                      </a:r>
                      <a:r>
                        <a:rPr lang="en-US" sz="800" baseline="0" dirty="0" smtClean="0"/>
                        <a:t> acknowledge alternate or opposing claims, and</a:t>
                      </a:r>
                      <a:r>
                        <a:rPr lang="en-US" sz="800" dirty="0" smtClean="0"/>
                        <a:t> organize the reasons and evidence logically.</a:t>
                      </a:r>
                    </a:p>
                    <a:p>
                      <a:pPr marL="228600" indent="-228600">
                        <a:buAutoNum type="alphaLcPeriod" startAt="2"/>
                      </a:pPr>
                      <a:r>
                        <a:rPr lang="en-US" sz="800" dirty="0" smtClean="0"/>
                        <a:t>Support claim(s) with logical reasoning and relevant evidence, using accurate, credible sources and demonstrating an understanding of the topic or text.</a:t>
                      </a:r>
                    </a:p>
                    <a:p>
                      <a:pPr marL="228600" indent="-228600">
                        <a:buAutoNum type="alphaLcPeriod" startAt="3"/>
                      </a:pPr>
                      <a:r>
                        <a:rPr lang="en-US" sz="800" dirty="0" smtClean="0"/>
                        <a:t>Use words, phrases, and clauses to clarify the relationships among claim(s), reasons,</a:t>
                      </a:r>
                      <a:r>
                        <a:rPr lang="en-US" sz="800" baseline="0" dirty="0" smtClean="0"/>
                        <a:t> and evidence.</a:t>
                      </a:r>
                      <a:endParaRPr lang="en-US" sz="800" dirty="0" smtClean="0"/>
                    </a:p>
                    <a:p>
                      <a:pPr marL="228600" indent="-228600">
                        <a:buAutoNum type="alphaLcPeriod" startAt="4"/>
                      </a:pPr>
                      <a:r>
                        <a:rPr lang="en-US" sz="800" dirty="0" smtClean="0"/>
                        <a:t>Establish and maintain a formal style.</a:t>
                      </a:r>
                    </a:p>
                    <a:p>
                      <a:pPr marL="228600" indent="-228600">
                        <a:buAutoNum type="alphaLcPeriod" startAt="5"/>
                      </a:pPr>
                      <a:r>
                        <a:rPr lang="en-US" sz="800" dirty="0" smtClean="0"/>
                        <a:t>Provide a concluding statement or section that follows from and supports the argument presented.</a:t>
                      </a:r>
                    </a:p>
                    <a:p>
                      <a:endParaRPr lang="en-US" sz="800" dirty="0"/>
                    </a:p>
                  </a:txBody>
                  <a:tcPr marL="68580" marR="68580" marT="0" marB="0"/>
                </a:tc>
                <a:tc>
                  <a:txBody>
                    <a:bodyPr/>
                    <a:lstStyle/>
                    <a:p>
                      <a:r>
                        <a:rPr lang="en-US" sz="800" dirty="0" smtClean="0"/>
                        <a:t>Write arguments to support claims with clear reasons and relevant evidence.</a:t>
                      </a:r>
                    </a:p>
                    <a:p>
                      <a:pPr marL="228600" indent="-228600">
                        <a:buAutoNum type="alphaLcPeriod"/>
                      </a:pPr>
                      <a:r>
                        <a:rPr lang="en-US" sz="800" dirty="0" smtClean="0"/>
                        <a:t>Introduce claim(s),</a:t>
                      </a:r>
                      <a:r>
                        <a:rPr lang="en-US" sz="800" baseline="0" dirty="0" smtClean="0"/>
                        <a:t> acknowledge and distinguish the claim(s) from alternate or opposing claims, and</a:t>
                      </a:r>
                      <a:r>
                        <a:rPr lang="en-US" sz="800" dirty="0" smtClean="0"/>
                        <a:t> organize the reasons and evidence logically.</a:t>
                      </a:r>
                    </a:p>
                    <a:p>
                      <a:pPr marL="228600" indent="-228600">
                        <a:buAutoNum type="alphaLcPeriod" startAt="2"/>
                      </a:pPr>
                      <a:r>
                        <a:rPr lang="en-US" sz="800" dirty="0" smtClean="0"/>
                        <a:t>Support claim(s) with logical reasoning and relevant evidence, using accurate, credible sources and demonstrating an understanding of the topic or text.</a:t>
                      </a:r>
                    </a:p>
                    <a:p>
                      <a:pPr marL="228600" indent="-228600">
                        <a:buAutoNum type="alphaLcPeriod" startAt="3"/>
                      </a:pPr>
                      <a:r>
                        <a:rPr lang="en-US" sz="800" dirty="0" smtClean="0"/>
                        <a:t>Use words, phrases, and clauses to clarify the relationships among claim(s), reasons,</a:t>
                      </a:r>
                      <a:r>
                        <a:rPr lang="en-US" sz="800" baseline="0" dirty="0" smtClean="0"/>
                        <a:t> and evidence.</a:t>
                      </a:r>
                      <a:endParaRPr lang="en-US" sz="800" dirty="0" smtClean="0"/>
                    </a:p>
                    <a:p>
                      <a:pPr marL="228600" indent="-228600">
                        <a:buAutoNum type="alphaLcPeriod" startAt="4"/>
                      </a:pPr>
                      <a:r>
                        <a:rPr lang="en-US" sz="800" dirty="0" smtClean="0"/>
                        <a:t>Establish and maintain a formal style.</a:t>
                      </a:r>
                    </a:p>
                    <a:p>
                      <a:pPr marL="228600" indent="-228600">
                        <a:buAutoNum type="alphaLcPeriod" startAt="5"/>
                      </a:pPr>
                      <a:r>
                        <a:rPr lang="en-US" sz="800" dirty="0" smtClean="0"/>
                        <a:t>Provide a concluding statement or section that follows from and supports the argument presented.</a:t>
                      </a:r>
                    </a:p>
                    <a:p>
                      <a:endParaRPr lang="en-US" sz="800" dirty="0"/>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Write arguments to support claims in an analysis of substantive</a:t>
                      </a:r>
                      <a:r>
                        <a:rPr lang="en-US" sz="800" baseline="0" dirty="0" smtClean="0"/>
                        <a:t> topics or texts, using valid reasoning and relevant and sufficient evidence.</a:t>
                      </a:r>
                    </a:p>
                    <a:p>
                      <a:pPr marL="228600" indent="-228600">
                        <a:buAutoNum type="alphaLcPeriod"/>
                      </a:pPr>
                      <a:r>
                        <a:rPr lang="en-US" sz="800" dirty="0" smtClean="0"/>
                        <a:t>Introduce precise  claim(s),</a:t>
                      </a:r>
                      <a:r>
                        <a:rPr lang="en-US" sz="800" baseline="0" dirty="0" smtClean="0"/>
                        <a:t> distinguish the claim(s) from alternate or opposing claims, and</a:t>
                      </a:r>
                      <a:r>
                        <a:rPr lang="en-US" sz="800" dirty="0" smtClean="0"/>
                        <a:t> create</a:t>
                      </a:r>
                      <a:r>
                        <a:rPr lang="en-US" sz="800" baseline="0" dirty="0" smtClean="0"/>
                        <a:t> an organization that establishes clear relationships among claim(s), counterclaims, reasons, and evidence.</a:t>
                      </a:r>
                    </a:p>
                    <a:p>
                      <a:pPr marL="228600" indent="-228600">
                        <a:buAutoNum type="alphaLcPeriod"/>
                      </a:pPr>
                      <a:r>
                        <a:rPr lang="en-US" sz="800" dirty="0" smtClean="0"/>
                        <a:t>Develop</a:t>
                      </a:r>
                      <a:r>
                        <a:rPr lang="en-US" sz="800" baseline="0" dirty="0" smtClean="0"/>
                        <a:t> claim(s) and counterclaims fairly, supplying evidence for each while pointing out the strengths and limitations of both in a manner that anticipates the audience’s knowledge level and concerns.</a:t>
                      </a:r>
                    </a:p>
                    <a:p>
                      <a:pPr marL="228600" indent="-228600">
                        <a:buAutoNum type="alphaLcPeriod" startAt="3"/>
                      </a:pPr>
                      <a:r>
                        <a:rPr lang="en-US" sz="800" dirty="0" smtClean="0"/>
                        <a:t>Use words, phrases, and clauses to link</a:t>
                      </a:r>
                      <a:r>
                        <a:rPr lang="en-US" sz="800" baseline="0" dirty="0" smtClean="0"/>
                        <a:t> the major sections of the text, create cohesion, and clarify the relationships between claim(s) and reasons, between reasons and evidence, and between claim(s) and counterclaims.</a:t>
                      </a:r>
                    </a:p>
                    <a:p>
                      <a:pPr marL="228600" indent="-228600">
                        <a:buAutoNum type="alphaLcPeriod" startAt="3"/>
                      </a:pPr>
                      <a:r>
                        <a:rPr lang="en-US" sz="800" dirty="0" smtClean="0"/>
                        <a:t>Establish and maintain a formal style</a:t>
                      </a:r>
                      <a:r>
                        <a:rPr lang="en-US" sz="800" baseline="0" dirty="0" smtClean="0"/>
                        <a:t> and objective tone while attending to the norms and conventions of the discipline in which they are writing.</a:t>
                      </a:r>
                      <a:endParaRPr lang="en-US" sz="800" dirty="0" smtClean="0"/>
                    </a:p>
                    <a:p>
                      <a:pPr marL="228600" indent="-228600">
                        <a:buAutoNum type="alphaLcPeriod" startAt="5"/>
                      </a:pPr>
                      <a:r>
                        <a:rPr lang="en-US" sz="800" dirty="0" smtClean="0"/>
                        <a:t>Provide a concluding statement or section that follows from and supports the argument presented.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800" dirty="0"/>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Write arguments to support claims in an analysis of substantive</a:t>
                      </a:r>
                      <a:r>
                        <a:rPr lang="en-US" sz="800" baseline="0" dirty="0" smtClean="0"/>
                        <a:t> topics or texts, using valid reasoning and relevant and sufficient evidence.</a:t>
                      </a:r>
                      <a:endParaRPr lang="en-US" sz="800" dirty="0" smtClean="0"/>
                    </a:p>
                    <a:p>
                      <a:pPr marL="228600" indent="-228600">
                        <a:buAutoNum type="alphaLcPeriod"/>
                      </a:pPr>
                      <a:r>
                        <a:rPr lang="en-US" sz="800" dirty="0" smtClean="0"/>
                        <a:t>Introduce precise, knowledgeable claim(s),</a:t>
                      </a:r>
                      <a:r>
                        <a:rPr lang="en-US" sz="800" baseline="0" dirty="0" smtClean="0"/>
                        <a:t> distinguish the claim(s) from alternate or opposing claims, and</a:t>
                      </a:r>
                      <a:r>
                        <a:rPr lang="en-US" sz="800" dirty="0" smtClean="0"/>
                        <a:t> create</a:t>
                      </a:r>
                      <a:r>
                        <a:rPr lang="en-US" sz="800" baseline="0" dirty="0" smtClean="0"/>
                        <a:t> an organization that logically sequences claim(s), counterclaim(s), reasons, and evidence.</a:t>
                      </a:r>
                    </a:p>
                    <a:p>
                      <a:pPr marL="228600" indent="-228600">
                        <a:buAutoNum type="alphaLcPeriod"/>
                      </a:pPr>
                      <a:r>
                        <a:rPr lang="en-US" sz="800" dirty="0" smtClean="0"/>
                        <a:t>Develop</a:t>
                      </a:r>
                      <a:r>
                        <a:rPr lang="en-US" sz="800" baseline="0" dirty="0" smtClean="0"/>
                        <a:t> claim(s) and counterclaims fairly and thoroughly, supplying the most relevant evidence for each while pointing out the strengths and limitations of both in a manner that anticipates the audience’s knowledge level, concerns, values, and possible biases..</a:t>
                      </a:r>
                    </a:p>
                    <a:p>
                      <a:pPr marL="228600" indent="-228600">
                        <a:buAutoNum type="alphaLcPeriod" startAt="3"/>
                      </a:pPr>
                      <a:r>
                        <a:rPr lang="en-US" sz="800" dirty="0" smtClean="0"/>
                        <a:t>Use words, phrases, and clauses as well as varied syntax</a:t>
                      </a:r>
                      <a:r>
                        <a:rPr lang="en-US" sz="800" baseline="0" dirty="0" smtClean="0"/>
                        <a:t> </a:t>
                      </a:r>
                      <a:r>
                        <a:rPr lang="en-US" sz="800" dirty="0" smtClean="0"/>
                        <a:t> to link</a:t>
                      </a:r>
                      <a:r>
                        <a:rPr lang="en-US" sz="800" baseline="0" dirty="0" smtClean="0"/>
                        <a:t> the major sections of the text, create cohesion, and clarify the relationships between claim(s) and reasons, between reasons and evidence, and between claim(s) and counterclaims.</a:t>
                      </a:r>
                    </a:p>
                    <a:p>
                      <a:pPr marL="228600" indent="-228600">
                        <a:buAutoNum type="alphaLcPeriod" startAt="3"/>
                      </a:pPr>
                      <a:r>
                        <a:rPr lang="en-US" sz="800" dirty="0" smtClean="0"/>
                        <a:t>Establish and maintain a formal style</a:t>
                      </a:r>
                      <a:r>
                        <a:rPr lang="en-US" sz="800" baseline="0" dirty="0" smtClean="0"/>
                        <a:t> and objective tone while attending to the norms and conventions of the discipline in which they are writing.</a:t>
                      </a:r>
                      <a:endParaRPr lang="en-US" sz="800" dirty="0" smtClean="0"/>
                    </a:p>
                    <a:p>
                      <a:pPr marL="228600" indent="-228600">
                        <a:buAutoNum type="alphaLcPeriod" startAt="5"/>
                      </a:pPr>
                      <a:r>
                        <a:rPr lang="en-US" sz="800" dirty="0" smtClean="0"/>
                        <a:t>Provide a concluding statement or section that follows from and supports the argument presented.</a:t>
                      </a:r>
                    </a:p>
                    <a:p>
                      <a:endParaRPr lang="en-US" sz="800" dirty="0"/>
                    </a:p>
                  </a:txBody>
                  <a:tcPr marL="68580" marR="68580" marT="0" marB="0"/>
                </a:tc>
              </a:tr>
            </a:tbl>
          </a:graphicData>
        </a:graphic>
      </p:graphicFrame>
    </p:spTree>
    <p:extLst>
      <p:ext uri="{BB962C8B-B14F-4D97-AF65-F5344CB8AC3E}">
        <p14:creationId xmlns:p14="http://schemas.microsoft.com/office/powerpoint/2010/main" val="1316254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23392323"/>
              </p:ext>
            </p:extLst>
          </p:nvPr>
        </p:nvGraphicFramePr>
        <p:xfrm>
          <a:off x="228600" y="838200"/>
          <a:ext cx="8610600" cy="4206240"/>
        </p:xfrm>
        <a:graphic>
          <a:graphicData uri="http://schemas.openxmlformats.org/drawingml/2006/table">
            <a:tbl>
              <a:tblPr firstRow="1" firstCol="1" bandRow="1">
                <a:tableStyleId>{5C22544A-7EE6-4342-B048-85BDC9FD1C3A}</a:tableStyleId>
              </a:tblPr>
              <a:tblGrid>
                <a:gridCol w="228600"/>
                <a:gridCol w="990600"/>
                <a:gridCol w="2209800"/>
                <a:gridCol w="2514600"/>
                <a:gridCol w="2667000"/>
              </a:tblGrid>
              <a:tr h="289442">
                <a:tc>
                  <a:txBody>
                    <a:bodyPr/>
                    <a:lstStyle/>
                    <a:p>
                      <a:pPr marL="0" marR="0" algn="ctr">
                        <a:spcBef>
                          <a:spcPts val="0"/>
                        </a:spcBef>
                        <a:spcAft>
                          <a:spcPts val="0"/>
                        </a:spcAft>
                      </a:pPr>
                      <a:r>
                        <a:rPr lang="en-US" sz="1000" dirty="0" smtClean="0">
                          <a:effectLst/>
                        </a:rPr>
                        <a:t>#</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000" dirty="0" smtClean="0">
                          <a:effectLst/>
                        </a:rPr>
                        <a:t>History/SS</a:t>
                      </a:r>
                      <a:r>
                        <a:rPr lang="en-US" sz="1000" baseline="0" dirty="0" smtClean="0">
                          <a:effectLst/>
                        </a:rPr>
                        <a:t>, </a:t>
                      </a:r>
                      <a:r>
                        <a:rPr lang="en-US" sz="1000" baseline="0" dirty="0" err="1" smtClean="0">
                          <a:effectLst/>
                        </a:rPr>
                        <a:t>Sci</a:t>
                      </a:r>
                      <a:r>
                        <a:rPr lang="en-US" sz="1000" baseline="0" dirty="0" smtClean="0">
                          <a:effectLst/>
                        </a:rPr>
                        <a:t>, Tech Subjects</a:t>
                      </a:r>
                    </a:p>
                    <a:p>
                      <a:pPr marL="0" marR="0" algn="ctr">
                        <a:spcBef>
                          <a:spcPts val="0"/>
                        </a:spcBef>
                        <a:spcAft>
                          <a:spcPts val="0"/>
                        </a:spcAft>
                      </a:pPr>
                      <a:r>
                        <a:rPr lang="en-US" sz="1000" dirty="0" smtClean="0">
                          <a:effectLst/>
                        </a:rPr>
                        <a:t>CCSS</a:t>
                      </a:r>
                    </a:p>
                    <a:p>
                      <a:pPr marL="0" marR="0" algn="ctr">
                        <a:spcBef>
                          <a:spcPts val="0"/>
                        </a:spcBef>
                        <a:spcAft>
                          <a:spcPts val="0"/>
                        </a:spcAft>
                      </a:pPr>
                      <a:r>
                        <a:rPr lang="en-US" sz="1000" dirty="0" smtClean="0">
                          <a:effectLst/>
                        </a:rPr>
                        <a:t>Standards </a:t>
                      </a:r>
                      <a:r>
                        <a:rPr lang="en-US" sz="1000" dirty="0">
                          <a:effectLst/>
                        </a:rPr>
                        <a:t>for </a:t>
                      </a:r>
                      <a:r>
                        <a:rPr lang="en-US" sz="1000" dirty="0" smtClean="0">
                          <a:effectLst/>
                        </a:rPr>
                        <a:t>Writing</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smtClean="0">
                          <a:effectLst/>
                          <a:latin typeface="+mj-lt"/>
                          <a:ea typeface="Times New Roman"/>
                        </a:rPr>
                        <a:t>Grades 6-8</a:t>
                      </a:r>
                      <a:endParaRPr lang="en-US" sz="1200" dirty="0">
                        <a:effectLst/>
                        <a:latin typeface="+mj-lt"/>
                        <a:ea typeface="Times New Roman"/>
                      </a:endParaRPr>
                    </a:p>
                  </a:txBody>
                  <a:tcPr marL="68580" marR="68580" marT="0" marB="0" anchor="ctr"/>
                </a:tc>
                <a:tc>
                  <a:txBody>
                    <a:bodyPr/>
                    <a:lstStyle/>
                    <a:p>
                      <a:pPr marL="0" marR="0" algn="ctr">
                        <a:spcBef>
                          <a:spcPts val="0"/>
                        </a:spcBef>
                        <a:spcAft>
                          <a:spcPts val="0"/>
                        </a:spcAft>
                      </a:pPr>
                      <a:r>
                        <a:rPr lang="en-US" sz="1200" dirty="0" smtClean="0">
                          <a:effectLst/>
                        </a:rPr>
                        <a:t>Grades 9-10</a:t>
                      </a:r>
                      <a:endParaRPr lang="en-US" sz="12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200" dirty="0" smtClean="0">
                          <a:effectLst/>
                        </a:rPr>
                        <a:t>Grades 11-12</a:t>
                      </a:r>
                      <a:endParaRPr lang="en-US" sz="1200" dirty="0">
                        <a:effectLst/>
                        <a:latin typeface="Times New Roman"/>
                        <a:ea typeface="Times New Roman"/>
                      </a:endParaRPr>
                    </a:p>
                  </a:txBody>
                  <a:tcPr marL="68580" marR="68580" marT="0" marB="0" anchor="ctr"/>
                </a:tc>
              </a:tr>
              <a:tr h="1204078">
                <a:tc>
                  <a:txBody>
                    <a:bodyPr/>
                    <a:lstStyle/>
                    <a:p>
                      <a:pPr marL="0" marR="0" algn="l">
                        <a:spcBef>
                          <a:spcPts val="0"/>
                        </a:spcBef>
                        <a:spcAft>
                          <a:spcPts val="0"/>
                        </a:spcAft>
                      </a:pPr>
                      <a:r>
                        <a:rPr lang="en-US" sz="800">
                          <a:effectLst/>
                        </a:rPr>
                        <a:t>1</a:t>
                      </a:r>
                      <a:endParaRPr lang="en-US" sz="1200">
                        <a:effectLst/>
                        <a:latin typeface="Times New Roman"/>
                        <a:ea typeface="Times New Roman"/>
                      </a:endParaRPr>
                    </a:p>
                  </a:txBody>
                  <a:tcPr marL="68580" marR="68580" marT="0" marB="0"/>
                </a:tc>
                <a:tc>
                  <a:txBody>
                    <a:bodyPr/>
                    <a:lstStyle/>
                    <a:p>
                      <a:pPr marL="0" marR="0" algn="l">
                        <a:spcBef>
                          <a:spcPts val="0"/>
                        </a:spcBef>
                        <a:spcAft>
                          <a:spcPts val="0"/>
                        </a:spcAft>
                      </a:pPr>
                      <a:r>
                        <a:rPr lang="en-US" sz="1000" dirty="0" smtClean="0">
                          <a:effectLst/>
                        </a:rPr>
                        <a:t> </a:t>
                      </a:r>
                      <a:r>
                        <a:rPr lang="en-US" sz="1000" b="0" i="0" kern="1200" dirty="0" smtClean="0">
                          <a:solidFill>
                            <a:schemeClr val="dk1"/>
                          </a:solidFill>
                          <a:effectLst/>
                          <a:latin typeface="+mn-lt"/>
                          <a:ea typeface="+mn-ea"/>
                          <a:cs typeface="+mn-cs"/>
                        </a:rPr>
                        <a:t>Write arguments to support claims in an analysis of substantive topics or texts using valid reasoning and relevant and sufficient evidence.</a:t>
                      </a:r>
                      <a:endParaRPr lang="en-US" sz="1000" dirty="0">
                        <a:effectLst/>
                        <a:latin typeface="Times New Roman"/>
                        <a:ea typeface="Times New Roman"/>
                      </a:endParaRPr>
                    </a:p>
                  </a:txBody>
                  <a:tcPr marL="68580" marR="68580" marT="0" marB="0"/>
                </a:tc>
                <a:tc>
                  <a:txBody>
                    <a:bodyPr/>
                    <a:lstStyle/>
                    <a:p>
                      <a:r>
                        <a:rPr lang="en-US" sz="800" dirty="0" smtClean="0"/>
                        <a:t>Write arguments to support claims with clear reasons and relevant evidence.</a:t>
                      </a:r>
                    </a:p>
                    <a:p>
                      <a:pPr marL="228600" indent="-228600">
                        <a:buAutoNum type="alphaLcPeriod"/>
                      </a:pPr>
                      <a:r>
                        <a:rPr lang="en-US" sz="800" dirty="0" smtClean="0"/>
                        <a:t>Introduce claim(s),</a:t>
                      </a:r>
                      <a:r>
                        <a:rPr lang="en-US" sz="800" baseline="0" dirty="0" smtClean="0"/>
                        <a:t> acknowledge and distinguish the claim(s) from alternate or opposing claims, and</a:t>
                      </a:r>
                      <a:r>
                        <a:rPr lang="en-US" sz="800" dirty="0" smtClean="0"/>
                        <a:t> organize the reasons and evidence logically.</a:t>
                      </a:r>
                    </a:p>
                    <a:p>
                      <a:pPr marL="228600" indent="-228600">
                        <a:buAutoNum type="alphaLcPeriod" startAt="2"/>
                      </a:pPr>
                      <a:r>
                        <a:rPr lang="en-US" sz="800" dirty="0" smtClean="0"/>
                        <a:t>Support claim(s) with logical reasoning and relevant evidence, using accurate, credible sources and demonstrating an understanding of the topic or text.</a:t>
                      </a:r>
                    </a:p>
                    <a:p>
                      <a:pPr marL="228600" indent="-228600">
                        <a:buAutoNum type="alphaLcPeriod" startAt="3"/>
                      </a:pPr>
                      <a:r>
                        <a:rPr lang="en-US" sz="800" dirty="0" smtClean="0"/>
                        <a:t>Use words, phrases, and clauses to clarify the relationships among claim(s), reasons,</a:t>
                      </a:r>
                      <a:r>
                        <a:rPr lang="en-US" sz="800" baseline="0" dirty="0" smtClean="0"/>
                        <a:t> and evidence.</a:t>
                      </a:r>
                      <a:endParaRPr lang="en-US" sz="800" dirty="0" smtClean="0"/>
                    </a:p>
                    <a:p>
                      <a:pPr marL="228600" indent="-228600">
                        <a:buAutoNum type="alphaLcPeriod" startAt="4"/>
                      </a:pPr>
                      <a:r>
                        <a:rPr lang="en-US" sz="800" dirty="0" smtClean="0"/>
                        <a:t>Establish and maintain a formal style.</a:t>
                      </a:r>
                    </a:p>
                    <a:p>
                      <a:pPr marL="228600" indent="-228600">
                        <a:buAutoNum type="alphaLcPeriod" startAt="5"/>
                      </a:pPr>
                      <a:r>
                        <a:rPr lang="en-US" sz="800" dirty="0" smtClean="0"/>
                        <a:t>Provide a concluding statement or section that follows from and supports the argument presented.</a:t>
                      </a:r>
                    </a:p>
                    <a:p>
                      <a:endParaRPr lang="en-US" sz="800" dirty="0"/>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Write arguments to support claims in an analysis of substantive</a:t>
                      </a:r>
                      <a:r>
                        <a:rPr lang="en-US" sz="800" baseline="0" dirty="0" smtClean="0"/>
                        <a:t> topics or texts, using valid reasoning and relevant and sufficient evidence.</a:t>
                      </a:r>
                    </a:p>
                    <a:p>
                      <a:pPr marL="228600" indent="-228600">
                        <a:buAutoNum type="alphaLcPeriod"/>
                      </a:pPr>
                      <a:r>
                        <a:rPr lang="en-US" sz="800" dirty="0" smtClean="0"/>
                        <a:t>Introduce precise  claim(s),</a:t>
                      </a:r>
                      <a:r>
                        <a:rPr lang="en-US" sz="800" baseline="0" dirty="0" smtClean="0"/>
                        <a:t> distinguish the claim(s) from alternate or opposing claims, and</a:t>
                      </a:r>
                      <a:r>
                        <a:rPr lang="en-US" sz="800" dirty="0" smtClean="0"/>
                        <a:t> create</a:t>
                      </a:r>
                      <a:r>
                        <a:rPr lang="en-US" sz="800" baseline="0" dirty="0" smtClean="0"/>
                        <a:t> an organization that establishes clear relationships among claim(s), counterclaims, reasons, and evidence.</a:t>
                      </a:r>
                    </a:p>
                    <a:p>
                      <a:pPr marL="228600" indent="-228600">
                        <a:buAutoNum type="alphaLcPeriod"/>
                      </a:pPr>
                      <a:r>
                        <a:rPr lang="en-US" sz="800" dirty="0" smtClean="0"/>
                        <a:t>Develop</a:t>
                      </a:r>
                      <a:r>
                        <a:rPr lang="en-US" sz="800" baseline="0" dirty="0" smtClean="0"/>
                        <a:t> claim(s) and counterclaims fairly, supplying evidence for each while pointing out the strengths and limitations of both in a manner that anticipates the audience’s knowledge level and concerns.</a:t>
                      </a:r>
                    </a:p>
                    <a:p>
                      <a:pPr marL="228600" indent="-228600">
                        <a:buAutoNum type="alphaLcPeriod" startAt="3"/>
                      </a:pPr>
                      <a:r>
                        <a:rPr lang="en-US" sz="800" dirty="0" smtClean="0"/>
                        <a:t>Use words, phrases, and clauses to link</a:t>
                      </a:r>
                      <a:r>
                        <a:rPr lang="en-US" sz="800" baseline="0" dirty="0" smtClean="0"/>
                        <a:t> the major sections of the text, create cohesion, and clarify the relationships between claim(s) and reasons, between reasons and evidence, and between claim(s) and counterclaims.</a:t>
                      </a:r>
                    </a:p>
                    <a:p>
                      <a:pPr marL="228600" indent="-228600">
                        <a:buAutoNum type="alphaLcPeriod" startAt="3"/>
                      </a:pPr>
                      <a:r>
                        <a:rPr lang="en-US" sz="800" dirty="0" smtClean="0"/>
                        <a:t>Establish and maintain a formal style</a:t>
                      </a:r>
                      <a:r>
                        <a:rPr lang="en-US" sz="800" baseline="0" dirty="0" smtClean="0"/>
                        <a:t> and objective tone while attending to the norms and conventions of the discipline in which they are writing.</a:t>
                      </a:r>
                      <a:endParaRPr lang="en-US" sz="800" dirty="0" smtClean="0"/>
                    </a:p>
                    <a:p>
                      <a:pPr marL="228600" indent="-228600">
                        <a:buAutoNum type="alphaLcPeriod" startAt="5"/>
                      </a:pPr>
                      <a:r>
                        <a:rPr lang="en-US" sz="800" dirty="0" smtClean="0"/>
                        <a:t>Provide a concluding statement or section that follows from and supports the argument presented.</a:t>
                      </a:r>
                    </a:p>
                    <a:p>
                      <a:endParaRPr lang="en-US" sz="800" dirty="0"/>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Write arguments to support claims in an analysis of substantive</a:t>
                      </a:r>
                      <a:r>
                        <a:rPr lang="en-US" sz="800" baseline="0" dirty="0" smtClean="0"/>
                        <a:t> topics or texts, using valid reasoning and relevant and sufficient evidence.</a:t>
                      </a:r>
                      <a:endParaRPr lang="en-US" sz="800" dirty="0" smtClean="0"/>
                    </a:p>
                    <a:p>
                      <a:pPr marL="228600" indent="-228600">
                        <a:buAutoNum type="alphaLcPeriod"/>
                      </a:pPr>
                      <a:r>
                        <a:rPr lang="en-US" sz="800" dirty="0" smtClean="0"/>
                        <a:t>Introduce precise, knowledgeable claim(s),</a:t>
                      </a:r>
                      <a:r>
                        <a:rPr lang="en-US" sz="800" baseline="0" dirty="0" smtClean="0"/>
                        <a:t> distinguish the claim(s) from alternate or opposing claims, and</a:t>
                      </a:r>
                      <a:r>
                        <a:rPr lang="en-US" sz="800" dirty="0" smtClean="0"/>
                        <a:t> create</a:t>
                      </a:r>
                      <a:r>
                        <a:rPr lang="en-US" sz="800" baseline="0" dirty="0" smtClean="0"/>
                        <a:t> an organization that logically sequences claim(s), counterclaim(s), reasons, and evidence.</a:t>
                      </a:r>
                    </a:p>
                    <a:p>
                      <a:pPr marL="228600" indent="-228600">
                        <a:buAutoNum type="alphaLcPeriod"/>
                      </a:pPr>
                      <a:r>
                        <a:rPr lang="en-US" sz="800" dirty="0" smtClean="0"/>
                        <a:t>Develop</a:t>
                      </a:r>
                      <a:r>
                        <a:rPr lang="en-US" sz="800" baseline="0" dirty="0" smtClean="0"/>
                        <a:t> claim(s) and counterclaims fairly and thoroughly, supplying the most relevant evidence for each while pointing out the strengths and limitations of both in a manner that anticipates the audience’s knowledge level, concerns, values, and possible biases..</a:t>
                      </a:r>
                    </a:p>
                    <a:p>
                      <a:pPr marL="228600" indent="-228600">
                        <a:buAutoNum type="alphaLcPeriod" startAt="3"/>
                      </a:pPr>
                      <a:r>
                        <a:rPr lang="en-US" sz="800" dirty="0" smtClean="0"/>
                        <a:t>Use words, phrases, and clauses as well as varied syntax</a:t>
                      </a:r>
                      <a:r>
                        <a:rPr lang="en-US" sz="800" baseline="0" dirty="0" smtClean="0"/>
                        <a:t> </a:t>
                      </a:r>
                      <a:r>
                        <a:rPr lang="en-US" sz="800" dirty="0" smtClean="0"/>
                        <a:t> to link</a:t>
                      </a:r>
                      <a:r>
                        <a:rPr lang="en-US" sz="800" baseline="0" dirty="0" smtClean="0"/>
                        <a:t> the major sections of the text, create cohesion, and clarify the relationships between claim(s) and reasons, between reasons and evidence, and between claim(s) and counterclaims.</a:t>
                      </a:r>
                    </a:p>
                    <a:p>
                      <a:pPr marL="228600" indent="-228600">
                        <a:buAutoNum type="alphaLcPeriod" startAt="3"/>
                      </a:pPr>
                      <a:r>
                        <a:rPr lang="en-US" sz="800" dirty="0" smtClean="0"/>
                        <a:t>Establish and maintain a formal style</a:t>
                      </a:r>
                      <a:r>
                        <a:rPr lang="en-US" sz="800" baseline="0" dirty="0" smtClean="0"/>
                        <a:t> and objective tone while attending to the norms and conventions of the discipline in which they are writing.</a:t>
                      </a:r>
                      <a:endParaRPr lang="en-US" sz="800" dirty="0" smtClean="0"/>
                    </a:p>
                    <a:p>
                      <a:pPr marL="228600" indent="-228600">
                        <a:buAutoNum type="alphaLcPeriod" startAt="5"/>
                      </a:pPr>
                      <a:r>
                        <a:rPr lang="en-US" sz="800" dirty="0" smtClean="0"/>
                        <a:t>Provide a concluding statement or section that follows from and supports the argument presented.</a:t>
                      </a:r>
                    </a:p>
                    <a:p>
                      <a:endParaRPr lang="en-US" sz="800" dirty="0"/>
                    </a:p>
                  </a:txBody>
                  <a:tcPr marL="68580" marR="68580" marT="0" marB="0"/>
                </a:tc>
              </a:tr>
            </a:tbl>
          </a:graphicData>
        </a:graphic>
      </p:graphicFrame>
      <p:sp>
        <p:nvSpPr>
          <p:cNvPr id="5" name="Rectangle 4"/>
          <p:cNvSpPr/>
          <p:nvPr/>
        </p:nvSpPr>
        <p:spPr>
          <a:xfrm>
            <a:off x="152400" y="5410200"/>
            <a:ext cx="8610600" cy="954107"/>
          </a:xfrm>
          <a:prstGeom prst="rect">
            <a:avLst/>
          </a:prstGeom>
        </p:spPr>
        <p:txBody>
          <a:bodyPr wrap="square">
            <a:spAutoFit/>
          </a:bodyPr>
          <a:lstStyle/>
          <a:p>
            <a:r>
              <a:rPr lang="en-US" sz="2800" b="1" dirty="0"/>
              <a:t>What are the instructional implications for you? Your Grade? Your School? Your District?</a:t>
            </a:r>
          </a:p>
        </p:txBody>
      </p:sp>
    </p:spTree>
    <p:extLst>
      <p:ext uri="{BB962C8B-B14F-4D97-AF65-F5344CB8AC3E}">
        <p14:creationId xmlns:p14="http://schemas.microsoft.com/office/powerpoint/2010/main" val="18651032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30</TotalTime>
  <Words>1628</Words>
  <Application>Microsoft Office PowerPoint</Application>
  <PresentationFormat>On-screen Show (4:3)</PresentationFormat>
  <Paragraphs>98</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Essential</vt:lpstr>
      <vt:lpstr>Highlight the shifts from grade to grade:  what is NEW?</vt:lpstr>
      <vt:lpstr>PowerPoint Presentation</vt:lpstr>
      <vt:lpstr>PowerPoint Presentation</vt:lpstr>
    </vt:vector>
  </TitlesOfParts>
  <Company>University of Louisville College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dc:creator>
  <cp:lastModifiedBy>Jean</cp:lastModifiedBy>
  <cp:revision>2</cp:revision>
  <dcterms:created xsi:type="dcterms:W3CDTF">2015-05-08T03:05:17Z</dcterms:created>
  <dcterms:modified xsi:type="dcterms:W3CDTF">2015-05-08T03:35:37Z</dcterms:modified>
</cp:coreProperties>
</file>