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2"/>
  </p:notes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4" d="100"/>
          <a:sy n="124" d="100"/>
        </p:scale>
        <p:origin x="-60"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08045-2364-4025-BDA0-36905EA88D81}" type="datetimeFigureOut">
              <a:rPr lang="en-US" smtClean="0"/>
              <a:pPr/>
              <a:t>9/11/2015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F2E59-734F-43D4-9736-5953666AECCC}" type="slidenum">
              <a:rPr lang="en-US" smtClean="0"/>
              <a:pPr/>
              <a:t>‹#›</a:t>
            </a:fld>
            <a:endParaRPr lang="en-US" dirty="0"/>
          </a:p>
        </p:txBody>
      </p:sp>
    </p:spTree>
    <p:extLst>
      <p:ext uri="{BB962C8B-B14F-4D97-AF65-F5344CB8AC3E}">
        <p14:creationId xmlns:p14="http://schemas.microsoft.com/office/powerpoint/2010/main" val="337034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of self and credibility</a:t>
            </a:r>
            <a:r>
              <a:rPr lang="en-US" baseline="0" dirty="0" smtClean="0"/>
              <a:t> (Nikki and Sherry)</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1</a:t>
            </a:fld>
            <a:endParaRPr lang="en-US" dirty="0"/>
          </a:p>
        </p:txBody>
      </p:sp>
    </p:spTree>
    <p:extLst>
      <p:ext uri="{BB962C8B-B14F-4D97-AF65-F5344CB8AC3E}">
        <p14:creationId xmlns:p14="http://schemas.microsoft.com/office/powerpoint/2010/main" val="248399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Nikki and Sherry</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10</a:t>
            </a:fld>
            <a:endParaRPr lang="en-US" dirty="0"/>
          </a:p>
        </p:txBody>
      </p:sp>
    </p:spTree>
    <p:extLst>
      <p:ext uri="{BB962C8B-B14F-4D97-AF65-F5344CB8AC3E}">
        <p14:creationId xmlns:p14="http://schemas.microsoft.com/office/powerpoint/2010/main" val="267510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Nikki</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2</a:t>
            </a:fld>
            <a:endParaRPr lang="en-US" dirty="0"/>
          </a:p>
        </p:txBody>
      </p:sp>
    </p:spTree>
    <p:extLst>
      <p:ext uri="{BB962C8B-B14F-4D97-AF65-F5344CB8AC3E}">
        <p14:creationId xmlns:p14="http://schemas.microsoft.com/office/powerpoint/2010/main" val="320802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Nikki- share example, “Dreams”…have participants</a:t>
            </a:r>
            <a:r>
              <a:rPr lang="en-US" baseline="0" dirty="0" smtClean="0"/>
              <a:t> review article and share out at table/whole group (revelations, etc.) Sherry- discuss quote about why we shouldn’t teach 5-paragraph</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3</a:t>
            </a:fld>
            <a:endParaRPr lang="en-US" dirty="0"/>
          </a:p>
        </p:txBody>
      </p:sp>
    </p:spTree>
    <p:extLst>
      <p:ext uri="{BB962C8B-B14F-4D97-AF65-F5344CB8AC3E}">
        <p14:creationId xmlns:p14="http://schemas.microsoft.com/office/powerpoint/2010/main" val="331135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Nikki-</a:t>
            </a:r>
            <a:r>
              <a:rPr lang="en-US" baseline="0" dirty="0" smtClean="0"/>
              <a:t> explain what kernel essays are, review Bernabei resource</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4</a:t>
            </a:fld>
            <a:endParaRPr lang="en-US" dirty="0"/>
          </a:p>
        </p:txBody>
      </p:sp>
    </p:spTree>
    <p:extLst>
      <p:ext uri="{BB962C8B-B14F-4D97-AF65-F5344CB8AC3E}">
        <p14:creationId xmlns:p14="http://schemas.microsoft.com/office/powerpoint/2010/main" val="84718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Sherry-</a:t>
            </a:r>
            <a:r>
              <a:rPr lang="en-US" baseline="0" dirty="0" smtClean="0"/>
              <a:t> abbreviated version of PPT…only view/read texts and encourage participants to take notes (t-chart as shown in mini-unit)</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5</a:t>
            </a:fld>
            <a:endParaRPr lang="en-US" dirty="0"/>
          </a:p>
        </p:txBody>
      </p:sp>
    </p:spTree>
    <p:extLst>
      <p:ext uri="{BB962C8B-B14F-4D97-AF65-F5344CB8AC3E}">
        <p14:creationId xmlns:p14="http://schemas.microsoft.com/office/powerpoint/2010/main" val="194039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Nikki</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6</a:t>
            </a:fld>
            <a:endParaRPr lang="en-US" dirty="0"/>
          </a:p>
        </p:txBody>
      </p:sp>
    </p:spTree>
    <p:extLst>
      <p:ext uri="{BB962C8B-B14F-4D97-AF65-F5344CB8AC3E}">
        <p14:creationId xmlns:p14="http://schemas.microsoft.com/office/powerpoint/2010/main" val="395534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Sherry</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7</a:t>
            </a:fld>
            <a:endParaRPr lang="en-US" dirty="0"/>
          </a:p>
        </p:txBody>
      </p:sp>
    </p:spTree>
    <p:extLst>
      <p:ext uri="{BB962C8B-B14F-4D97-AF65-F5344CB8AC3E}">
        <p14:creationId xmlns:p14="http://schemas.microsoft.com/office/powerpoint/2010/main" val="324846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Nikki and Sherry (we will divide participants</a:t>
            </a:r>
            <a:r>
              <a:rPr lang="en-US" baseline="0" dirty="0" smtClean="0"/>
              <a:t> and assign them a structure from Bernabei)</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8</a:t>
            </a:fld>
            <a:endParaRPr lang="en-US" dirty="0"/>
          </a:p>
        </p:txBody>
      </p:sp>
    </p:spTree>
    <p:extLst>
      <p:ext uri="{BB962C8B-B14F-4D97-AF65-F5344CB8AC3E}">
        <p14:creationId xmlns:p14="http://schemas.microsoft.com/office/powerpoint/2010/main" val="260814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Nikki and Sherry</a:t>
            </a:r>
            <a:r>
              <a:rPr lang="en-US" baseline="0" dirty="0" smtClean="0"/>
              <a:t>…introduce planners and assign participants a planner to experience</a:t>
            </a:r>
            <a:endParaRPr lang="en-US" dirty="0"/>
          </a:p>
        </p:txBody>
      </p:sp>
      <p:sp>
        <p:nvSpPr>
          <p:cNvPr id="4" name="Slide Number Placeholder 3"/>
          <p:cNvSpPr>
            <a:spLocks noGrp="1"/>
          </p:cNvSpPr>
          <p:nvPr>
            <p:ph type="sldNum" sz="quarter" idx="10"/>
          </p:nvPr>
        </p:nvSpPr>
        <p:spPr/>
        <p:txBody>
          <a:bodyPr/>
          <a:lstStyle/>
          <a:p>
            <a:fld id="{024F2E59-734F-43D4-9736-5953666AECCC}" type="slidenum">
              <a:rPr lang="en-US" smtClean="0"/>
              <a:pPr/>
              <a:t>9</a:t>
            </a:fld>
            <a:endParaRPr lang="en-US" dirty="0"/>
          </a:p>
        </p:txBody>
      </p:sp>
    </p:spTree>
    <p:extLst>
      <p:ext uri="{BB962C8B-B14F-4D97-AF65-F5344CB8AC3E}">
        <p14:creationId xmlns:p14="http://schemas.microsoft.com/office/powerpoint/2010/main" val="42256250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828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263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142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572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pPr/>
              <a:t>9/11/2015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86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177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262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69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9/11/2015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363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9/11/2015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23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9/11/2015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95542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4.bp.blogspot.com/-axneddBpqf0/U5X7T--bSaI/AAAAAAAAIQQ/D6E-xVzc1Y0/s1600/thinking-emoticon.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ooks.google.com/books/about/Reviving_the_Essay.html?id=38ANAgAACAAJ"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lickr.com/photos/enea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304207"/>
            <a:ext cx="9966960" cy="3035808"/>
          </a:xfrm>
        </p:spPr>
        <p:txBody>
          <a:bodyPr/>
          <a:lstStyle/>
          <a:p>
            <a:pPr algn="ctr"/>
            <a:r>
              <a:rPr lang="en-US" sz="4800" dirty="0" smtClean="0"/>
              <a:t>Alternative Structures to the Age-old </a:t>
            </a:r>
            <a:br>
              <a:rPr lang="en-US" sz="4800" dirty="0" smtClean="0"/>
            </a:br>
            <a:r>
              <a:rPr lang="en-US" sz="4800" dirty="0" smtClean="0"/>
              <a:t>Five-paragraph essay</a:t>
            </a:r>
            <a:endParaRPr lang="en-US" sz="4800" dirty="0"/>
          </a:p>
        </p:txBody>
      </p:sp>
      <p:sp>
        <p:nvSpPr>
          <p:cNvPr id="3" name="Subtitle 2"/>
          <p:cNvSpPr>
            <a:spLocks noGrp="1"/>
          </p:cNvSpPr>
          <p:nvPr>
            <p:ph type="subTitle" idx="1"/>
          </p:nvPr>
        </p:nvSpPr>
        <p:spPr>
          <a:xfrm>
            <a:off x="1097280" y="4754880"/>
            <a:ext cx="8549640" cy="1069848"/>
          </a:xfrm>
        </p:spPr>
        <p:txBody>
          <a:bodyPr>
            <a:noAutofit/>
          </a:bodyPr>
          <a:lstStyle/>
          <a:p>
            <a:pPr algn="ctr"/>
            <a:r>
              <a:rPr lang="en-US" sz="2400" dirty="0" smtClean="0"/>
              <a:t>Nikki Hunt, Eastern Kentucky University Writing Project</a:t>
            </a:r>
          </a:p>
          <a:p>
            <a:pPr algn="ctr"/>
            <a:r>
              <a:rPr lang="en-US" sz="2400" dirty="0" smtClean="0"/>
              <a:t>&amp;</a:t>
            </a:r>
          </a:p>
          <a:p>
            <a:pPr algn="ctr"/>
            <a:r>
              <a:rPr lang="en-US" sz="2400" dirty="0" smtClean="0"/>
              <a:t>Sherry Logan, Bluegrass Writing Project</a:t>
            </a:r>
            <a:endParaRPr lang="en-US" sz="2400" dirty="0"/>
          </a:p>
        </p:txBody>
      </p:sp>
    </p:spTree>
    <p:extLst>
      <p:ext uri="{BB962C8B-B14F-4D97-AF65-F5344CB8AC3E}">
        <p14:creationId xmlns:p14="http://schemas.microsoft.com/office/powerpoint/2010/main" val="4186357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and debrief</a:t>
            </a:r>
            <a:endParaRPr lang="en-US" dirty="0"/>
          </a:p>
        </p:txBody>
      </p:sp>
      <p:sp>
        <p:nvSpPr>
          <p:cNvPr id="3" name="Content Placeholder 2"/>
          <p:cNvSpPr>
            <a:spLocks noGrp="1"/>
          </p:cNvSpPr>
          <p:nvPr>
            <p:ph idx="1"/>
          </p:nvPr>
        </p:nvSpPr>
        <p:spPr/>
        <p:txBody>
          <a:bodyPr/>
          <a:lstStyle/>
          <a:p>
            <a:pPr marL="0" indent="0">
              <a:buNone/>
            </a:pPr>
            <a:r>
              <a:rPr lang="en-US" b="1" dirty="0" smtClean="0">
                <a:effectLst>
                  <a:outerShdw blurRad="38100" dist="38100" dir="2700000" algn="tl">
                    <a:srgbClr val="000000">
                      <a:alpha val="43137"/>
                    </a:srgbClr>
                  </a:outerShdw>
                </a:effectLst>
              </a:rPr>
              <a:t>Turn and Talk (neighbors)…Share Out (whole group)</a:t>
            </a:r>
          </a:p>
          <a:p>
            <a:r>
              <a:rPr lang="en-US" dirty="0" smtClean="0"/>
              <a:t>How will you use what you’ve learned today in your classroom?</a:t>
            </a:r>
          </a:p>
          <a:p>
            <a:r>
              <a:rPr lang="en-US" dirty="0" smtClean="0"/>
              <a:t>What excites you most about today’s learning?</a:t>
            </a:r>
          </a:p>
          <a:p>
            <a:r>
              <a:rPr lang="en-US" dirty="0" smtClean="0"/>
              <a:t>What questions/concerns do you have?</a:t>
            </a:r>
            <a:endParaRPr lang="en-US" dirty="0"/>
          </a:p>
        </p:txBody>
      </p:sp>
      <p:pic>
        <p:nvPicPr>
          <p:cNvPr id="4" name="Picture 3"/>
          <p:cNvPicPr>
            <a:picLocks noChangeAspect="1"/>
          </p:cNvPicPr>
          <p:nvPr/>
        </p:nvPicPr>
        <p:blipFill>
          <a:blip r:embed="rId3"/>
          <a:stretch>
            <a:fillRect/>
          </a:stretch>
        </p:blipFill>
        <p:spPr>
          <a:xfrm>
            <a:off x="8780526" y="2306955"/>
            <a:ext cx="2655570" cy="2655570"/>
          </a:xfrm>
          <a:prstGeom prst="rect">
            <a:avLst/>
          </a:prstGeom>
        </p:spPr>
      </p:pic>
      <p:sp>
        <p:nvSpPr>
          <p:cNvPr id="5" name="TextBox 4"/>
          <p:cNvSpPr txBox="1"/>
          <p:nvPr/>
        </p:nvSpPr>
        <p:spPr>
          <a:xfrm>
            <a:off x="7589520" y="4953381"/>
            <a:ext cx="3919728" cy="1384995"/>
          </a:xfrm>
          <a:prstGeom prst="rect">
            <a:avLst/>
          </a:prstGeom>
          <a:noFill/>
        </p:spPr>
        <p:txBody>
          <a:bodyPr wrap="square" rtlCol="0">
            <a:spAutoFit/>
          </a:bodyPr>
          <a:lstStyle/>
          <a:p>
            <a:pPr algn="ctr"/>
            <a:r>
              <a:rPr lang="en-US" sz="1400" dirty="0" smtClean="0"/>
              <a:t>Photo credit:</a:t>
            </a:r>
          </a:p>
          <a:p>
            <a:pPr algn="ctr"/>
            <a:r>
              <a:rPr lang="en-US" sz="1400" dirty="0" smtClean="0">
                <a:hlinkClick r:id="rId4"/>
              </a:rPr>
              <a:t>http</a:t>
            </a:r>
            <a:r>
              <a:rPr lang="en-US" sz="1400" dirty="0">
                <a:hlinkClick r:id="rId4"/>
              </a:rPr>
              <a:t>://4.bp.blogspot.com/-axneddBpqf0/U5X7T--</a:t>
            </a:r>
            <a:r>
              <a:rPr lang="en-US" sz="1400" dirty="0" smtClean="0">
                <a:hlinkClick r:id="rId4"/>
              </a:rPr>
              <a:t>bSaI/AAAAAAAAIQQ/D6E-xVzc1Y0/s1600/thinking-emoticon.png</a:t>
            </a:r>
            <a:endParaRPr lang="en-US" sz="1400" dirty="0" smtClean="0"/>
          </a:p>
          <a:p>
            <a:pPr algn="ctr"/>
            <a:endParaRPr lang="en-US" sz="1400" dirty="0"/>
          </a:p>
        </p:txBody>
      </p:sp>
    </p:spTree>
    <p:extLst>
      <p:ext uri="{BB962C8B-B14F-4D97-AF65-F5344CB8AC3E}">
        <p14:creationId xmlns:p14="http://schemas.microsoft.com/office/powerpoint/2010/main" val="977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outcomes</a:t>
            </a:r>
            <a:endParaRPr lang="en-US" dirty="0"/>
          </a:p>
        </p:txBody>
      </p:sp>
      <p:sp>
        <p:nvSpPr>
          <p:cNvPr id="3" name="Content Placeholder 2"/>
          <p:cNvSpPr>
            <a:spLocks noGrp="1"/>
          </p:cNvSpPr>
          <p:nvPr>
            <p:ph idx="1"/>
          </p:nvPr>
        </p:nvSpPr>
        <p:spPr/>
        <p:txBody>
          <a:bodyPr/>
          <a:lstStyle/>
          <a:p>
            <a:pPr marL="0" indent="0" algn="ctr">
              <a:buNone/>
            </a:pPr>
            <a:r>
              <a:rPr lang="en-US" sz="2400" b="1" dirty="0">
                <a:effectLst>
                  <a:outerShdw blurRad="38100" dist="38100" dir="2700000" algn="tl">
                    <a:srgbClr val="000000">
                      <a:alpha val="43137"/>
                    </a:srgbClr>
                  </a:outerShdw>
                </a:effectLst>
              </a:rPr>
              <a:t>Our goal is for you to understand and value the significance </a:t>
            </a:r>
            <a:r>
              <a:rPr lang="en-US" sz="2400" b="1" dirty="0" smtClean="0">
                <a:effectLst>
                  <a:outerShdw blurRad="38100" dist="38100" dir="2700000" algn="tl">
                    <a:srgbClr val="000000">
                      <a:alpha val="43137"/>
                    </a:srgbClr>
                  </a:outerShdw>
                </a:effectLst>
              </a:rPr>
              <a:t>of </a:t>
            </a:r>
            <a:r>
              <a:rPr lang="en-US" sz="2400" b="1" dirty="0">
                <a:effectLst>
                  <a:outerShdw blurRad="38100" dist="38100" dir="2700000" algn="tl">
                    <a:srgbClr val="000000">
                      <a:alpha val="43137"/>
                    </a:srgbClr>
                  </a:outerShdw>
                </a:effectLst>
              </a:rPr>
              <a:t>using alternative </a:t>
            </a:r>
            <a:r>
              <a:rPr lang="en-US" sz="2400" b="1" dirty="0" smtClean="0">
                <a:effectLst>
                  <a:outerShdw blurRad="38100" dist="38100" dir="2700000" algn="tl">
                    <a:srgbClr val="000000">
                      <a:alpha val="43137"/>
                    </a:srgbClr>
                  </a:outerShdw>
                </a:effectLst>
              </a:rPr>
              <a:t>structures </a:t>
            </a:r>
            <a:r>
              <a:rPr lang="en-US" sz="2400" b="1" dirty="0">
                <a:effectLst>
                  <a:outerShdw blurRad="38100" dist="38100" dir="2700000" algn="tl">
                    <a:srgbClr val="000000">
                      <a:alpha val="43137"/>
                    </a:srgbClr>
                  </a:outerShdw>
                </a:effectLst>
              </a:rPr>
              <a:t>to the five-paragraph </a:t>
            </a:r>
            <a:r>
              <a:rPr lang="en-US" sz="2400" b="1" dirty="0" smtClean="0">
                <a:effectLst>
                  <a:outerShdw blurRad="38100" dist="38100" dir="2700000" algn="tl">
                    <a:srgbClr val="000000">
                      <a:alpha val="43137"/>
                    </a:srgbClr>
                  </a:outerShdw>
                </a:effectLst>
              </a:rPr>
              <a:t>essay </a:t>
            </a:r>
            <a:r>
              <a:rPr lang="en-US" sz="2400" b="1" dirty="0">
                <a:effectLst>
                  <a:outerShdw blurRad="38100" dist="38100" dir="2700000" algn="tl">
                    <a:srgbClr val="000000">
                      <a:alpha val="43137"/>
                    </a:srgbClr>
                  </a:outerShdw>
                </a:effectLst>
              </a:rPr>
              <a:t>with students</a:t>
            </a:r>
            <a:r>
              <a:rPr lang="en-US" sz="2400" b="1" dirty="0" smtClean="0">
                <a:effectLst>
                  <a:outerShdw blurRad="38100" dist="38100" dir="2700000" algn="tl">
                    <a:srgbClr val="000000">
                      <a:alpha val="43137"/>
                    </a:srgbClr>
                  </a:outerShdw>
                </a:effectLst>
              </a:rPr>
              <a:t>. </a:t>
            </a:r>
          </a:p>
          <a:p>
            <a:pPr marL="0" indent="0">
              <a:buNone/>
            </a:pPr>
            <a:endParaRPr lang="en-US" b="1" dirty="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To achieve this goal, you will:</a:t>
            </a:r>
            <a:endParaRPr lang="en-US" b="1" dirty="0">
              <a:effectLst>
                <a:outerShdw blurRad="38100" dist="38100" dir="2700000" algn="tl">
                  <a:srgbClr val="000000">
                    <a:alpha val="43137"/>
                  </a:srgbClr>
                </a:outerShdw>
              </a:effectLst>
            </a:endParaRPr>
          </a:p>
          <a:p>
            <a:r>
              <a:rPr lang="en-US" dirty="0" smtClean="0"/>
              <a:t>experience a brief mini-unit to gather background information about the topic, “Should Cold Sufferers Wear Masks?”</a:t>
            </a:r>
          </a:p>
          <a:p>
            <a:r>
              <a:rPr lang="en-US" dirty="0" smtClean="0"/>
              <a:t>explore </a:t>
            </a:r>
            <a:r>
              <a:rPr lang="en-US" dirty="0"/>
              <a:t>alternative structures to the five-paragraph </a:t>
            </a:r>
            <a:r>
              <a:rPr lang="en-US" dirty="0" smtClean="0"/>
              <a:t>essay</a:t>
            </a:r>
          </a:p>
          <a:p>
            <a:r>
              <a:rPr lang="en-US" dirty="0" smtClean="0"/>
              <a:t>participate in collaborative conversations with colleagues</a:t>
            </a:r>
            <a:endParaRPr lang="en-US" dirty="0"/>
          </a:p>
          <a:p>
            <a:r>
              <a:rPr lang="en-US" dirty="0" smtClean="0"/>
              <a:t>reflect on how you can use these alternative structures in your classroom</a:t>
            </a:r>
            <a:endParaRPr lang="en-US" dirty="0"/>
          </a:p>
        </p:txBody>
      </p:sp>
    </p:spTree>
    <p:extLst>
      <p:ext uri="{BB962C8B-B14F-4D97-AF65-F5344CB8AC3E}">
        <p14:creationId xmlns:p14="http://schemas.microsoft.com/office/powerpoint/2010/main" val="2985566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is the age-old five-paragraph Essay anyway and why is it doing more harm than good?</a:t>
            </a:r>
            <a:endParaRPr lang="en-US" sz="3600" dirty="0"/>
          </a:p>
        </p:txBody>
      </p:sp>
      <p:sp>
        <p:nvSpPr>
          <p:cNvPr id="3" name="Content Placeholder 2"/>
          <p:cNvSpPr>
            <a:spLocks noGrp="1"/>
          </p:cNvSpPr>
          <p:nvPr>
            <p:ph idx="1"/>
          </p:nvPr>
        </p:nvSpPr>
        <p:spPr>
          <a:xfrm>
            <a:off x="1069848" y="2231136"/>
            <a:ext cx="10058400" cy="4050792"/>
          </a:xfrm>
        </p:spPr>
        <p:txBody>
          <a:bodyPr>
            <a:normAutofit lnSpcReduction="10000"/>
          </a:bodyPr>
          <a:lstStyle/>
          <a:p>
            <a:pPr marL="0" indent="0">
              <a:buNone/>
            </a:pPr>
            <a:endParaRPr lang="en-US" b="1" dirty="0" smtClean="0"/>
          </a:p>
          <a:p>
            <a:pPr marL="0" indent="0">
              <a:buNone/>
            </a:pPr>
            <a:r>
              <a:rPr lang="en-US" sz="2400" b="1" dirty="0" smtClean="0">
                <a:effectLst>
                  <a:outerShdw blurRad="38100" dist="38100" dir="2700000" algn="tl">
                    <a:srgbClr val="000000">
                      <a:alpha val="43137"/>
                    </a:srgbClr>
                  </a:outerShdw>
                </a:effectLst>
              </a:rPr>
              <a:t>The five-paragraph essay follows this structure…</a:t>
            </a:r>
          </a:p>
          <a:p>
            <a:r>
              <a:rPr lang="en-US" sz="2400" dirty="0" smtClean="0"/>
              <a:t>Introduction</a:t>
            </a:r>
          </a:p>
          <a:p>
            <a:r>
              <a:rPr lang="en-US" sz="2400" dirty="0" smtClean="0"/>
              <a:t>3 body paragraphs</a:t>
            </a:r>
          </a:p>
          <a:p>
            <a:r>
              <a:rPr lang="en-US" sz="2400" dirty="0" smtClean="0"/>
              <a:t>Conclusion</a:t>
            </a:r>
          </a:p>
          <a:p>
            <a:pPr marL="0" indent="0">
              <a:buNone/>
            </a:pPr>
            <a:endParaRPr lang="en-US" sz="2400" dirty="0" smtClean="0"/>
          </a:p>
          <a:p>
            <a:pPr marL="0" indent="0">
              <a:buNone/>
            </a:pPr>
            <a:r>
              <a:rPr lang="en-US" sz="2400" b="1" dirty="0" smtClean="0">
                <a:effectLst>
                  <a:outerShdw blurRad="38100" dist="38100" dir="2700000" algn="tl">
                    <a:srgbClr val="000000">
                      <a:alpha val="43137"/>
                    </a:srgbClr>
                  </a:outerShdw>
                </a:effectLst>
              </a:rPr>
              <a:t>What’s wrong with the five-paragraph essay? </a:t>
            </a:r>
          </a:p>
          <a:p>
            <a:r>
              <a:rPr lang="en-US" sz="2400" dirty="0" smtClean="0"/>
              <a:t>Let’s take a look at the article, “If You Teach or Write 5-Paragraph Essays--Stop It!” by Ray Salazar</a:t>
            </a:r>
            <a:endParaRPr lang="en-US" sz="2400" dirty="0"/>
          </a:p>
        </p:txBody>
      </p:sp>
    </p:spTree>
    <p:extLst>
      <p:ext uri="{BB962C8B-B14F-4D97-AF65-F5344CB8AC3E}">
        <p14:creationId xmlns:p14="http://schemas.microsoft.com/office/powerpoint/2010/main" val="270373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If we don’t teach the five-paragraph essay, what do we teach?</a:t>
            </a:r>
            <a:endParaRPr lang="en-US" sz="4000" dirty="0"/>
          </a:p>
        </p:txBody>
      </p:sp>
      <p:sp>
        <p:nvSpPr>
          <p:cNvPr id="3" name="Content Placeholder 2"/>
          <p:cNvSpPr>
            <a:spLocks noGrp="1"/>
          </p:cNvSpPr>
          <p:nvPr>
            <p:ph idx="1"/>
          </p:nvPr>
        </p:nvSpPr>
        <p:spPr>
          <a:xfrm>
            <a:off x="228600" y="2093976"/>
            <a:ext cx="10058400" cy="4050792"/>
          </a:xfrm>
        </p:spPr>
        <p:txBody>
          <a:bodyPr/>
          <a:lstStyle/>
          <a:p>
            <a:pPr marL="0" indent="0">
              <a:buNone/>
            </a:pPr>
            <a:endParaRPr lang="en-US" b="1" dirty="0" smtClean="0">
              <a:effectLst>
                <a:outerShdw blurRad="38100" dist="38100" dir="2700000" algn="tl">
                  <a:srgbClr val="000000">
                    <a:alpha val="43137"/>
                  </a:srgbClr>
                </a:outerShdw>
              </a:effectLst>
            </a:endParaRPr>
          </a:p>
          <a:p>
            <a:pPr marL="0" indent="0">
              <a:buNone/>
            </a:pPr>
            <a:endParaRPr lang="en-US" b="1" dirty="0" smtClean="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Alternative structures to the five-paragraph essay:</a:t>
            </a:r>
          </a:p>
          <a:p>
            <a:r>
              <a:rPr lang="en-US" dirty="0" smtClean="0"/>
              <a:t>Gretchen Bernabei’s structures for kernel essays (from </a:t>
            </a:r>
            <a:r>
              <a:rPr lang="en-US" u="sng" dirty="0" smtClean="0"/>
              <a:t>Reviving the Essay</a:t>
            </a:r>
            <a:r>
              <a:rPr lang="en-US" dirty="0" smtClean="0"/>
              <a:t>)</a:t>
            </a:r>
          </a:p>
          <a:p>
            <a:r>
              <a:rPr lang="en-US" dirty="0" smtClean="0"/>
              <a:t>Argumentation Planners (more complex): Model of Rogerian Argument, </a:t>
            </a:r>
          </a:p>
          <a:p>
            <a:pPr marL="0" indent="0">
              <a:buNone/>
            </a:pPr>
            <a:r>
              <a:rPr lang="en-US" dirty="0" smtClean="0"/>
              <a:t>  Model of Toulmin System, and Model of Classic Oration</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9383425" y="1682496"/>
            <a:ext cx="2503775" cy="3121914"/>
          </a:xfrm>
          <a:prstGeom prst="rect">
            <a:avLst/>
          </a:prstGeom>
        </p:spPr>
      </p:pic>
      <p:sp>
        <p:nvSpPr>
          <p:cNvPr id="5" name="TextBox 4"/>
          <p:cNvSpPr txBox="1"/>
          <p:nvPr/>
        </p:nvSpPr>
        <p:spPr>
          <a:xfrm>
            <a:off x="9249996" y="4882896"/>
            <a:ext cx="2770632" cy="1600438"/>
          </a:xfrm>
          <a:prstGeom prst="rect">
            <a:avLst/>
          </a:prstGeom>
          <a:noFill/>
        </p:spPr>
        <p:txBody>
          <a:bodyPr wrap="square" rtlCol="0">
            <a:spAutoFit/>
          </a:bodyPr>
          <a:lstStyle/>
          <a:p>
            <a:pPr algn="ctr"/>
            <a:r>
              <a:rPr lang="en-US" sz="1600" dirty="0" smtClean="0"/>
              <a:t>Photo Credit: </a:t>
            </a:r>
            <a:r>
              <a:rPr lang="en-US" sz="1600" dirty="0" smtClean="0">
                <a:hlinkClick r:id="rId4"/>
              </a:rPr>
              <a:t>https</a:t>
            </a:r>
            <a:r>
              <a:rPr lang="en-US" sz="1600" dirty="0">
                <a:hlinkClick r:id="rId4"/>
              </a:rPr>
              <a:t>://</a:t>
            </a:r>
            <a:r>
              <a:rPr lang="en-US" sz="1600" dirty="0" smtClean="0">
                <a:hlinkClick r:id="rId4"/>
              </a:rPr>
              <a:t>books.google.com/books/about/Reviving_the_Essay.html?id=38ANAgAACAAJ</a:t>
            </a:r>
            <a:endParaRPr lang="en-US" sz="1600" dirty="0" smtClean="0"/>
          </a:p>
          <a:p>
            <a:endParaRPr lang="en-US" dirty="0"/>
          </a:p>
        </p:txBody>
      </p:sp>
    </p:spTree>
    <p:extLst>
      <p:ext uri="{BB962C8B-B14F-4D97-AF65-F5344CB8AC3E}">
        <p14:creationId xmlns:p14="http://schemas.microsoft.com/office/powerpoint/2010/main" val="2742848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Before we explore, let’s gather background information</a:t>
            </a:r>
            <a:endParaRPr lang="en-US" sz="4000"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sz="2400" dirty="0" smtClean="0">
                <a:effectLst>
                  <a:outerShdw blurRad="38100" dist="38100" dir="2700000" algn="tl">
                    <a:srgbClr val="000000">
                      <a:alpha val="43137"/>
                    </a:srgbClr>
                  </a:outerShdw>
                </a:effectLst>
              </a:rPr>
              <a:t>Let’s experience the mini-unit, “Should Cold Sufferers Wear Masks?”</a:t>
            </a:r>
            <a:endParaRPr lang="en-US" sz="24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4574916" y="3934894"/>
            <a:ext cx="3048264" cy="1713124"/>
          </a:xfrm>
          <a:prstGeom prst="rect">
            <a:avLst/>
          </a:prstGeom>
        </p:spPr>
      </p:pic>
      <p:sp>
        <p:nvSpPr>
          <p:cNvPr id="5" name="Rectangle 4"/>
          <p:cNvSpPr/>
          <p:nvPr/>
        </p:nvSpPr>
        <p:spPr>
          <a:xfrm>
            <a:off x="4621464" y="5802868"/>
            <a:ext cx="2955168" cy="369332"/>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Photo Credit</a:t>
            </a:r>
            <a:r>
              <a:rPr lang="en-US" dirty="0">
                <a:latin typeface="Times New Roman" panose="02020603050405020304" pitchFamily="18" charset="0"/>
                <a:ea typeface="Times New Roman" panose="02020603050405020304" pitchFamily="18" charset="0"/>
              </a:rPr>
              <a:t>: </a:t>
            </a:r>
            <a:r>
              <a:rPr lang="en-US"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hlinkClick r:id="rId4"/>
              </a:rPr>
              <a:t>Eneas De Troya</a:t>
            </a:r>
            <a:endParaRPr lang="en-US" dirty="0">
              <a:solidFill>
                <a:srgbClr val="FFC000"/>
              </a:solidFill>
            </a:endParaRPr>
          </a:p>
        </p:txBody>
      </p:sp>
    </p:spTree>
    <p:extLst>
      <p:ext uri="{BB962C8B-B14F-4D97-AF65-F5344CB8AC3E}">
        <p14:creationId xmlns:p14="http://schemas.microsoft.com/office/powerpoint/2010/main" val="241824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explore a Modeled Bernabei structure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effectLst>
                  <a:outerShdw blurRad="38100" dist="38100" dir="2700000" algn="tl">
                    <a:srgbClr val="000000">
                      <a:alpha val="43137"/>
                    </a:srgbClr>
                  </a:outerShdw>
                </a:effectLst>
              </a:rPr>
              <a:t>The Story of My Thinking:</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“First I thought…Then I learned…Now I think”</a:t>
            </a:r>
          </a:p>
          <a:p>
            <a:pPr marL="0" indent="0">
              <a:buNone/>
            </a:pPr>
            <a:endParaRPr lang="en-US" sz="2400" dirty="0">
              <a:effectLst>
                <a:outerShdw blurRad="38100" dist="38100" dir="2700000" algn="tl">
                  <a:srgbClr val="000000">
                    <a:alpha val="43137"/>
                  </a:srgbClr>
                </a:outerShdw>
              </a:effectLst>
            </a:endParaRPr>
          </a:p>
          <a:p>
            <a:pPr marL="0" indent="0">
              <a:buNone/>
            </a:pPr>
            <a:r>
              <a:rPr lang="en-US" b="1" i="1" dirty="0" smtClean="0"/>
              <a:t>First I thought</a:t>
            </a:r>
            <a:r>
              <a:rPr lang="en-US" b="1" i="1" dirty="0"/>
              <a:t> </a:t>
            </a:r>
            <a:r>
              <a:rPr lang="en-US" dirty="0" smtClean="0"/>
              <a:t>cold sufferers should not wear masks, because simply wearing a mask will not protect you from getting sick. Plus, wearing a mask lessens your exposure to diseases that aid in strengthening your immunity.</a:t>
            </a:r>
          </a:p>
          <a:p>
            <a:pPr marL="0" indent="0">
              <a:buNone/>
            </a:pPr>
            <a:r>
              <a:rPr lang="en-US" b="1" i="1" dirty="0" smtClean="0"/>
              <a:t>Then I learned </a:t>
            </a:r>
            <a:r>
              <a:rPr lang="en-US" dirty="0" smtClean="0"/>
              <a:t>sneezes and coughs can carry diseases and masks can help keep you from getting sick. For example, in the video, “Nothing to Sneeze At”, I learned droplets from a sneeze can be carried farther than I ever thought. Researchers reported that you could be in another room and because the cloud carries droplets, you could still get sick. In addition, promoters of the "Best Sneeze” video suggest grabbing a tissue is most effective in catching a sneeze. A mask would act similarly to a tissue, so a mask would be an effective measure to help keep you from getting sick. Furthermore, the author of the article, “</a:t>
            </a:r>
            <a:r>
              <a:rPr lang="en-US" dirty="0"/>
              <a:t>Should Cold Sufferers </a:t>
            </a:r>
            <a:r>
              <a:rPr lang="en-US" dirty="0" smtClean="0"/>
              <a:t>Wear </a:t>
            </a:r>
            <a:r>
              <a:rPr lang="en-US" dirty="0"/>
              <a:t>Medical Masks</a:t>
            </a:r>
            <a:r>
              <a:rPr lang="en-US" dirty="0" smtClean="0"/>
              <a:t>?, explains that wearing masks are highly effective in preventing disease and are inexpensive. </a:t>
            </a:r>
            <a:endParaRPr lang="en-US" dirty="0"/>
          </a:p>
          <a:p>
            <a:pPr marL="0" indent="0">
              <a:buNone/>
            </a:pPr>
            <a:r>
              <a:rPr lang="en-US" b="1" i="1" dirty="0" smtClean="0"/>
              <a:t>Now I think </a:t>
            </a:r>
            <a:r>
              <a:rPr lang="en-US" dirty="0" smtClean="0"/>
              <a:t>cold sufferers should wear masks to help protect themselves and others.</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311460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ANOTHER </a:t>
            </a:r>
            <a:r>
              <a:rPr lang="en-US" sz="4800" dirty="0" err="1" smtClean="0"/>
              <a:t>Bernabei</a:t>
            </a:r>
            <a:r>
              <a:rPr lang="en-US" sz="4800" smtClean="0"/>
              <a:t> structure </a:t>
            </a:r>
            <a:r>
              <a:rPr lang="en-US" sz="4800" dirty="0" smtClean="0"/>
              <a:t>with different background information</a:t>
            </a:r>
            <a:endParaRPr lang="en-US" sz="4800" dirty="0"/>
          </a:p>
        </p:txBody>
      </p:sp>
      <p:sp>
        <p:nvSpPr>
          <p:cNvPr id="3" name="Content Placeholder 2"/>
          <p:cNvSpPr>
            <a:spLocks noGrp="1"/>
          </p:cNvSpPr>
          <p:nvPr>
            <p:ph idx="1"/>
          </p:nvPr>
        </p:nvSpPr>
        <p:spPr>
          <a:xfrm>
            <a:off x="1069848" y="1577340"/>
            <a:ext cx="10058400" cy="4892040"/>
          </a:xfrm>
        </p:spPr>
        <p:txBody>
          <a:bodyPr>
            <a:normAutofit lnSpcReduction="10000"/>
          </a:bodyPr>
          <a:lstStyle/>
          <a:p>
            <a:pPr>
              <a:buNone/>
            </a:pPr>
            <a:endParaRPr lang="en-US" b="1" i="1" dirty="0" smtClean="0"/>
          </a:p>
          <a:p>
            <a:pPr>
              <a:buNone/>
            </a:pPr>
            <a:r>
              <a:rPr lang="en-US" b="1" i="1" dirty="0" smtClean="0"/>
              <a:t>THROWAWAY WRITING</a:t>
            </a:r>
          </a:p>
          <a:p>
            <a:pPr>
              <a:buNone/>
            </a:pPr>
            <a:r>
              <a:rPr lang="en-US" b="1" i="1" dirty="0" smtClean="0"/>
              <a:t>9-1-1 CALL</a:t>
            </a:r>
          </a:p>
          <a:p>
            <a:pPr>
              <a:buNone/>
            </a:pPr>
            <a:r>
              <a:rPr lang="en-US" b="1" dirty="0" smtClean="0"/>
              <a:t>	</a:t>
            </a:r>
            <a:r>
              <a:rPr lang="en-US" dirty="0" smtClean="0"/>
              <a:t>Uh….hello, 9-1-1? In this phone call I will tell you about an emergency happening in my house right at this moment. I will tell you the good and the bad things about fires in the living room. First, I will cover the bad things. Smoke is bad. Next, the heat from the flames is also bad. Third, the house will be expensive to replace. This concludes my 9-1-1 phone call.</a:t>
            </a:r>
          </a:p>
          <a:p>
            <a:pPr>
              <a:buNone/>
            </a:pPr>
            <a:r>
              <a:rPr lang="en-US" b="1" i="1" dirty="0" smtClean="0"/>
              <a:t>Student Paper</a:t>
            </a:r>
          </a:p>
          <a:p>
            <a:pPr>
              <a:buNone/>
            </a:pPr>
            <a:r>
              <a:rPr lang="en-US" b="1" dirty="0" smtClean="0"/>
              <a:t>	</a:t>
            </a:r>
            <a:r>
              <a:rPr lang="en-US" dirty="0" smtClean="0"/>
              <a:t>This is the introduction of my paper. In my paper I am going to tell you about three reasons I think fires are bad. First, I am going to tell you that smoke is bad.  Second, I am going to tell you that the flames is also bad. Third, I am going to tell you that the house will be expensive to replace. This concludes my paper.</a:t>
            </a:r>
          </a:p>
          <a:p>
            <a:pPr>
              <a:buNone/>
            </a:pPr>
            <a:r>
              <a:rPr lang="en-US" b="1" i="1" dirty="0" smtClean="0"/>
              <a:t>Question</a:t>
            </a:r>
            <a:r>
              <a:rPr lang="en-US" b="1" dirty="0" smtClean="0"/>
              <a:t>:</a:t>
            </a:r>
          </a:p>
          <a:p>
            <a:pPr>
              <a:buNone/>
            </a:pPr>
            <a:r>
              <a:rPr lang="en-US" b="1" dirty="0" smtClean="0"/>
              <a:t> 	</a:t>
            </a:r>
            <a:r>
              <a:rPr lang="en-US" dirty="0" smtClean="0"/>
              <a:t>Is throwaway writing a necessary first step in getting thoughts on paper?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to Explore Bernabei Structures</a:t>
            </a:r>
            <a:endParaRPr lang="en-US" dirty="0"/>
          </a:p>
        </p:txBody>
      </p:sp>
      <p:sp>
        <p:nvSpPr>
          <p:cNvPr id="3" name="Content Placeholder 2"/>
          <p:cNvSpPr>
            <a:spLocks noGrp="1"/>
          </p:cNvSpPr>
          <p:nvPr>
            <p:ph idx="1"/>
          </p:nvPr>
        </p:nvSpPr>
        <p:spPr/>
        <p:txBody>
          <a:bodyPr>
            <a:normAutofit/>
          </a:bodyPr>
          <a:lstStyle/>
          <a:p>
            <a:pPr marL="0" indent="0">
              <a:buNone/>
            </a:pPr>
            <a:endParaRPr lang="en-US" sz="2400" b="1" dirty="0" smtClean="0">
              <a:effectLst>
                <a:outerShdw blurRad="38100" dist="38100" dir="2700000" algn="tl">
                  <a:srgbClr val="000000">
                    <a:alpha val="43137"/>
                  </a:srgbClr>
                </a:outerShdw>
              </a:effectLst>
            </a:endParaRPr>
          </a:p>
          <a:p>
            <a:pPr marL="0" indent="0">
              <a:buNone/>
            </a:pPr>
            <a:r>
              <a:rPr lang="en-US" sz="2400" b="1" dirty="0" smtClean="0">
                <a:effectLst>
                  <a:outerShdw blurRad="38100" dist="38100" dir="2700000" algn="tl">
                    <a:srgbClr val="000000">
                      <a:alpha val="43137"/>
                    </a:srgbClr>
                  </a:outerShdw>
                </a:effectLst>
              </a:rPr>
              <a:t>With your partner:</a:t>
            </a:r>
          </a:p>
          <a:p>
            <a:r>
              <a:rPr lang="en-US" sz="2400" dirty="0" smtClean="0"/>
              <a:t>Discuss your assigned structure</a:t>
            </a:r>
          </a:p>
          <a:p>
            <a:r>
              <a:rPr lang="en-US" sz="2400" dirty="0" smtClean="0"/>
              <a:t>Complete each sentence stem for your assigned structure using background information from, “Should Cold Sufferers Wear Masks?”</a:t>
            </a:r>
          </a:p>
          <a:p>
            <a:pPr marL="457200" indent="-457200">
              <a:buFont typeface="+mj-lt"/>
              <a:buAutoNum type="arabicPeriod"/>
            </a:pPr>
            <a:endParaRPr lang="en-US" sz="2400" dirty="0"/>
          </a:p>
          <a:p>
            <a:pPr marL="0" indent="0">
              <a:buNone/>
            </a:pPr>
            <a:r>
              <a:rPr lang="en-US" sz="2400" b="1" dirty="0" smtClean="0">
                <a:effectLst>
                  <a:outerShdw blurRad="38100" dist="38100" dir="2700000" algn="tl">
                    <a:srgbClr val="000000">
                      <a:alpha val="43137"/>
                    </a:srgbClr>
                  </a:outerShdw>
                </a:effectLst>
              </a:rPr>
              <a:t>With the group:</a:t>
            </a:r>
            <a:endParaRPr lang="en-US" sz="2400" dirty="0"/>
          </a:p>
          <a:p>
            <a:r>
              <a:rPr lang="en-US" sz="2400" dirty="0" smtClean="0"/>
              <a:t>Share lightbulb moments/instructional implications</a:t>
            </a:r>
          </a:p>
        </p:txBody>
      </p:sp>
    </p:spTree>
    <p:extLst>
      <p:ext uri="{BB962C8B-B14F-4D97-AF65-F5344CB8AC3E}">
        <p14:creationId xmlns:p14="http://schemas.microsoft.com/office/powerpoint/2010/main" val="3087151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Explore more complex structures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Model </a:t>
            </a:r>
            <a:r>
              <a:rPr lang="en-US" dirty="0"/>
              <a:t>of Rogerian </a:t>
            </a:r>
            <a:r>
              <a:rPr lang="en-US" dirty="0" smtClean="0"/>
              <a:t>Argument</a:t>
            </a:r>
          </a:p>
          <a:p>
            <a:r>
              <a:rPr lang="en-US" dirty="0" smtClean="0"/>
              <a:t>Model </a:t>
            </a:r>
            <a:r>
              <a:rPr lang="en-US" dirty="0"/>
              <a:t>of Toulmin </a:t>
            </a:r>
            <a:r>
              <a:rPr lang="en-US" dirty="0" smtClean="0"/>
              <a:t>System</a:t>
            </a:r>
          </a:p>
          <a:p>
            <a:r>
              <a:rPr lang="en-US" dirty="0" smtClean="0"/>
              <a:t>Model </a:t>
            </a:r>
            <a:r>
              <a:rPr lang="en-US" dirty="0"/>
              <a:t>of Classic Oration</a:t>
            </a:r>
          </a:p>
          <a:p>
            <a:pPr marL="0" indent="0">
              <a:buNone/>
            </a:pPr>
            <a:endParaRPr lang="en-US" dirty="0"/>
          </a:p>
          <a:p>
            <a:pPr marL="0" indent="0">
              <a:buNone/>
            </a:pPr>
            <a:r>
              <a:rPr lang="en-US" b="1" dirty="0" smtClean="0">
                <a:effectLst>
                  <a:outerShdw blurRad="38100" dist="38100" dir="2700000" algn="tl">
                    <a:srgbClr val="000000">
                      <a:alpha val="43137"/>
                    </a:srgbClr>
                  </a:outerShdw>
                </a:effectLst>
              </a:rPr>
              <a:t>With </a:t>
            </a:r>
            <a:r>
              <a:rPr lang="en-US" b="1" dirty="0">
                <a:effectLst>
                  <a:outerShdw blurRad="38100" dist="38100" dir="2700000" algn="tl">
                    <a:srgbClr val="000000">
                      <a:alpha val="43137"/>
                    </a:srgbClr>
                  </a:outerShdw>
                </a:effectLst>
              </a:rPr>
              <a:t>your partner:</a:t>
            </a:r>
          </a:p>
          <a:p>
            <a:r>
              <a:rPr lang="en-US" dirty="0" smtClean="0"/>
              <a:t>Choose a complex structure (from above)</a:t>
            </a:r>
            <a:endParaRPr lang="en-US" dirty="0"/>
          </a:p>
          <a:p>
            <a:r>
              <a:rPr lang="en-US" dirty="0"/>
              <a:t>Complete </a:t>
            </a:r>
            <a:r>
              <a:rPr lang="en-US" dirty="0" smtClean="0"/>
              <a:t>the argumentation planner</a:t>
            </a:r>
            <a:endParaRPr lang="en-US" dirty="0"/>
          </a:p>
          <a:p>
            <a:pPr marL="457200" indent="-457200">
              <a:buFont typeface="+mj-lt"/>
              <a:buAutoNum type="arabicPeriod"/>
            </a:pPr>
            <a:endParaRPr lang="en-US" dirty="0"/>
          </a:p>
          <a:p>
            <a:pPr marL="0" indent="0">
              <a:buNone/>
            </a:pPr>
            <a:r>
              <a:rPr lang="en-US" b="1" dirty="0">
                <a:effectLst>
                  <a:outerShdw blurRad="38100" dist="38100" dir="2700000" algn="tl">
                    <a:srgbClr val="000000">
                      <a:alpha val="43137"/>
                    </a:srgbClr>
                  </a:outerShdw>
                </a:effectLst>
              </a:rPr>
              <a:t>With the group:</a:t>
            </a:r>
            <a:endParaRPr lang="en-US" dirty="0"/>
          </a:p>
          <a:p>
            <a:r>
              <a:rPr lang="en-US" dirty="0"/>
              <a:t>Share lightbulb moments/instructional </a:t>
            </a:r>
            <a:r>
              <a:rPr lang="en-US" dirty="0" smtClean="0"/>
              <a:t>implications</a:t>
            </a:r>
            <a:endParaRPr lang="en-US" dirty="0"/>
          </a:p>
          <a:p>
            <a:endParaRPr lang="en-US" dirty="0"/>
          </a:p>
        </p:txBody>
      </p:sp>
    </p:spTree>
    <p:extLst>
      <p:ext uri="{BB962C8B-B14F-4D97-AF65-F5344CB8AC3E}">
        <p14:creationId xmlns:p14="http://schemas.microsoft.com/office/powerpoint/2010/main" val="777740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233</TotalTime>
  <Words>724</Words>
  <Application>Microsoft Office PowerPoint</Application>
  <PresentationFormat>Custom</PresentationFormat>
  <Paragraphs>97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Wood Type</vt:lpstr>
      <vt:lpstr>Alternative Structures to the Age-old  Five-paragraph essay</vt:lpstr>
      <vt:lpstr>Session outcomes</vt:lpstr>
      <vt:lpstr>What is the age-old five-paragraph Essay anyway and why is it doing more harm than good?</vt:lpstr>
      <vt:lpstr>If we don’t teach the five-paragraph essay, what do we teach?</vt:lpstr>
      <vt:lpstr>Before we explore, let’s gather background information</vt:lpstr>
      <vt:lpstr>Let’s explore a Modeled Bernabei structure</vt:lpstr>
      <vt:lpstr>ANOTHER Bernabei structure with different background information</vt:lpstr>
      <vt:lpstr>Your turn to Explore Bernabei Structures</vt:lpstr>
      <vt:lpstr>Let’s Explore more complex structures</vt:lpstr>
      <vt:lpstr>Reflect and debrief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Structures to the Age-old  Five-paragraph essay</dc:title>
  <dc:creator>Nikki Hunt</dc:creator>
  <cp:lastModifiedBy>Jean</cp:lastModifiedBy>
  <cp:revision>21</cp:revision>
  <dcterms:created xsi:type="dcterms:W3CDTF">2015-09-10T00:22:52Z</dcterms:created>
  <dcterms:modified xsi:type="dcterms:W3CDTF">2015-09-12T01:52:40Z</dcterms:modified>
</cp:coreProperties>
</file>